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2"/>
  </p:notesMasterIdLst>
  <p:handoutMasterIdLst>
    <p:handoutMasterId r:id="rId53"/>
  </p:handoutMasterIdLst>
  <p:sldIdLst>
    <p:sldId id="256" r:id="rId2"/>
    <p:sldId id="338" r:id="rId3"/>
    <p:sldId id="275" r:id="rId4"/>
    <p:sldId id="355" r:id="rId5"/>
    <p:sldId id="407" r:id="rId6"/>
    <p:sldId id="408" r:id="rId7"/>
    <p:sldId id="279" r:id="rId8"/>
    <p:sldId id="356" r:id="rId9"/>
    <p:sldId id="345" r:id="rId10"/>
    <p:sldId id="306" r:id="rId11"/>
    <p:sldId id="357" r:id="rId12"/>
    <p:sldId id="363" r:id="rId13"/>
    <p:sldId id="343" r:id="rId14"/>
    <p:sldId id="335" r:id="rId15"/>
    <p:sldId id="287" r:id="rId16"/>
    <p:sldId id="311" r:id="rId17"/>
    <p:sldId id="365" r:id="rId18"/>
    <p:sldId id="280" r:id="rId19"/>
    <p:sldId id="284" r:id="rId20"/>
    <p:sldId id="292" r:id="rId21"/>
    <p:sldId id="369" r:id="rId22"/>
    <p:sldId id="409" r:id="rId23"/>
    <p:sldId id="370" r:id="rId24"/>
    <p:sldId id="371" r:id="rId25"/>
    <p:sldId id="374" r:id="rId26"/>
    <p:sldId id="375" r:id="rId27"/>
    <p:sldId id="380" r:id="rId28"/>
    <p:sldId id="406" r:id="rId29"/>
    <p:sldId id="278" r:id="rId30"/>
    <p:sldId id="307" r:id="rId31"/>
    <p:sldId id="274" r:id="rId32"/>
    <p:sldId id="381" r:id="rId33"/>
    <p:sldId id="382" r:id="rId34"/>
    <p:sldId id="410" r:id="rId35"/>
    <p:sldId id="385" r:id="rId36"/>
    <p:sldId id="387" r:id="rId37"/>
    <p:sldId id="393" r:id="rId38"/>
    <p:sldId id="394" r:id="rId39"/>
    <p:sldId id="301" r:id="rId40"/>
    <p:sldId id="302" r:id="rId41"/>
    <p:sldId id="303" r:id="rId42"/>
    <p:sldId id="411" r:id="rId43"/>
    <p:sldId id="412" r:id="rId44"/>
    <p:sldId id="413" r:id="rId45"/>
    <p:sldId id="414" r:id="rId46"/>
    <p:sldId id="415" r:id="rId47"/>
    <p:sldId id="416" r:id="rId48"/>
    <p:sldId id="417" r:id="rId49"/>
    <p:sldId id="403" r:id="rId50"/>
    <p:sldId id="273" r:id="rId51"/>
  </p:sldIdLst>
  <p:sldSz cx="9144000" cy="6858000" type="screen4x3"/>
  <p:notesSz cx="6669088" cy="9926638"/>
  <p:defaultTextStyle>
    <a:defPPr>
      <a:defRPr lang="cs-CZ"/>
    </a:defPPr>
    <a:lvl1pPr algn="l" rtl="0" eaLnBrk="0" fontAlgn="base" hangingPunct="0">
      <a:spcBef>
        <a:spcPct val="0"/>
      </a:spcBef>
      <a:spcAft>
        <a:spcPct val="0"/>
      </a:spcAft>
      <a:defRPr kern="1200">
        <a:solidFill>
          <a:schemeClr val="tx1"/>
        </a:solidFill>
        <a:latin typeface="Helvetica" pitchFamily="34" charset="0"/>
        <a:ea typeface="+mn-ea"/>
        <a:cs typeface="Arial" charset="0"/>
      </a:defRPr>
    </a:lvl1pPr>
    <a:lvl2pPr marL="457200" algn="l" rtl="0" eaLnBrk="0" fontAlgn="base" hangingPunct="0">
      <a:spcBef>
        <a:spcPct val="0"/>
      </a:spcBef>
      <a:spcAft>
        <a:spcPct val="0"/>
      </a:spcAft>
      <a:defRPr kern="1200">
        <a:solidFill>
          <a:schemeClr val="tx1"/>
        </a:solidFill>
        <a:latin typeface="Helvetica" pitchFamily="34" charset="0"/>
        <a:ea typeface="+mn-ea"/>
        <a:cs typeface="Arial" charset="0"/>
      </a:defRPr>
    </a:lvl2pPr>
    <a:lvl3pPr marL="914400" algn="l" rtl="0" eaLnBrk="0" fontAlgn="base" hangingPunct="0">
      <a:spcBef>
        <a:spcPct val="0"/>
      </a:spcBef>
      <a:spcAft>
        <a:spcPct val="0"/>
      </a:spcAft>
      <a:defRPr kern="1200">
        <a:solidFill>
          <a:schemeClr val="tx1"/>
        </a:solidFill>
        <a:latin typeface="Helvetica" pitchFamily="34" charset="0"/>
        <a:ea typeface="+mn-ea"/>
        <a:cs typeface="Arial" charset="0"/>
      </a:defRPr>
    </a:lvl3pPr>
    <a:lvl4pPr marL="1371600" algn="l" rtl="0" eaLnBrk="0" fontAlgn="base" hangingPunct="0">
      <a:spcBef>
        <a:spcPct val="0"/>
      </a:spcBef>
      <a:spcAft>
        <a:spcPct val="0"/>
      </a:spcAft>
      <a:defRPr kern="1200">
        <a:solidFill>
          <a:schemeClr val="tx1"/>
        </a:solidFill>
        <a:latin typeface="Helvetica" pitchFamily="34" charset="0"/>
        <a:ea typeface="+mn-ea"/>
        <a:cs typeface="Arial" charset="0"/>
      </a:defRPr>
    </a:lvl4pPr>
    <a:lvl5pPr marL="1828800" algn="l" rtl="0" eaLnBrk="0" fontAlgn="base" hangingPunct="0">
      <a:spcBef>
        <a:spcPct val="0"/>
      </a:spcBef>
      <a:spcAft>
        <a:spcPct val="0"/>
      </a:spcAft>
      <a:defRPr kern="1200">
        <a:solidFill>
          <a:schemeClr val="tx1"/>
        </a:solidFill>
        <a:latin typeface="Helvetica" pitchFamily="34" charset="0"/>
        <a:ea typeface="+mn-ea"/>
        <a:cs typeface="Arial" charset="0"/>
      </a:defRPr>
    </a:lvl5pPr>
    <a:lvl6pPr marL="2286000" algn="l" defTabSz="914400" rtl="0" eaLnBrk="1" latinLnBrk="0" hangingPunct="1">
      <a:defRPr kern="1200">
        <a:solidFill>
          <a:schemeClr val="tx1"/>
        </a:solidFill>
        <a:latin typeface="Helvetica" pitchFamily="34" charset="0"/>
        <a:ea typeface="+mn-ea"/>
        <a:cs typeface="Arial" charset="0"/>
      </a:defRPr>
    </a:lvl6pPr>
    <a:lvl7pPr marL="2743200" algn="l" defTabSz="914400" rtl="0" eaLnBrk="1" latinLnBrk="0" hangingPunct="1">
      <a:defRPr kern="1200">
        <a:solidFill>
          <a:schemeClr val="tx1"/>
        </a:solidFill>
        <a:latin typeface="Helvetica" pitchFamily="34" charset="0"/>
        <a:ea typeface="+mn-ea"/>
        <a:cs typeface="Arial" charset="0"/>
      </a:defRPr>
    </a:lvl7pPr>
    <a:lvl8pPr marL="3200400" algn="l" defTabSz="914400" rtl="0" eaLnBrk="1" latinLnBrk="0" hangingPunct="1">
      <a:defRPr kern="1200">
        <a:solidFill>
          <a:schemeClr val="tx1"/>
        </a:solidFill>
        <a:latin typeface="Helvetica" pitchFamily="34" charset="0"/>
        <a:ea typeface="+mn-ea"/>
        <a:cs typeface="Arial" charset="0"/>
      </a:defRPr>
    </a:lvl8pPr>
    <a:lvl9pPr marL="3657600" algn="l" defTabSz="914400" rtl="0" eaLnBrk="1" latinLnBrk="0" hangingPunct="1">
      <a:defRPr kern="1200">
        <a:solidFill>
          <a:schemeClr val="tx1"/>
        </a:solidFill>
        <a:latin typeface="Helvetic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818A8F"/>
    <a:srgbClr val="9DA0A1"/>
    <a:srgbClr val="37424A"/>
    <a:srgbClr val="A2AAB4"/>
    <a:srgbClr val="D52B1E"/>
    <a:srgbClr val="D1D7DD"/>
    <a:srgbClr val="455560"/>
    <a:srgbClr val="72808A"/>
    <a:srgbClr val="66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68"/>
  </p:normalViewPr>
  <p:slideViewPr>
    <p:cSldViewPr>
      <p:cViewPr varScale="1">
        <p:scale>
          <a:sx n="67" d="100"/>
          <a:sy n="67" d="100"/>
        </p:scale>
        <p:origin x="1176" y="60"/>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notesViewPr>
    <p:cSldViewPr>
      <p:cViewPr varScale="1">
        <p:scale>
          <a:sx n="92" d="100"/>
          <a:sy n="92" d="100"/>
        </p:scale>
        <p:origin x="-2814" y="-126"/>
      </p:cViewPr>
      <p:guideLst>
        <p:guide orient="horz" pos="3128"/>
        <p:guide pos="210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7CE64192-B83C-433F-89EC-C00640E9428C}" type="datetimeFigureOut">
              <a:rPr lang="sk-SK" smtClean="0"/>
              <a:pPr/>
              <a:t>15. 2. 2017</a:t>
            </a:fld>
            <a:endParaRPr lang="sk-SK"/>
          </a:p>
        </p:txBody>
      </p:sp>
      <p:sp>
        <p:nvSpPr>
          <p:cNvPr id="4" name="Zástupný symbol päty 3"/>
          <p:cNvSpPr>
            <a:spLocks noGrp="1"/>
          </p:cNvSpPr>
          <p:nvPr>
            <p:ph type="ftr" sz="quarter" idx="2"/>
          </p:nvPr>
        </p:nvSpPr>
        <p:spPr>
          <a:xfrm>
            <a:off x="0" y="9428164"/>
            <a:ext cx="2889250" cy="496887"/>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3778250" y="9428164"/>
            <a:ext cx="2889250" cy="496887"/>
          </a:xfrm>
          <a:prstGeom prst="rect">
            <a:avLst/>
          </a:prstGeom>
        </p:spPr>
        <p:txBody>
          <a:bodyPr vert="horz" lIns="91440" tIns="45720" rIns="91440" bIns="45720" rtlCol="0" anchor="b"/>
          <a:lstStyle>
            <a:lvl1pPr algn="r">
              <a:defRPr sz="1200"/>
            </a:lvl1pPr>
          </a:lstStyle>
          <a:p>
            <a:fld id="{F8D9528F-4746-4EF1-B27E-65A45E90149B}" type="slidenum">
              <a:rPr lang="sk-SK" smtClean="0"/>
              <a:pPr/>
              <a:t>‹#›</a:t>
            </a:fld>
            <a:endParaRPr lang="sk-SK"/>
          </a:p>
        </p:txBody>
      </p:sp>
    </p:spTree>
    <p:extLst>
      <p:ext uri="{BB962C8B-B14F-4D97-AF65-F5344CB8AC3E}">
        <p14:creationId xmlns:p14="http://schemas.microsoft.com/office/powerpoint/2010/main" val="355480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2" y="0"/>
            <a:ext cx="2890415" cy="494742"/>
          </a:xfrm>
          <a:prstGeom prst="rect">
            <a:avLst/>
          </a:prstGeom>
        </p:spPr>
        <p:txBody>
          <a:bodyPr vert="horz" lIns="95010" tIns="47505" rIns="95010" bIns="47505" rtlCol="0"/>
          <a:lstStyle>
            <a:lvl1pPr algn="l" eaLnBrk="1" fontAlgn="auto" hangingPunct="1">
              <a:spcBef>
                <a:spcPts val="0"/>
              </a:spcBef>
              <a:spcAft>
                <a:spcPts val="0"/>
              </a:spcAft>
              <a:defRPr sz="1200">
                <a:latin typeface="+mn-lt"/>
                <a:cs typeface="+mn-cs"/>
              </a:defRPr>
            </a:lvl1pPr>
          </a:lstStyle>
          <a:p>
            <a:pPr>
              <a:defRPr/>
            </a:pPr>
            <a:endParaRPr lang="cs-CZ"/>
          </a:p>
        </p:txBody>
      </p:sp>
      <p:sp>
        <p:nvSpPr>
          <p:cNvPr id="3" name="Zástupný symbol pro datum 2"/>
          <p:cNvSpPr>
            <a:spLocks noGrp="1"/>
          </p:cNvSpPr>
          <p:nvPr>
            <p:ph type="dt" idx="1"/>
          </p:nvPr>
        </p:nvSpPr>
        <p:spPr>
          <a:xfrm>
            <a:off x="3777084" y="0"/>
            <a:ext cx="2890414" cy="494742"/>
          </a:xfrm>
          <a:prstGeom prst="rect">
            <a:avLst/>
          </a:prstGeom>
        </p:spPr>
        <p:txBody>
          <a:bodyPr vert="horz" lIns="95010" tIns="47505" rIns="95010" bIns="47505" rtlCol="0"/>
          <a:lstStyle>
            <a:lvl1pPr algn="r" eaLnBrk="1" fontAlgn="auto" hangingPunct="1">
              <a:spcBef>
                <a:spcPts val="0"/>
              </a:spcBef>
              <a:spcAft>
                <a:spcPts val="0"/>
              </a:spcAft>
              <a:defRPr sz="1200">
                <a:latin typeface="+mn-lt"/>
                <a:cs typeface="+mn-cs"/>
              </a:defRPr>
            </a:lvl1pPr>
          </a:lstStyle>
          <a:p>
            <a:pPr>
              <a:defRPr/>
            </a:pPr>
            <a:fld id="{85193495-AEA8-4FD1-AD53-2851A0D26D6C}" type="datetimeFigureOut">
              <a:rPr lang="cs-CZ"/>
              <a:pPr>
                <a:defRPr/>
              </a:pPr>
              <a:t>15.2.2017</a:t>
            </a:fld>
            <a:endParaRPr lang="cs-CZ"/>
          </a:p>
        </p:txBody>
      </p:sp>
      <p:sp>
        <p:nvSpPr>
          <p:cNvPr id="4" name="Zástupný symbol pro obrázek snímku 3"/>
          <p:cNvSpPr>
            <a:spLocks noGrp="1" noRot="1" noChangeAspect="1"/>
          </p:cNvSpPr>
          <p:nvPr>
            <p:ph type="sldImg" idx="2"/>
          </p:nvPr>
        </p:nvSpPr>
        <p:spPr>
          <a:xfrm>
            <a:off x="854075" y="746125"/>
            <a:ext cx="4960938" cy="3721100"/>
          </a:xfrm>
          <a:prstGeom prst="rect">
            <a:avLst/>
          </a:prstGeom>
          <a:noFill/>
          <a:ln w="12700">
            <a:solidFill>
              <a:prstClr val="black"/>
            </a:solidFill>
          </a:ln>
        </p:spPr>
        <p:txBody>
          <a:bodyPr vert="horz" lIns="95010" tIns="47505" rIns="95010" bIns="47505" rtlCol="0" anchor="ctr"/>
          <a:lstStyle/>
          <a:p>
            <a:pPr lvl="0"/>
            <a:endParaRPr lang="cs-CZ" noProof="0"/>
          </a:p>
        </p:txBody>
      </p:sp>
      <p:sp>
        <p:nvSpPr>
          <p:cNvPr id="5" name="Zástupný symbol pro poznámky 4"/>
          <p:cNvSpPr>
            <a:spLocks noGrp="1"/>
          </p:cNvSpPr>
          <p:nvPr>
            <p:ph type="body" sz="quarter" idx="3"/>
          </p:nvPr>
        </p:nvSpPr>
        <p:spPr>
          <a:xfrm>
            <a:off x="665797" y="4715154"/>
            <a:ext cx="5337494" cy="4465397"/>
          </a:xfrm>
          <a:prstGeom prst="rect">
            <a:avLst/>
          </a:prstGeom>
        </p:spPr>
        <p:txBody>
          <a:bodyPr vert="horz" lIns="95010" tIns="47505" rIns="95010" bIns="47505" rtlCol="0"/>
          <a:lstStyle/>
          <a:p>
            <a:pPr lvl="0"/>
            <a:r>
              <a:rPr lang="cs-CZ" noProof="0"/>
              <a:t>Kliknutím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 name="Zástupný symbol pro zápatí 5"/>
          <p:cNvSpPr>
            <a:spLocks noGrp="1"/>
          </p:cNvSpPr>
          <p:nvPr>
            <p:ph type="ftr" sz="quarter" idx="4"/>
          </p:nvPr>
        </p:nvSpPr>
        <p:spPr>
          <a:xfrm>
            <a:off x="2" y="9430306"/>
            <a:ext cx="2890415" cy="494742"/>
          </a:xfrm>
          <a:prstGeom prst="rect">
            <a:avLst/>
          </a:prstGeom>
        </p:spPr>
        <p:txBody>
          <a:bodyPr vert="horz" lIns="95010" tIns="47505" rIns="95010" bIns="47505" rtlCol="0" anchor="b"/>
          <a:lstStyle>
            <a:lvl1pPr algn="l" eaLnBrk="1" fontAlgn="auto" hangingPunct="1">
              <a:spcBef>
                <a:spcPts val="0"/>
              </a:spcBef>
              <a:spcAft>
                <a:spcPts val="0"/>
              </a:spcAft>
              <a:defRPr sz="1200">
                <a:latin typeface="+mn-lt"/>
                <a:cs typeface="+mn-cs"/>
              </a:defRPr>
            </a:lvl1pPr>
          </a:lstStyle>
          <a:p>
            <a:pPr>
              <a:defRPr/>
            </a:pPr>
            <a:endParaRPr lang="cs-CZ"/>
          </a:p>
        </p:txBody>
      </p:sp>
      <p:sp>
        <p:nvSpPr>
          <p:cNvPr id="7" name="Zástupný symbol pro číslo snímku 6"/>
          <p:cNvSpPr>
            <a:spLocks noGrp="1"/>
          </p:cNvSpPr>
          <p:nvPr>
            <p:ph type="sldNum" sz="quarter" idx="5"/>
          </p:nvPr>
        </p:nvSpPr>
        <p:spPr>
          <a:xfrm>
            <a:off x="3777084" y="9430306"/>
            <a:ext cx="2890414" cy="494742"/>
          </a:xfrm>
          <a:prstGeom prst="rect">
            <a:avLst/>
          </a:prstGeom>
        </p:spPr>
        <p:txBody>
          <a:bodyPr vert="horz" wrap="square" lIns="95010" tIns="47505" rIns="95010" bIns="47505" numCol="1" anchor="b" anchorCtr="0" compatLnSpc="1">
            <a:prstTxWarp prst="textNoShape">
              <a:avLst/>
            </a:prstTxWarp>
          </a:bodyPr>
          <a:lstStyle>
            <a:lvl1pPr algn="r" eaLnBrk="1" hangingPunct="1">
              <a:defRPr sz="1200">
                <a:latin typeface="Calibri" pitchFamily="34" charset="0"/>
              </a:defRPr>
            </a:lvl1pPr>
          </a:lstStyle>
          <a:p>
            <a:fld id="{D27E60B5-60BF-4D93-8BEC-5C3E276EF685}" type="slidenum">
              <a:rPr lang="cs-CZ"/>
              <a:pPr/>
              <a:t>‹#›</a:t>
            </a:fld>
            <a:endParaRPr lang="cs-CZ"/>
          </a:p>
        </p:txBody>
      </p:sp>
    </p:spTree>
    <p:extLst>
      <p:ext uri="{BB962C8B-B14F-4D97-AF65-F5344CB8AC3E}">
        <p14:creationId xmlns:p14="http://schemas.microsoft.com/office/powerpoint/2010/main" val="1196227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dirty="0"/>
          </a:p>
        </p:txBody>
      </p:sp>
      <p:sp>
        <p:nvSpPr>
          <p:cNvPr id="4" name="Zástupný symbol čísla snímky 3"/>
          <p:cNvSpPr>
            <a:spLocks noGrp="1"/>
          </p:cNvSpPr>
          <p:nvPr>
            <p:ph type="sldNum" sz="quarter" idx="10"/>
          </p:nvPr>
        </p:nvSpPr>
        <p:spPr/>
        <p:txBody>
          <a:bodyPr/>
          <a:lstStyle/>
          <a:p>
            <a:fld id="{D27E60B5-60BF-4D93-8BEC-5C3E276EF685}" type="slidenum">
              <a:rPr lang="cs-CZ" smtClean="0"/>
              <a:pPr/>
              <a:t>1</a:t>
            </a:fld>
            <a:endParaRPr lang="cs-CZ"/>
          </a:p>
        </p:txBody>
      </p:sp>
    </p:spTree>
    <p:extLst>
      <p:ext uri="{BB962C8B-B14F-4D97-AF65-F5344CB8AC3E}">
        <p14:creationId xmlns:p14="http://schemas.microsoft.com/office/powerpoint/2010/main" val="29502249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r>
              <a:rPr lang="sk-SK" dirty="0" smtClean="0"/>
              <a:t>Rodné číslo – NIE do pracovných zmlúv</a:t>
            </a:r>
            <a:endParaRPr lang="sk-SK" dirty="0"/>
          </a:p>
        </p:txBody>
      </p:sp>
      <p:sp>
        <p:nvSpPr>
          <p:cNvPr id="4" name="Zástupný symbol čísla snímky 3"/>
          <p:cNvSpPr>
            <a:spLocks noGrp="1"/>
          </p:cNvSpPr>
          <p:nvPr>
            <p:ph type="sldNum" sz="quarter" idx="10"/>
          </p:nvPr>
        </p:nvSpPr>
        <p:spPr/>
        <p:txBody>
          <a:bodyPr/>
          <a:lstStyle/>
          <a:p>
            <a:fld id="{D27E60B5-60BF-4D93-8BEC-5C3E276EF685}" type="slidenum">
              <a:rPr lang="cs-CZ" smtClean="0"/>
              <a:pPr/>
              <a:t>10</a:t>
            </a:fld>
            <a:endParaRPr lang="cs-CZ"/>
          </a:p>
        </p:txBody>
      </p:sp>
    </p:spTree>
    <p:extLst>
      <p:ext uri="{BB962C8B-B14F-4D97-AF65-F5344CB8AC3E}">
        <p14:creationId xmlns:p14="http://schemas.microsoft.com/office/powerpoint/2010/main" val="28638022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dirty="0" smtClean="0"/>
              <a:t>Zdravie – portál</a:t>
            </a:r>
            <a:r>
              <a:rPr lang="sk-SK" baseline="0" dirty="0" smtClean="0"/>
              <a:t> „návšteva lekára“ </a:t>
            </a:r>
          </a:p>
          <a:p>
            <a:r>
              <a:rPr lang="sk-SK" baseline="0" dirty="0" smtClean="0"/>
              <a:t>Zabezpečenie bezpečnosti týchto údajov</a:t>
            </a:r>
          </a:p>
          <a:p>
            <a:r>
              <a:rPr lang="sk-SK" baseline="0" dirty="0" err="1" smtClean="0"/>
              <a:t>Café</a:t>
            </a:r>
            <a:r>
              <a:rPr lang="sk-SK" baseline="0" dirty="0" smtClean="0"/>
              <a:t> + </a:t>
            </a:r>
            <a:r>
              <a:rPr lang="sk-SK" baseline="0" dirty="0" err="1" smtClean="0"/>
              <a:t>Co</a:t>
            </a:r>
            <a:r>
              <a:rPr lang="sk-SK" baseline="0" dirty="0" smtClean="0"/>
              <a:t> – </a:t>
            </a:r>
            <a:r>
              <a:rPr lang="sk-SK" baseline="0" dirty="0" err="1" smtClean="0"/>
              <a:t>kávomaty</a:t>
            </a:r>
            <a:r>
              <a:rPr lang="sk-SK" baseline="0" dirty="0" smtClean="0"/>
              <a:t> </a:t>
            </a:r>
            <a:endParaRPr lang="sk-SK" dirty="0"/>
          </a:p>
        </p:txBody>
      </p:sp>
      <p:sp>
        <p:nvSpPr>
          <p:cNvPr id="4" name="Zástupný objekt pre číslo snímky 3"/>
          <p:cNvSpPr>
            <a:spLocks noGrp="1"/>
          </p:cNvSpPr>
          <p:nvPr>
            <p:ph type="sldNum" sz="quarter" idx="10"/>
          </p:nvPr>
        </p:nvSpPr>
        <p:spPr/>
        <p:txBody>
          <a:bodyPr/>
          <a:lstStyle/>
          <a:p>
            <a:fld id="{6BB98AFB-CB0D-4DFE-87B9-B4B0D0DE73CD}" type="slidenum">
              <a:rPr lang="sk-SK" smtClean="0"/>
              <a:pPr/>
              <a:t>11</a:t>
            </a:fld>
            <a:endParaRPr lang="sk-SK"/>
          </a:p>
        </p:txBody>
      </p:sp>
    </p:spTree>
    <p:extLst>
      <p:ext uri="{BB962C8B-B14F-4D97-AF65-F5344CB8AC3E}">
        <p14:creationId xmlns:p14="http://schemas.microsoft.com/office/powerpoint/2010/main" val="12562240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10"/>
          </p:nvPr>
        </p:nvSpPr>
        <p:spPr/>
        <p:txBody>
          <a:bodyPr/>
          <a:lstStyle/>
          <a:p>
            <a:fld id="{6BB98AFB-CB0D-4DFE-87B9-B4B0D0DE73CD}" type="slidenum">
              <a:rPr lang="sk-SK" smtClean="0"/>
              <a:pPr/>
              <a:t>12</a:t>
            </a:fld>
            <a:endParaRPr lang="sk-SK"/>
          </a:p>
        </p:txBody>
      </p:sp>
    </p:spTree>
    <p:extLst>
      <p:ext uri="{BB962C8B-B14F-4D97-AF65-F5344CB8AC3E}">
        <p14:creationId xmlns:p14="http://schemas.microsoft.com/office/powerpoint/2010/main" val="27393913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sz="1200" dirty="0"/>
          </a:p>
          <a:p>
            <a:endParaRPr lang="sk-SK" dirty="0"/>
          </a:p>
        </p:txBody>
      </p:sp>
      <p:sp>
        <p:nvSpPr>
          <p:cNvPr id="4" name="Slide Number Placeholder 3"/>
          <p:cNvSpPr>
            <a:spLocks noGrp="1"/>
          </p:cNvSpPr>
          <p:nvPr>
            <p:ph type="sldNum" sz="quarter" idx="10"/>
          </p:nvPr>
        </p:nvSpPr>
        <p:spPr/>
        <p:txBody>
          <a:bodyPr/>
          <a:lstStyle/>
          <a:p>
            <a:fld id="{6BB98AFB-CB0D-4DFE-87B9-B4B0D0DE73CD}" type="slidenum">
              <a:rPr lang="sk-SK" smtClean="0"/>
              <a:pPr/>
              <a:t>13</a:t>
            </a:fld>
            <a:endParaRPr lang="sk-SK"/>
          </a:p>
        </p:txBody>
      </p:sp>
    </p:spTree>
    <p:extLst>
      <p:ext uri="{BB962C8B-B14F-4D97-AF65-F5344CB8AC3E}">
        <p14:creationId xmlns:p14="http://schemas.microsoft.com/office/powerpoint/2010/main" val="3502085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dirty="0" smtClean="0"/>
              <a:t>Ad. 1 – právne základy</a:t>
            </a:r>
          </a:p>
          <a:p>
            <a:r>
              <a:rPr lang="sk-SK" dirty="0" smtClean="0"/>
              <a:t>Ad. 2 – len na určený účel okrem archivácie, vedecké, historické, štatistické účely</a:t>
            </a:r>
          </a:p>
          <a:p>
            <a:r>
              <a:rPr lang="sk-SK" dirty="0" smtClean="0"/>
              <a:t>Ad. 5 – forma ktorá umožňuje</a:t>
            </a:r>
            <a:r>
              <a:rPr lang="sk-SK" baseline="0" dirty="0" smtClean="0"/>
              <a:t> identifikáciu najviac kým je to potrebné na daný účel</a:t>
            </a:r>
            <a:r>
              <a:rPr lang="sk-SK" dirty="0" smtClean="0"/>
              <a:t> </a:t>
            </a:r>
            <a:endParaRPr lang="sk-SK" dirty="0"/>
          </a:p>
        </p:txBody>
      </p:sp>
      <p:sp>
        <p:nvSpPr>
          <p:cNvPr id="4" name="Zástupný objekt pre číslo snímky 3"/>
          <p:cNvSpPr>
            <a:spLocks noGrp="1"/>
          </p:cNvSpPr>
          <p:nvPr>
            <p:ph type="sldNum" sz="quarter" idx="10"/>
          </p:nvPr>
        </p:nvSpPr>
        <p:spPr/>
        <p:txBody>
          <a:bodyPr/>
          <a:lstStyle/>
          <a:p>
            <a:fld id="{6BB98AFB-CB0D-4DFE-87B9-B4B0D0DE73CD}" type="slidenum">
              <a:rPr lang="sk-SK" smtClean="0"/>
              <a:pPr/>
              <a:t>17</a:t>
            </a:fld>
            <a:endParaRPr lang="sk-SK"/>
          </a:p>
        </p:txBody>
      </p:sp>
    </p:spTree>
    <p:extLst>
      <p:ext uri="{BB962C8B-B14F-4D97-AF65-F5344CB8AC3E}">
        <p14:creationId xmlns:p14="http://schemas.microsoft.com/office/powerpoint/2010/main" val="35937740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10"/>
          </p:nvPr>
        </p:nvSpPr>
        <p:spPr/>
        <p:txBody>
          <a:bodyPr/>
          <a:lstStyle/>
          <a:p>
            <a:fld id="{6BB98AFB-CB0D-4DFE-87B9-B4B0D0DE73CD}" type="slidenum">
              <a:rPr lang="sk-SK" smtClean="0"/>
              <a:pPr/>
              <a:t>21</a:t>
            </a:fld>
            <a:endParaRPr lang="sk-SK"/>
          </a:p>
        </p:txBody>
      </p:sp>
    </p:spTree>
    <p:extLst>
      <p:ext uri="{BB962C8B-B14F-4D97-AF65-F5344CB8AC3E}">
        <p14:creationId xmlns:p14="http://schemas.microsoft.com/office/powerpoint/2010/main" val="7256412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10"/>
          </p:nvPr>
        </p:nvSpPr>
        <p:spPr/>
        <p:txBody>
          <a:bodyPr/>
          <a:lstStyle/>
          <a:p>
            <a:fld id="{6BB98AFB-CB0D-4DFE-87B9-B4B0D0DE73CD}" type="slidenum">
              <a:rPr lang="sk-SK" smtClean="0"/>
              <a:pPr/>
              <a:t>23</a:t>
            </a:fld>
            <a:endParaRPr lang="sk-SK"/>
          </a:p>
        </p:txBody>
      </p:sp>
    </p:spTree>
    <p:extLst>
      <p:ext uri="{BB962C8B-B14F-4D97-AF65-F5344CB8AC3E}">
        <p14:creationId xmlns:p14="http://schemas.microsoft.com/office/powerpoint/2010/main" val="23319677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10"/>
          </p:nvPr>
        </p:nvSpPr>
        <p:spPr/>
        <p:txBody>
          <a:bodyPr/>
          <a:lstStyle/>
          <a:p>
            <a:fld id="{6BB98AFB-CB0D-4DFE-87B9-B4B0D0DE73CD}" type="slidenum">
              <a:rPr lang="sk-SK" smtClean="0"/>
              <a:pPr/>
              <a:t>24</a:t>
            </a:fld>
            <a:endParaRPr lang="sk-SK"/>
          </a:p>
        </p:txBody>
      </p:sp>
    </p:spTree>
    <p:extLst>
      <p:ext uri="{BB962C8B-B14F-4D97-AF65-F5344CB8AC3E}">
        <p14:creationId xmlns:p14="http://schemas.microsoft.com/office/powerpoint/2010/main" val="21286331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10"/>
          </p:nvPr>
        </p:nvSpPr>
        <p:spPr/>
        <p:txBody>
          <a:bodyPr/>
          <a:lstStyle/>
          <a:p>
            <a:fld id="{6BB98AFB-CB0D-4DFE-87B9-B4B0D0DE73CD}" type="slidenum">
              <a:rPr lang="sk-SK" smtClean="0"/>
              <a:pPr/>
              <a:t>25</a:t>
            </a:fld>
            <a:endParaRPr lang="sk-SK"/>
          </a:p>
        </p:txBody>
      </p:sp>
    </p:spTree>
    <p:extLst>
      <p:ext uri="{BB962C8B-B14F-4D97-AF65-F5344CB8AC3E}">
        <p14:creationId xmlns:p14="http://schemas.microsoft.com/office/powerpoint/2010/main" val="7435754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dirty="0" smtClean="0"/>
              <a:t>SK – právom chránený </a:t>
            </a:r>
          </a:p>
          <a:p>
            <a:r>
              <a:rPr lang="sk-SK" dirty="0" smtClean="0"/>
              <a:t>Nariadenie – oprávnený </a:t>
            </a:r>
            <a:endParaRPr lang="sk-SK" dirty="0"/>
          </a:p>
        </p:txBody>
      </p:sp>
      <p:sp>
        <p:nvSpPr>
          <p:cNvPr id="4" name="Zástupný objekt pre číslo snímky 3"/>
          <p:cNvSpPr>
            <a:spLocks noGrp="1"/>
          </p:cNvSpPr>
          <p:nvPr>
            <p:ph type="sldNum" sz="quarter" idx="10"/>
          </p:nvPr>
        </p:nvSpPr>
        <p:spPr/>
        <p:txBody>
          <a:bodyPr/>
          <a:lstStyle/>
          <a:p>
            <a:fld id="{6BB98AFB-CB0D-4DFE-87B9-B4B0D0DE73CD}" type="slidenum">
              <a:rPr lang="sk-SK" smtClean="0"/>
              <a:pPr/>
              <a:t>26</a:t>
            </a:fld>
            <a:endParaRPr lang="sk-SK"/>
          </a:p>
        </p:txBody>
      </p:sp>
    </p:spTree>
    <p:extLst>
      <p:ext uri="{BB962C8B-B14F-4D97-AF65-F5344CB8AC3E}">
        <p14:creationId xmlns:p14="http://schemas.microsoft.com/office/powerpoint/2010/main" val="14128886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4" name="Zástupný symbol čísla snímky 3"/>
          <p:cNvSpPr>
            <a:spLocks noGrp="1"/>
          </p:cNvSpPr>
          <p:nvPr>
            <p:ph type="sldNum" sz="quarter" idx="10"/>
          </p:nvPr>
        </p:nvSpPr>
        <p:spPr/>
        <p:txBody>
          <a:bodyPr/>
          <a:lstStyle/>
          <a:p>
            <a:fld id="{D27E60B5-60BF-4D93-8BEC-5C3E276EF685}" type="slidenum">
              <a:rPr lang="cs-CZ" smtClean="0"/>
              <a:pPr/>
              <a:t>2</a:t>
            </a:fld>
            <a:endParaRPr lang="cs-CZ"/>
          </a:p>
        </p:txBody>
      </p:sp>
    </p:spTree>
    <p:extLst>
      <p:ext uri="{BB962C8B-B14F-4D97-AF65-F5344CB8AC3E}">
        <p14:creationId xmlns:p14="http://schemas.microsoft.com/office/powerpoint/2010/main" val="42243568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10"/>
          </p:nvPr>
        </p:nvSpPr>
        <p:spPr/>
        <p:txBody>
          <a:bodyPr/>
          <a:lstStyle/>
          <a:p>
            <a:fld id="{6BB98AFB-CB0D-4DFE-87B9-B4B0D0DE73CD}" type="slidenum">
              <a:rPr lang="sk-SK" smtClean="0"/>
              <a:pPr/>
              <a:t>27</a:t>
            </a:fld>
            <a:endParaRPr lang="sk-SK"/>
          </a:p>
        </p:txBody>
      </p:sp>
    </p:spTree>
    <p:extLst>
      <p:ext uri="{BB962C8B-B14F-4D97-AF65-F5344CB8AC3E}">
        <p14:creationId xmlns:p14="http://schemas.microsoft.com/office/powerpoint/2010/main" val="16416849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10"/>
          </p:nvPr>
        </p:nvSpPr>
        <p:spPr/>
        <p:txBody>
          <a:bodyPr/>
          <a:lstStyle/>
          <a:p>
            <a:fld id="{6BB98AFB-CB0D-4DFE-87B9-B4B0D0DE73CD}" type="slidenum">
              <a:rPr lang="sk-SK" smtClean="0"/>
              <a:pPr/>
              <a:t>32</a:t>
            </a:fld>
            <a:endParaRPr lang="sk-SK"/>
          </a:p>
        </p:txBody>
      </p:sp>
    </p:spTree>
    <p:extLst>
      <p:ext uri="{BB962C8B-B14F-4D97-AF65-F5344CB8AC3E}">
        <p14:creationId xmlns:p14="http://schemas.microsoft.com/office/powerpoint/2010/main" val="16650671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a:p>
            <a:r>
              <a:rPr lang="sk-SK" dirty="0"/>
              <a:t>Článok 17</a:t>
            </a:r>
          </a:p>
          <a:p>
            <a:r>
              <a:rPr lang="sk-SK" dirty="0"/>
              <a:t>Právo na vymazanie (právo „na zabudnutie“)</a:t>
            </a:r>
          </a:p>
          <a:p>
            <a:r>
              <a:rPr lang="sk-SK" dirty="0"/>
              <a:t>1.   Dotknutá osoba má tiež právo dosiahnuť u prevádzkovateľa bez zbytočného odkladu vymazanie osobných údajov, ktoré sa jej týkajú, a prevádzkovateľ je povinný bez zbytočného odkladu vymazať osobné údaje, ak je splnený niektorý z týchto dôvodov:</a:t>
            </a:r>
          </a:p>
          <a:p>
            <a:r>
              <a:rPr lang="sk-SK" dirty="0"/>
              <a:t>a) osobné údaje už nie sú potrebné na účely, na ktoré sa získavali alebo inak spracúvali;</a:t>
            </a:r>
          </a:p>
          <a:p>
            <a:r>
              <a:rPr lang="sk-SK" dirty="0"/>
              <a:t>b) dotknutá osoba odvolá súhlas, na základe ktorého sa spracúvanie vykonáva, podľa článku 6 ods. 1 písm. a) alebo článku 9 ods. 2 písm. a), a ak neexistuje iný právny základ pre spracúvanie;</a:t>
            </a:r>
          </a:p>
          <a:p>
            <a:r>
              <a:rPr lang="sk-SK" dirty="0"/>
              <a:t>c) dotknutá osoba namieta voči spracúvaniu podľa článku 21 ods. 1 a neprevažujú žiadne oprávnené dôvody na spracúvanie alebo dotknutá osoba namieta voči spracúvaniu podľa článku 21 ods. 2;</a:t>
            </a:r>
          </a:p>
          <a:p>
            <a:r>
              <a:rPr lang="sk-SK" dirty="0"/>
              <a:t>d) osobné údaje sa spracúvali nezákonne;</a:t>
            </a:r>
          </a:p>
          <a:p>
            <a:r>
              <a:rPr lang="sk-SK" dirty="0"/>
              <a:t>e) osobné údaje musia byť vymazané, aby sa splnila zákonná povinnosť podľa práva Únie alebo práva členského štátu, ktorému prevádzkovateľ podlieha;</a:t>
            </a:r>
          </a:p>
          <a:p>
            <a:r>
              <a:rPr lang="sk-SK" dirty="0"/>
              <a:t>f) osobné údaje sa získavali v súvislosti s ponukou služieb informačnej spoločnosti podľa článku 8 ods. 1.</a:t>
            </a:r>
          </a:p>
          <a:p>
            <a:r>
              <a:rPr lang="sk-SK" dirty="0"/>
              <a:t>2.   Ak prevádzkovateľ zverejnil osobné údaje a podľa odseku 1 je povinný vymazať osobné údaje, so zreteľom na dostupnú technológiu a náklady na vykonanie opatrení podnikne primerané opatrenia vrátane technických opatrení, aby informoval prevádzkovateľov, ktorí vykonávajú spracúvanie osobných údajov, že dotknutá osoba ich žiada, aby vymazali všetky odkazy na tieto osobné údaje, ich kópiu alebo repliky.</a:t>
            </a:r>
          </a:p>
          <a:p>
            <a:r>
              <a:rPr lang="sk-SK" dirty="0"/>
              <a:t>3.   Odseky 1 a 2 sa neuplatňujú, pokiaľ je spracúvanie potrebné:</a:t>
            </a:r>
          </a:p>
          <a:p>
            <a:r>
              <a:rPr lang="sk-SK" dirty="0"/>
              <a:t>a) na uplatnenie práva na slobodu prejavu a na informácie;</a:t>
            </a:r>
          </a:p>
          <a:p>
            <a:r>
              <a:rPr lang="sk-SK" dirty="0"/>
              <a:t>b) na splnenie zákonnej povinnosti, ktorá si vyžaduje spracúvanie podľa práva Únie alebo práva členského štátu, ktorému prevádzkovateľ podlieha, alebo na splnenie úlohy realizovanej vo verejnom záujme alebo pri výkone verejnej moci zverenej prevádzkovateľovi;</a:t>
            </a:r>
          </a:p>
          <a:p>
            <a:r>
              <a:rPr lang="sk-SK" dirty="0"/>
              <a:t>c) z dôvodov verejného záujmu v oblasti verejného zdravia v súlade s článkom 9 ods. 2 písm. h) a i), ako aj článkom 9 ods. 3;</a:t>
            </a:r>
          </a:p>
          <a:p>
            <a:r>
              <a:rPr lang="sk-SK" dirty="0"/>
              <a:t>d) na účely archivácie vo verejnom záujme, na účely vedeckého alebo historického výskumu či na štatistické účely podľa článku 89 ods. 1, pokiaľ je pravdepodobné, že právo uvedené v odseku 1 znemožní alebo závažným spôsobom sťaží dosiahnutie cieľov takéhoto spracúvania, alebo</a:t>
            </a:r>
          </a:p>
          <a:p>
            <a:r>
              <a:rPr lang="sk-SK" dirty="0"/>
              <a:t>e) na preukazovanie, uplatňovanie alebo obhajovanie právnych nárokov.</a:t>
            </a:r>
          </a:p>
          <a:p>
            <a:endParaRPr lang="sk-SK" dirty="0"/>
          </a:p>
          <a:p>
            <a:endParaRPr lang="sk-SK" dirty="0"/>
          </a:p>
          <a:p>
            <a:r>
              <a:rPr lang="sk-SK" b="1" dirty="0" err="1"/>
              <a:t>SMERNiCA</a:t>
            </a:r>
            <a:r>
              <a:rPr lang="sk-SK" b="1" dirty="0"/>
              <a:t>: </a:t>
            </a:r>
          </a:p>
          <a:p>
            <a:endParaRPr lang="sk-SK" b="1" dirty="0"/>
          </a:p>
          <a:p>
            <a:r>
              <a:rPr lang="sk-SK" sz="1200" b="0" kern="1200" dirty="0">
                <a:solidFill>
                  <a:schemeClr val="tx1"/>
                </a:solidFill>
                <a:effectLst/>
                <a:latin typeface="+mn-lt"/>
                <a:ea typeface="+mn-ea"/>
                <a:cs typeface="+mn-cs"/>
              </a:rPr>
              <a:t>Článok 12</a:t>
            </a:r>
          </a:p>
          <a:p>
            <a:r>
              <a:rPr lang="sk-SK" sz="1200" b="0" kern="1200" dirty="0">
                <a:solidFill>
                  <a:schemeClr val="tx1"/>
                </a:solidFill>
                <a:effectLst/>
                <a:latin typeface="+mn-lt"/>
                <a:ea typeface="+mn-ea"/>
                <a:cs typeface="+mn-cs"/>
              </a:rPr>
              <a:t>Právo prístupu</a:t>
            </a:r>
          </a:p>
          <a:p>
            <a:r>
              <a:rPr lang="sk-SK" sz="1200" b="0" kern="1200" dirty="0">
                <a:solidFill>
                  <a:schemeClr val="tx1"/>
                </a:solidFill>
                <a:effectLst/>
                <a:latin typeface="+mn-lt"/>
                <a:ea typeface="+mn-ea"/>
                <a:cs typeface="+mn-cs"/>
              </a:rPr>
              <a:t>Členské štáty zaručia osobe pracujúcej s údajmi právo získať od kontrolóra:</a:t>
            </a:r>
          </a:p>
          <a:p>
            <a:r>
              <a:rPr lang="sk-SK" sz="1200" b="0" kern="1200" dirty="0">
                <a:solidFill>
                  <a:schemeClr val="tx1"/>
                </a:solidFill>
                <a:effectLst/>
                <a:latin typeface="+mn-lt"/>
                <a:ea typeface="+mn-ea"/>
                <a:cs typeface="+mn-cs"/>
              </a:rPr>
              <a:t>a) bez obmedzenia v dostatočných intervaloch a bez prílišného zdržiavania alebo výdavkov:</a:t>
            </a:r>
          </a:p>
          <a:p>
            <a:r>
              <a:rPr lang="sk-SK" sz="1200" b="0" kern="1200" dirty="0">
                <a:solidFill>
                  <a:schemeClr val="tx1"/>
                </a:solidFill>
                <a:effectLst/>
                <a:latin typeface="+mn-lt"/>
                <a:ea typeface="+mn-ea"/>
                <a:cs typeface="+mn-cs"/>
              </a:rPr>
              <a:t>- potvrdenie týkajúce sa toho, či sa spracovávajú (alebo nie) údaje, ktoré sa ho týkajú a informácie aspoň podľa účelov spracovania, kategórií uvedených údajov a príjemcov alebo kategórií príjemcov, ktorým sa údaje oznámili,</a:t>
            </a:r>
          </a:p>
          <a:p>
            <a:r>
              <a:rPr lang="sk-SK" sz="1200" b="0" kern="1200" dirty="0">
                <a:solidFill>
                  <a:schemeClr val="tx1"/>
                </a:solidFill>
                <a:effectLst/>
                <a:latin typeface="+mn-lt"/>
                <a:ea typeface="+mn-ea"/>
                <a:cs typeface="+mn-cs"/>
              </a:rPr>
              <a:t>- možnosť komunikovania pre neho v zrozumiteľnej forme o údajoch, ktoré sa spracovávajú a o akýchkoľvek dostupných informáciách čo sa týka ich zdroja,</a:t>
            </a:r>
          </a:p>
          <a:p>
            <a:r>
              <a:rPr lang="sk-SK" sz="1200" b="0" kern="1200" dirty="0">
                <a:solidFill>
                  <a:schemeClr val="tx1"/>
                </a:solidFill>
                <a:effectLst/>
                <a:latin typeface="+mn-lt"/>
                <a:ea typeface="+mn-ea"/>
                <a:cs typeface="+mn-cs"/>
              </a:rPr>
              <a:t>- vedomosti o logike automatického spracovávania údajov, ktoré sa ho týkajú aspoň v prípade automatizovaných rozhodnutí uvedených v článku 15 ods. 1;</a:t>
            </a:r>
          </a:p>
          <a:p>
            <a:r>
              <a:rPr lang="sk-SK" sz="1200" b="0" kern="1200" dirty="0">
                <a:solidFill>
                  <a:schemeClr val="tx1"/>
                </a:solidFill>
                <a:effectLst/>
                <a:latin typeface="+mn-lt"/>
                <a:ea typeface="+mn-ea"/>
                <a:cs typeface="+mn-cs"/>
              </a:rPr>
              <a:t>b) </a:t>
            </a:r>
            <a:r>
              <a:rPr lang="sk-SK" sz="1200" b="1" kern="1200" dirty="0">
                <a:solidFill>
                  <a:schemeClr val="tx1"/>
                </a:solidFill>
                <a:effectLst/>
                <a:latin typeface="+mn-lt"/>
                <a:ea typeface="+mn-ea"/>
                <a:cs typeface="+mn-cs"/>
              </a:rPr>
              <a:t>ak je to vhodné úpravu, vymazanie alebo zablokovanie údajov, ktorých spracovanie nezodpovedá ustanoveniam tejto smernice, najmä z dôvodu neúplného alebo nepresného charakteru údajov;</a:t>
            </a:r>
          </a:p>
          <a:p>
            <a:r>
              <a:rPr lang="sk-SK" sz="1200" b="0" kern="1200" dirty="0">
                <a:solidFill>
                  <a:schemeClr val="tx1"/>
                </a:solidFill>
                <a:effectLst/>
                <a:latin typeface="+mn-lt"/>
                <a:ea typeface="+mn-ea"/>
                <a:cs typeface="+mn-cs"/>
              </a:rPr>
              <a:t>c) hlásenie tretím stranám, ktorým sa tieto údaje oznámili, o akejkoľvek úprave, vymazaní alebo zablokovaní vykonaných v súlade s b), pokiaľ to nie je nemožné, alebo pokiaľ to nevyžaduje neprimerané úsilie.</a:t>
            </a:r>
          </a:p>
          <a:p>
            <a:endParaRPr lang="sk-SK" b="1" dirty="0"/>
          </a:p>
        </p:txBody>
      </p:sp>
      <p:sp>
        <p:nvSpPr>
          <p:cNvPr id="4" name="Zástupný objekt pre číslo snímky 3"/>
          <p:cNvSpPr>
            <a:spLocks noGrp="1"/>
          </p:cNvSpPr>
          <p:nvPr>
            <p:ph type="sldNum" sz="quarter" idx="10"/>
          </p:nvPr>
        </p:nvSpPr>
        <p:spPr/>
        <p:txBody>
          <a:bodyPr/>
          <a:lstStyle/>
          <a:p>
            <a:fld id="{6BB98AFB-CB0D-4DFE-87B9-B4B0D0DE73CD}" type="slidenum">
              <a:rPr lang="sk-SK" smtClean="0"/>
              <a:pPr/>
              <a:t>33</a:t>
            </a:fld>
            <a:endParaRPr lang="sk-SK"/>
          </a:p>
        </p:txBody>
      </p:sp>
    </p:spTree>
    <p:extLst>
      <p:ext uri="{BB962C8B-B14F-4D97-AF65-F5344CB8AC3E}">
        <p14:creationId xmlns:p14="http://schemas.microsoft.com/office/powerpoint/2010/main" val="27370866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a:p>
            <a:r>
              <a:rPr lang="sk-SK" dirty="0"/>
              <a:t>Článok 17</a:t>
            </a:r>
          </a:p>
          <a:p>
            <a:r>
              <a:rPr lang="sk-SK" dirty="0"/>
              <a:t>Právo na vymazanie (právo „na zabudnutie“)</a:t>
            </a:r>
          </a:p>
          <a:p>
            <a:r>
              <a:rPr lang="sk-SK" dirty="0"/>
              <a:t>1.   Dotknutá osoba má tiež právo dosiahnuť u prevádzkovateľa bez zbytočného odkladu vymazanie osobných údajov, ktoré sa jej týkajú, a prevádzkovateľ je povinný bez zbytočného odkladu vymazať osobné údaje, ak je splnený niektorý z týchto dôvodov:</a:t>
            </a:r>
          </a:p>
          <a:p>
            <a:r>
              <a:rPr lang="sk-SK" dirty="0"/>
              <a:t>a) osobné údaje už nie sú potrebné na účely, na ktoré sa získavali alebo inak spracúvali;</a:t>
            </a:r>
          </a:p>
          <a:p>
            <a:r>
              <a:rPr lang="sk-SK" dirty="0"/>
              <a:t>b) dotknutá osoba odvolá súhlas, na základe ktorého sa spracúvanie vykonáva, podľa článku 6 ods. 1 písm. a) alebo článku 9 ods. 2 písm. a), a ak neexistuje iný právny základ pre spracúvanie;</a:t>
            </a:r>
          </a:p>
          <a:p>
            <a:r>
              <a:rPr lang="sk-SK" dirty="0"/>
              <a:t>c) dotknutá osoba namieta voči spracúvaniu podľa článku 21 ods. 1 a neprevažujú žiadne oprávnené dôvody na spracúvanie alebo dotknutá osoba namieta voči spracúvaniu podľa článku 21 ods. 2;</a:t>
            </a:r>
          </a:p>
          <a:p>
            <a:r>
              <a:rPr lang="sk-SK" dirty="0"/>
              <a:t>d) osobné údaje sa spracúvali nezákonne;</a:t>
            </a:r>
          </a:p>
          <a:p>
            <a:r>
              <a:rPr lang="sk-SK" dirty="0"/>
              <a:t>e) osobné údaje musia byť vymazané, aby sa splnila zákonná povinnosť podľa práva Únie alebo práva členského štátu, ktorému prevádzkovateľ podlieha;</a:t>
            </a:r>
          </a:p>
          <a:p>
            <a:r>
              <a:rPr lang="sk-SK" dirty="0"/>
              <a:t>f) osobné údaje sa získavali v súvislosti s ponukou služieb informačnej spoločnosti podľa článku 8 ods. 1.</a:t>
            </a:r>
          </a:p>
          <a:p>
            <a:r>
              <a:rPr lang="sk-SK" dirty="0"/>
              <a:t>2.   Ak prevádzkovateľ zverejnil osobné údaje a podľa odseku 1 je povinný vymazať osobné údaje, so zreteľom na dostupnú technológiu a náklady na vykonanie opatrení podnikne primerané opatrenia vrátane technických opatrení, aby informoval prevádzkovateľov, ktorí vykonávajú spracúvanie osobných údajov, že dotknutá osoba ich žiada, aby vymazali všetky odkazy na tieto osobné údaje, ich kópiu alebo repliky.</a:t>
            </a:r>
          </a:p>
          <a:p>
            <a:r>
              <a:rPr lang="sk-SK" dirty="0"/>
              <a:t>3.   Odseky 1 a 2 sa neuplatňujú, pokiaľ je spracúvanie potrebné:</a:t>
            </a:r>
          </a:p>
          <a:p>
            <a:r>
              <a:rPr lang="sk-SK" dirty="0"/>
              <a:t>a) na uplatnenie práva na slobodu prejavu a na informácie;</a:t>
            </a:r>
          </a:p>
          <a:p>
            <a:r>
              <a:rPr lang="sk-SK" dirty="0"/>
              <a:t>b) na splnenie zákonnej povinnosti, ktorá si vyžaduje spracúvanie podľa práva Únie alebo práva členského štátu, ktorému prevádzkovateľ podlieha, alebo na splnenie úlohy realizovanej vo verejnom záujme alebo pri výkone verejnej moci zverenej prevádzkovateľovi;</a:t>
            </a:r>
          </a:p>
          <a:p>
            <a:r>
              <a:rPr lang="sk-SK" dirty="0"/>
              <a:t>c) z dôvodov verejného záujmu v oblasti verejného zdravia v súlade s článkom 9 ods. 2 písm. h) a i), ako aj článkom 9 ods. 3;</a:t>
            </a:r>
          </a:p>
          <a:p>
            <a:r>
              <a:rPr lang="sk-SK" dirty="0"/>
              <a:t>d) na účely archivácie vo verejnom záujme, na účely vedeckého alebo historického výskumu či na štatistické účely podľa článku 89 ods. 1, pokiaľ je pravdepodobné, že právo uvedené v odseku 1 znemožní alebo závažným spôsobom sťaží dosiahnutie cieľov takéhoto spracúvania, alebo</a:t>
            </a:r>
          </a:p>
          <a:p>
            <a:r>
              <a:rPr lang="sk-SK" dirty="0"/>
              <a:t>e) na preukazovanie, uplatňovanie alebo obhajovanie právnych nárokov.</a:t>
            </a:r>
          </a:p>
          <a:p>
            <a:endParaRPr lang="sk-SK" dirty="0"/>
          </a:p>
          <a:p>
            <a:endParaRPr lang="sk-SK" dirty="0"/>
          </a:p>
          <a:p>
            <a:r>
              <a:rPr lang="sk-SK" b="1" dirty="0" err="1"/>
              <a:t>SMERNiCA</a:t>
            </a:r>
            <a:r>
              <a:rPr lang="sk-SK" b="1" dirty="0"/>
              <a:t>: </a:t>
            </a:r>
          </a:p>
          <a:p>
            <a:endParaRPr lang="sk-SK" b="1" dirty="0"/>
          </a:p>
          <a:p>
            <a:r>
              <a:rPr lang="sk-SK" sz="1200" b="0" kern="1200" dirty="0">
                <a:solidFill>
                  <a:schemeClr val="tx1"/>
                </a:solidFill>
                <a:effectLst/>
                <a:latin typeface="+mn-lt"/>
                <a:ea typeface="+mn-ea"/>
                <a:cs typeface="+mn-cs"/>
              </a:rPr>
              <a:t>Článok 12</a:t>
            </a:r>
          </a:p>
          <a:p>
            <a:r>
              <a:rPr lang="sk-SK" sz="1200" b="0" kern="1200" dirty="0">
                <a:solidFill>
                  <a:schemeClr val="tx1"/>
                </a:solidFill>
                <a:effectLst/>
                <a:latin typeface="+mn-lt"/>
                <a:ea typeface="+mn-ea"/>
                <a:cs typeface="+mn-cs"/>
              </a:rPr>
              <a:t>Právo prístupu</a:t>
            </a:r>
          </a:p>
          <a:p>
            <a:r>
              <a:rPr lang="sk-SK" sz="1200" b="0" kern="1200" dirty="0">
                <a:solidFill>
                  <a:schemeClr val="tx1"/>
                </a:solidFill>
                <a:effectLst/>
                <a:latin typeface="+mn-lt"/>
                <a:ea typeface="+mn-ea"/>
                <a:cs typeface="+mn-cs"/>
              </a:rPr>
              <a:t>Členské štáty zaručia osobe pracujúcej s údajmi právo získať od kontrolóra:</a:t>
            </a:r>
          </a:p>
          <a:p>
            <a:r>
              <a:rPr lang="sk-SK" sz="1200" b="0" kern="1200" dirty="0">
                <a:solidFill>
                  <a:schemeClr val="tx1"/>
                </a:solidFill>
                <a:effectLst/>
                <a:latin typeface="+mn-lt"/>
                <a:ea typeface="+mn-ea"/>
                <a:cs typeface="+mn-cs"/>
              </a:rPr>
              <a:t>a) bez obmedzenia v dostatočných intervaloch a bez prílišného zdržiavania alebo výdavkov:</a:t>
            </a:r>
          </a:p>
          <a:p>
            <a:r>
              <a:rPr lang="sk-SK" sz="1200" b="0" kern="1200" dirty="0">
                <a:solidFill>
                  <a:schemeClr val="tx1"/>
                </a:solidFill>
                <a:effectLst/>
                <a:latin typeface="+mn-lt"/>
                <a:ea typeface="+mn-ea"/>
                <a:cs typeface="+mn-cs"/>
              </a:rPr>
              <a:t>- potvrdenie týkajúce sa toho, či sa spracovávajú (alebo nie) údaje, ktoré sa ho týkajú a informácie aspoň podľa účelov spracovania, kategórií uvedených údajov a príjemcov alebo kategórií príjemcov, ktorým sa údaje oznámili,</a:t>
            </a:r>
          </a:p>
          <a:p>
            <a:r>
              <a:rPr lang="sk-SK" sz="1200" b="0" kern="1200" dirty="0">
                <a:solidFill>
                  <a:schemeClr val="tx1"/>
                </a:solidFill>
                <a:effectLst/>
                <a:latin typeface="+mn-lt"/>
                <a:ea typeface="+mn-ea"/>
                <a:cs typeface="+mn-cs"/>
              </a:rPr>
              <a:t>- možnosť komunikovania pre neho v zrozumiteľnej forme o údajoch, ktoré sa spracovávajú a o akýchkoľvek dostupných informáciách čo sa týka ich zdroja,</a:t>
            </a:r>
          </a:p>
          <a:p>
            <a:r>
              <a:rPr lang="sk-SK" sz="1200" b="0" kern="1200" dirty="0">
                <a:solidFill>
                  <a:schemeClr val="tx1"/>
                </a:solidFill>
                <a:effectLst/>
                <a:latin typeface="+mn-lt"/>
                <a:ea typeface="+mn-ea"/>
                <a:cs typeface="+mn-cs"/>
              </a:rPr>
              <a:t>- vedomosti o logike automatického spracovávania údajov, ktoré sa ho týkajú aspoň v prípade automatizovaných rozhodnutí uvedených v článku 15 ods. 1;</a:t>
            </a:r>
          </a:p>
          <a:p>
            <a:r>
              <a:rPr lang="sk-SK" sz="1200" b="0" kern="1200" dirty="0">
                <a:solidFill>
                  <a:schemeClr val="tx1"/>
                </a:solidFill>
                <a:effectLst/>
                <a:latin typeface="+mn-lt"/>
                <a:ea typeface="+mn-ea"/>
                <a:cs typeface="+mn-cs"/>
              </a:rPr>
              <a:t>b) </a:t>
            </a:r>
            <a:r>
              <a:rPr lang="sk-SK" sz="1200" b="1" kern="1200" dirty="0">
                <a:solidFill>
                  <a:schemeClr val="tx1"/>
                </a:solidFill>
                <a:effectLst/>
                <a:latin typeface="+mn-lt"/>
                <a:ea typeface="+mn-ea"/>
                <a:cs typeface="+mn-cs"/>
              </a:rPr>
              <a:t>ak je to vhodné úpravu, vymazanie alebo zablokovanie údajov, ktorých spracovanie nezodpovedá ustanoveniam tejto smernice, najmä z dôvodu neúplného alebo nepresného charakteru údajov;</a:t>
            </a:r>
          </a:p>
          <a:p>
            <a:r>
              <a:rPr lang="sk-SK" sz="1200" b="0" kern="1200" dirty="0">
                <a:solidFill>
                  <a:schemeClr val="tx1"/>
                </a:solidFill>
                <a:effectLst/>
                <a:latin typeface="+mn-lt"/>
                <a:ea typeface="+mn-ea"/>
                <a:cs typeface="+mn-cs"/>
              </a:rPr>
              <a:t>c) hlásenie tretím stranám, ktorým sa tieto údaje oznámili, o akejkoľvek úprave, vymazaní alebo zablokovaní vykonaných v súlade s b), pokiaľ to nie je nemožné, alebo pokiaľ to nevyžaduje neprimerané úsilie.</a:t>
            </a:r>
          </a:p>
          <a:p>
            <a:endParaRPr lang="sk-SK" b="1" dirty="0"/>
          </a:p>
        </p:txBody>
      </p:sp>
      <p:sp>
        <p:nvSpPr>
          <p:cNvPr id="4" name="Zástupný objekt pre číslo snímky 3"/>
          <p:cNvSpPr>
            <a:spLocks noGrp="1"/>
          </p:cNvSpPr>
          <p:nvPr>
            <p:ph type="sldNum" sz="quarter" idx="10"/>
          </p:nvPr>
        </p:nvSpPr>
        <p:spPr/>
        <p:txBody>
          <a:bodyPr/>
          <a:lstStyle/>
          <a:p>
            <a:fld id="{6BB98AFB-CB0D-4DFE-87B9-B4B0D0DE73CD}" type="slidenum">
              <a:rPr lang="sk-SK" smtClean="0"/>
              <a:pPr/>
              <a:t>34</a:t>
            </a:fld>
            <a:endParaRPr lang="sk-SK"/>
          </a:p>
        </p:txBody>
      </p:sp>
    </p:spTree>
    <p:extLst>
      <p:ext uri="{BB962C8B-B14F-4D97-AF65-F5344CB8AC3E}">
        <p14:creationId xmlns:p14="http://schemas.microsoft.com/office/powerpoint/2010/main" val="24792777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dirty="0"/>
              <a:t>Článok 20</a:t>
            </a:r>
          </a:p>
          <a:p>
            <a:r>
              <a:rPr lang="sk-SK" dirty="0"/>
              <a:t>Právo na prenosnosť údajov</a:t>
            </a:r>
          </a:p>
          <a:p>
            <a:r>
              <a:rPr lang="sk-SK" dirty="0"/>
              <a:t>1.   Dotknutá osoba má právo získať osobné údaje, ktoré sa jej týkajú a ktoré poskytla prevádzkovateľovi, v štruktúrovanom, bežne používanom a strojovo čitateľnom formáte a má právo preniesť tieto údaje ďalšiemu prevádzkovateľovi bez toho, aby jej prevádzkovateľ, ktorému sa tieto osobné údaje poskytli, bránil, ak:</a:t>
            </a:r>
          </a:p>
          <a:p>
            <a:r>
              <a:rPr lang="sk-SK" dirty="0"/>
              <a:t>a) sa spracúvanie zakladá na súhlase podľa článku 6 ods. 1 písm. a) alebo článku 9 ods. 2 písm. a), alebo na zmluve podľa článku 6 ods. 1 písm. b), a</a:t>
            </a:r>
          </a:p>
          <a:p>
            <a:r>
              <a:rPr lang="sk-SK" dirty="0"/>
              <a:t>b) ak sa spracúvanie vykonáva automatizovanými prostriedkami.</a:t>
            </a:r>
          </a:p>
          <a:p>
            <a:r>
              <a:rPr lang="sk-SK" dirty="0"/>
              <a:t>2.   Dotknutá osoba má pri uplatňovaní svojho práva na prenosnosť údajov podľa odseku 1 </a:t>
            </a:r>
            <a:r>
              <a:rPr lang="sk-SK" b="1" dirty="0"/>
              <a:t>právo na prenos osobných údajov priamo od jedného prevádzkovateľa druhému prevádzkovateľovi, pokiaľ je to technicky možné.</a:t>
            </a:r>
          </a:p>
          <a:p>
            <a:r>
              <a:rPr lang="sk-SK" dirty="0"/>
              <a:t>3.   Uplatňovaním práva uvedeného v odseku 1 tohto článku nie je dotknutý článok 17. Uvedené právo sa nevzťahuje na spracúvanie nevyhnutné na splnenie úlohy realizovanej vo verejnom záujme alebo pri výkone verejnej moci zverenej prevádzkovateľovi.</a:t>
            </a:r>
          </a:p>
          <a:p>
            <a:r>
              <a:rPr lang="sk-SK" dirty="0"/>
              <a:t>4.   Právo uvedené v odseku 1 nesmie mať nepriaznivé dôsledky na práva a slobody iných.</a:t>
            </a:r>
          </a:p>
          <a:p>
            <a:endParaRPr lang="sk-SK" b="1" dirty="0"/>
          </a:p>
        </p:txBody>
      </p:sp>
      <p:sp>
        <p:nvSpPr>
          <p:cNvPr id="4" name="Zástupný objekt pre číslo snímky 3"/>
          <p:cNvSpPr>
            <a:spLocks noGrp="1"/>
          </p:cNvSpPr>
          <p:nvPr>
            <p:ph type="sldNum" sz="quarter" idx="10"/>
          </p:nvPr>
        </p:nvSpPr>
        <p:spPr/>
        <p:txBody>
          <a:bodyPr/>
          <a:lstStyle/>
          <a:p>
            <a:fld id="{6BB98AFB-CB0D-4DFE-87B9-B4B0D0DE73CD}" type="slidenum">
              <a:rPr lang="sk-SK" smtClean="0"/>
              <a:pPr/>
              <a:t>35</a:t>
            </a:fld>
            <a:endParaRPr lang="sk-SK"/>
          </a:p>
        </p:txBody>
      </p:sp>
    </p:spTree>
    <p:extLst>
      <p:ext uri="{BB962C8B-B14F-4D97-AF65-F5344CB8AC3E}">
        <p14:creationId xmlns:p14="http://schemas.microsoft.com/office/powerpoint/2010/main" val="12704505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dirty="0"/>
              <a:t>Článok 22</a:t>
            </a:r>
          </a:p>
          <a:p>
            <a:r>
              <a:rPr lang="sk-SK" dirty="0"/>
              <a:t>Automatizované individuálne rozhodovanie vrátane profilovania</a:t>
            </a:r>
          </a:p>
          <a:p>
            <a:r>
              <a:rPr lang="sk-SK" dirty="0"/>
              <a:t>1.   Dotknutá osoba má právo na to, aby sa na ňu nevzťahovalo rozhodnutie, ktoré je založené výlučne na automatizovanom spracúvaní, vrátane profilovania, a ktoré má právne účinky, ktoré sa jej týkajú alebo ju podobne významne ovplyvňujú.</a:t>
            </a:r>
          </a:p>
          <a:p>
            <a:r>
              <a:rPr lang="sk-SK" dirty="0"/>
              <a:t>2.   Odsek 1 sa neuplatňuje, ak je rozhodnutie:</a:t>
            </a:r>
          </a:p>
          <a:p>
            <a:r>
              <a:rPr lang="sk-SK" dirty="0"/>
              <a:t>a) nevyhnutné na uzavretie alebo plnenie zmluvy medzi dotknutou osobou a prevádzkovateľom,</a:t>
            </a:r>
          </a:p>
          <a:p>
            <a:r>
              <a:rPr lang="sk-SK" dirty="0"/>
              <a:t>b) povolené právom Únie alebo právom členského štátu, ktorému prevádzkovateľ podlieha a ktorým sa zároveň stanovujú aj vhodné opatrenia zaručujúce ochranu práv a slobôd a oprávnených záujmov dotknutej osoby, alebo</a:t>
            </a:r>
          </a:p>
          <a:p>
            <a:r>
              <a:rPr lang="sk-SK" dirty="0"/>
              <a:t>c) založené na výslovnom súhlase dotknutej osoby.</a:t>
            </a:r>
          </a:p>
          <a:p>
            <a:r>
              <a:rPr lang="sk-SK" dirty="0"/>
              <a:t>3.   V prípadoch uvedených v odseku 2 písm. a) a c) prevádzkovateľ vykoná vhodné opatrenia na ochranu práv a slobôd a oprávnených záujmov dotknutej osoby, a to aspoň práva na ľudský zásah zo strany prevádzkovateľa, práva vyjadriť svoje stanovisko a práva napadnúť rozhodnutie.</a:t>
            </a:r>
          </a:p>
          <a:p>
            <a:r>
              <a:rPr lang="sk-SK" dirty="0"/>
              <a:t>4.   Rozhodnutia uvedené v odseku 2 sa nezakladajú na osobitných kategóriách osobných údajov uvedených v článku 9 ods. 1, pokiaľ sa neuplatňuje článok 9 ods. 2 písm. a) alebo g) a nie sú zavedené vhodné opatrenia na zaručenie práv a slobôd a oprávnených záujmov dotknutej osoby.</a:t>
            </a:r>
          </a:p>
        </p:txBody>
      </p:sp>
      <p:sp>
        <p:nvSpPr>
          <p:cNvPr id="4" name="Zástupný objekt pre číslo snímky 3"/>
          <p:cNvSpPr>
            <a:spLocks noGrp="1"/>
          </p:cNvSpPr>
          <p:nvPr>
            <p:ph type="sldNum" sz="quarter" idx="10"/>
          </p:nvPr>
        </p:nvSpPr>
        <p:spPr/>
        <p:txBody>
          <a:bodyPr/>
          <a:lstStyle/>
          <a:p>
            <a:fld id="{6BB98AFB-CB0D-4DFE-87B9-B4B0D0DE73CD}" type="slidenum">
              <a:rPr lang="sk-SK" smtClean="0"/>
              <a:pPr/>
              <a:t>36</a:t>
            </a:fld>
            <a:endParaRPr lang="sk-SK"/>
          </a:p>
        </p:txBody>
      </p:sp>
    </p:spTree>
    <p:extLst>
      <p:ext uri="{BB962C8B-B14F-4D97-AF65-F5344CB8AC3E}">
        <p14:creationId xmlns:p14="http://schemas.microsoft.com/office/powerpoint/2010/main" val="38392012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dirty="0"/>
              <a:t>Článok 28</a:t>
            </a:r>
          </a:p>
          <a:p>
            <a:r>
              <a:rPr lang="sk-SK" dirty="0"/>
              <a:t>Sprostredkovateľ</a:t>
            </a:r>
          </a:p>
          <a:p>
            <a:r>
              <a:rPr lang="sk-SK" dirty="0"/>
              <a:t>1.   Ak sa má spracúvanie uskutočniť v mene prevádzkovateľa, prevádzkovateľ využíva len sprostredkovateľov poskytujúcich dostatočné záruky na to, že sa prijmú primerané technické a organizačné opatrenia tak, aby spracúvanie spĺňalo požiadavky tohto nariadenia a aby sa zabezpečila ochrana práv dotknutej osoby.</a:t>
            </a:r>
          </a:p>
          <a:p>
            <a:r>
              <a:rPr lang="sk-SK" dirty="0"/>
              <a:t>2.   Sprostredkovateľ nezapojí ďalšieho sprostredkovateľa bez predchádzajúceho osobitného alebo všeobecného písomného povolenia prevádzkovateľa. V prípade všeobecného písomného povolenia sprostredkovateľ informuje prevádzkovateľa o akýchkoľvek zamýšľaných zmenách v súvislosti s pridaním alebo nahradením ďalších sprostredkovateľov, čím sa prevádzkovateľovi dá možnosť namietať voči takýmto zmenám.</a:t>
            </a:r>
          </a:p>
          <a:p>
            <a:r>
              <a:rPr lang="sk-SK" dirty="0"/>
              <a:t>3.   Spracúvanie sprostredkovateľom sa riadi zmluvou alebo iným právnym aktom podľa práva Únie alebo práva členského štátu, ktoré zaväzuje sprostredkovateľa voči prevádzkovateľovi a ktorým sa stanovuje predmet a doba spracúvania, povaha a účel spracúvania, typ osobných údajov a kategórie dotknutých osôb a povinnosti a práva prevádzkovateľa. Uvedená zmluva alebo iný právny akt najmä stanovia, že sprostredkovateľ:</a:t>
            </a:r>
          </a:p>
          <a:p>
            <a:r>
              <a:rPr lang="sk-SK" dirty="0"/>
              <a:t>a)</a:t>
            </a:r>
          </a:p>
          <a:p>
            <a:r>
              <a:rPr lang="sk-SK" dirty="0"/>
              <a:t>spracúva osobné údaje len na základe zdokumentovaných pokynov prevádzkovateľa, a to aj pokiaľ ide o prenos osobných údajov do tretej krajiny alebo medzinárodnej organizácii, s výnimkou prípadov, keď si to vyžaduje právo Únie alebo právo členského štátu, ktorému sprostredkovateľ podlieha; v takom prípade sprostredkovateľ oznámi prevádzkovateľovi túto právnu požiadavku pred spracúvaním, pokiaľ dané právo takéto oznámenie nezakazuje zo závažných dôvodov verejného záujmu;</a:t>
            </a:r>
          </a:p>
          <a:p>
            <a:r>
              <a:rPr lang="sk-SK" dirty="0"/>
              <a:t>b)</a:t>
            </a:r>
          </a:p>
          <a:p>
            <a:r>
              <a:rPr lang="sk-SK" dirty="0"/>
              <a:t>zabezpečí, aby sa osoby oprávnené spracúvať osobné údaje zaviazali, že zachovajú dôvernosť informácií, alebo aby boli viazané vhodnou povinnosťou zachovávať dôvernosť informácií vyplývajúcou zo štatútu;</a:t>
            </a:r>
          </a:p>
          <a:p>
            <a:r>
              <a:rPr lang="sk-SK" dirty="0"/>
              <a:t>c)</a:t>
            </a:r>
          </a:p>
          <a:p>
            <a:r>
              <a:rPr lang="sk-SK" dirty="0"/>
              <a:t>vykoná všetky požadované opatrenia podľa článku 32;</a:t>
            </a:r>
          </a:p>
          <a:p>
            <a:r>
              <a:rPr lang="sk-SK" dirty="0"/>
              <a:t>d)</a:t>
            </a:r>
          </a:p>
          <a:p>
            <a:r>
              <a:rPr lang="sk-SK" dirty="0"/>
              <a:t>dodržiava podmienky zapojenia ďalšieho sprostredkovateľa uvedené v odsekoch 2 a 4;</a:t>
            </a:r>
          </a:p>
          <a:p>
            <a:r>
              <a:rPr lang="sk-SK" dirty="0"/>
              <a:t>e)</a:t>
            </a:r>
          </a:p>
          <a:p>
            <a:r>
              <a:rPr lang="sk-SK" dirty="0"/>
              <a:t>po zohľadnení povahy spracúvania v čo najväčšej miere pomáha prevádzkovateľovi vhodnými technickými a organizačnými opatreniami pri plnení jeho povinnosti reagovať na žiadosti o výkon práv dotknutej osoby ustanovených v kapitole III;</a:t>
            </a:r>
          </a:p>
          <a:p>
            <a:r>
              <a:rPr lang="sk-SK" dirty="0"/>
              <a:t>f)</a:t>
            </a:r>
          </a:p>
          <a:p>
            <a:r>
              <a:rPr lang="sk-SK" dirty="0"/>
              <a:t>pomáha prevádzkovateľovi zabezpečiť plnenie povinností podľa článkov 32 až 36 s prihliadnutím na povahu spracúvania a informácie dostupné sprostredkovateľovi;</a:t>
            </a:r>
          </a:p>
          <a:p>
            <a:r>
              <a:rPr lang="sk-SK" dirty="0"/>
              <a:t>g)</a:t>
            </a:r>
          </a:p>
          <a:p>
            <a:r>
              <a:rPr lang="sk-SK" dirty="0"/>
              <a:t>po ukončení poskytovania služieb týkajúcich sa spracúvania na základe rozhodnutia prevádzkovateľa všetky osobné údaje vymaže alebo vráti prevádzkovateľovi a vymaže existujúce kópie, ak právo Únie alebo právo členského štátu nepožaduje uchovávanie týchto osobných údajov;</a:t>
            </a:r>
          </a:p>
          <a:p>
            <a:r>
              <a:rPr lang="sk-SK" dirty="0"/>
              <a:t>h)</a:t>
            </a:r>
          </a:p>
          <a:p>
            <a:r>
              <a:rPr lang="sk-SK" dirty="0"/>
              <a:t>poskytne prevádzkovateľovi všetky informácie potrebné na preukázanie splnenia povinností stanovených v tomto článku a umožní audity, ako aj kontroly vykonávané prevádzkovateľom alebo iným audítorom, ktorého poveril prevádzkovateľ, a prispieva k nim.</a:t>
            </a:r>
          </a:p>
          <a:p>
            <a:r>
              <a:rPr lang="sk-SK" dirty="0"/>
              <a:t>So zreteľom na písmeno h) prvého </a:t>
            </a:r>
            <a:r>
              <a:rPr lang="sk-SK" dirty="0" err="1"/>
              <a:t>pododseku</a:t>
            </a:r>
            <a:r>
              <a:rPr lang="sk-SK" dirty="0"/>
              <a:t> sprostredkovateľ bezodkladne informuje prevádzkovateľa, ak sa podľa jeho názoru pokynom porušuje toto nariadenie alebo iné právne predpisy Únie alebo členského štátu týkajúce sa ochrany údajov.</a:t>
            </a:r>
          </a:p>
          <a:p>
            <a:r>
              <a:rPr lang="sk-SK" dirty="0"/>
              <a:t>4.   Ak sprostredkovateľ zapojí do vykonávania osobitných spracovateľských činností v mene prevádzkovateľa ďalšieho sprostredkovateľa, tomuto ďalšiemu sprostredkovateľovi sa prostredníctvom zmluvy alebo iného právneho aktu podľa práva Únie alebo práva členského štátu uložia rovnaké povinnosti ochrany údajov, ako sa stanovujú v zmluve alebo inom právnom akte uzatvorenom medzi prevádzkovateľom a sprostredkovateľom podľa odseku 3, a to predovšetkým poskytnutie dostatočných záruk na vykonanie primeraných technických a organizačných opatrení takým spôsobom, aby spracúvanie spĺňalo požiadavky tohto nariadenia. Ak tento ďalší sprostredkovateľ nesplní svoje povinnosti ochrany údajov, pôvodný sprostredkovateľ zostáva voči prevádzkovateľovi plne zodpovedný za plnenie povinností tohto ďalšieho sprostredkovateľa.</a:t>
            </a:r>
          </a:p>
          <a:p>
            <a:r>
              <a:rPr lang="sk-SK" dirty="0"/>
              <a:t>5.   Dodržiavanie schváleného kódexu správania uvedeného v článku 40 alebo schváleného certifikačného mechanizmu uvedeného v článku 42 sprostredkovateľom sa môže použiť ako prvok na preukázanie dostatočných záruk uvedených v odsekoch 1 a 4 tohto článku.</a:t>
            </a:r>
          </a:p>
          <a:p>
            <a:r>
              <a:rPr lang="sk-SK" dirty="0"/>
              <a:t>6.   Bez toho, aby tým bola dotknutá individuálna zmluva medzi prevádzkovateľom a sprostredkovateľom, zmluva alebo iný právny akt uvedené v odsekoch 3 a 4 tohto článku sa môžu vcelku alebo sčasti zakladať na štandardných zmluvných doložkách uvedených v odsekoch 7 a 8 tohto článku, a to aj v prípadoch, keď sú súčasťou certifikácie udelenej prevádzkovateľovi alebo sprostredkovateľovi podľa článkov 42 a 43.</a:t>
            </a:r>
          </a:p>
          <a:p>
            <a:r>
              <a:rPr lang="sk-SK" dirty="0"/>
              <a:t>7.   Komisia môže stanoviť štandardné zmluvné doložky pre záležitosti uvedené v odsekoch 3 a 4 tohto článku a v súlade s postupom preskúmania uvedeným v článku 93 ods. 2.</a:t>
            </a:r>
          </a:p>
          <a:p>
            <a:r>
              <a:rPr lang="sk-SK" dirty="0"/>
              <a:t>8.   Dozorný orgán môže prijať štandardné zmluvné doložky pre záležitosti uvedené v odsekoch 3 a 4 tohto článku a v súlade s mechanizmom konzistentnosti uvedeným v článku 63.</a:t>
            </a:r>
          </a:p>
          <a:p>
            <a:r>
              <a:rPr lang="sk-SK" dirty="0"/>
              <a:t>9.   Zmluva alebo iný právny akt uvedené v odsekoch 3 a 4 sa vypracujú v písomnej podobe vrátane elektronickej podoby.</a:t>
            </a:r>
          </a:p>
          <a:p>
            <a:r>
              <a:rPr lang="sk-SK" dirty="0"/>
              <a:t>10.   Bez toho, aby dotknuté články 82, 83 a 84, ak sprostredkovateľ poruší toto nariadenie tým, že určí účely a prostriedky spracúvania, považuje sa v súvislosti s daným spracúvaním za prevádzkovateľa.</a:t>
            </a:r>
          </a:p>
        </p:txBody>
      </p:sp>
      <p:sp>
        <p:nvSpPr>
          <p:cNvPr id="4" name="Zástupný objekt pre číslo snímky 3"/>
          <p:cNvSpPr>
            <a:spLocks noGrp="1"/>
          </p:cNvSpPr>
          <p:nvPr>
            <p:ph type="sldNum" sz="quarter" idx="10"/>
          </p:nvPr>
        </p:nvSpPr>
        <p:spPr/>
        <p:txBody>
          <a:bodyPr/>
          <a:lstStyle/>
          <a:p>
            <a:fld id="{6BB98AFB-CB0D-4DFE-87B9-B4B0D0DE73CD}" type="slidenum">
              <a:rPr lang="sk-SK" smtClean="0"/>
              <a:pPr/>
              <a:t>37</a:t>
            </a:fld>
            <a:endParaRPr lang="sk-SK"/>
          </a:p>
        </p:txBody>
      </p:sp>
    </p:spTree>
    <p:extLst>
      <p:ext uri="{BB962C8B-B14F-4D97-AF65-F5344CB8AC3E}">
        <p14:creationId xmlns:p14="http://schemas.microsoft.com/office/powerpoint/2010/main" val="6849597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10"/>
          </p:nvPr>
        </p:nvSpPr>
        <p:spPr/>
        <p:txBody>
          <a:bodyPr/>
          <a:lstStyle/>
          <a:p>
            <a:fld id="{6BB98AFB-CB0D-4DFE-87B9-B4B0D0DE73CD}" type="slidenum">
              <a:rPr lang="sk-SK" smtClean="0"/>
              <a:pPr/>
              <a:t>38</a:t>
            </a:fld>
            <a:endParaRPr lang="sk-SK"/>
          </a:p>
        </p:txBody>
      </p:sp>
    </p:spTree>
    <p:extLst>
      <p:ext uri="{BB962C8B-B14F-4D97-AF65-F5344CB8AC3E}">
        <p14:creationId xmlns:p14="http://schemas.microsoft.com/office/powerpoint/2010/main" val="28607339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dirty="0"/>
              <a:t>Článok 83</a:t>
            </a:r>
          </a:p>
          <a:p>
            <a:r>
              <a:rPr lang="sk-SK" dirty="0"/>
              <a:t>Všeobecné podmienky ukladania správnych pokút</a:t>
            </a:r>
          </a:p>
          <a:p>
            <a:r>
              <a:rPr lang="sk-SK" dirty="0"/>
              <a:t>1.   Každý dozorný orgán zabezpečí, aby bolo ukladanie správnych pokút podľa tohto článku za porušenia tohto nariadenia uvedené v odsekoch 4, 5 a 6 v každom jednotlivom prípade účinné, primerané a odrádzajúce.</a:t>
            </a:r>
          </a:p>
          <a:p>
            <a:r>
              <a:rPr lang="sk-SK" dirty="0"/>
              <a:t>2.   Správne pokuty sa v závislosti od okolností každého jednotlivého prípadu ukladajú popri opatreniach uvedených v článku 58 ods. 2 písm. a) až h) a j) alebo namiesto nich. Pri rozhodovaní o uložení správnej pokuty a jej výške sa v každom jednotlivom prípade náležite zohľadnia tieto skutočnosti:</a:t>
            </a:r>
          </a:p>
          <a:p>
            <a:r>
              <a:rPr lang="sk-SK" dirty="0"/>
              <a:t>a) povaha, závažnosť a trvanie porušenia, pričom sa zohľadní povaha, rozsah alebo účel dotknutého spracúvania, ako aj počet dotknutých osôb, na ktoré malo vplyv, a rozsah škody, ktorú utrpeli;</a:t>
            </a:r>
          </a:p>
          <a:p>
            <a:r>
              <a:rPr lang="sk-SK" dirty="0"/>
              <a:t>b) úmyselný alebo nedbanlivostný charakter porušenia;</a:t>
            </a:r>
          </a:p>
          <a:p>
            <a:r>
              <a:rPr lang="sk-SK" dirty="0"/>
              <a:t>c) akékoľvek kroky, ktoré prevádzkovateľ alebo sprostredkovateľ podnikol s cieľom zmierniť škodu, ktorú dotknuté osoby utrpeli;</a:t>
            </a:r>
          </a:p>
          <a:p>
            <a:r>
              <a:rPr lang="sk-SK" dirty="0"/>
              <a:t>d) miera zodpovednosti prevádzkovateľa alebo sprostredkovateľa so zreteľom na technické a organizačné opatrenia, ktoré prijali podľa článkov 25 a 32;</a:t>
            </a:r>
          </a:p>
          <a:p>
            <a:r>
              <a:rPr lang="sk-SK" dirty="0"/>
              <a:t>e) akékoľvek relevantné predchádzajúce porušenia zo strany prevádzkovateľa alebo sprostredkovateľa;</a:t>
            </a:r>
          </a:p>
          <a:p>
            <a:r>
              <a:rPr lang="sk-SK" dirty="0"/>
              <a:t>f) miera spolupráce s dozorným orgánom pri náprave porušenia a zmiernení možných nepriaznivých dôsledkov porušenia;</a:t>
            </a:r>
          </a:p>
          <a:p>
            <a:r>
              <a:rPr lang="sk-SK" dirty="0"/>
              <a:t>g) kategórie osobných údajov, ktorých sa porušenie týka;</a:t>
            </a:r>
          </a:p>
          <a:p>
            <a:r>
              <a:rPr lang="sk-SK" dirty="0"/>
              <a:t>h) spôsob, akým sa dozorný orgán o porušení dozvedel, a najmä to, či prevádzkovateľ alebo sprostredkovateľ porušenie oznámili, a ak áno, v akom rozsahu;</a:t>
            </a:r>
          </a:p>
          <a:p>
            <a:r>
              <a:rPr lang="sk-SK" dirty="0"/>
              <a:t>i) ak boli predtým voči dotknutému prevádzkovateľovi alebo sprostredkovateľovi v rovnakej veci prijaté opatrenia uvedené v článku 58 ods. 2, splnenie uvedených opatrení;</a:t>
            </a:r>
          </a:p>
          <a:p>
            <a:r>
              <a:rPr lang="sk-SK" dirty="0"/>
              <a:t>j) dodržiavanie schválených kódexov správania podľa článku 40 alebo schválených mechanizmov certifikácie podľa článku 42 a</a:t>
            </a:r>
          </a:p>
          <a:p>
            <a:r>
              <a:rPr lang="sk-SK" dirty="0"/>
              <a:t>k) </a:t>
            </a:r>
            <a:r>
              <a:rPr lang="sk-SK" dirty="0" err="1"/>
              <a:t>aakékoľvek</a:t>
            </a:r>
            <a:r>
              <a:rPr lang="sk-SK" dirty="0"/>
              <a:t> iné priťažujúce alebo poľahčujúce okolnosti prípadu, ako napríklad akékoľvek získané finančné výhody alebo straty, ktorým sa zabránilo, priamo alebo nepriamo v súvislosti s porušením.</a:t>
            </a:r>
          </a:p>
          <a:p>
            <a:r>
              <a:rPr lang="sk-SK" dirty="0"/>
              <a:t>3.   Ak prevádzkovateľ alebo sprostredkovateľ úmyselne alebo z nedbanlivosti tými istými alebo súvisiacimi spracovateľskými operáciami poruší viacero ustanovení tohto nariadenia, celková suma správnej pokuty nesmie presiahnuť výšku stanovenú za najzávažnejšie porušenie.</a:t>
            </a:r>
          </a:p>
          <a:p>
            <a:r>
              <a:rPr lang="sk-SK" dirty="0"/>
              <a:t>4.   Za porušenia nasledujúcich ustanovení sa podľa odseku 2 uložia správne pokuty až do výšky 10 000 000 EUR, alebo v prípade podniku až do výšky 2 % celkového svetového ročného obratu za predchádzajúci účtovný rok, podľa toho, ktorá suma je vyššia:</a:t>
            </a:r>
          </a:p>
          <a:p>
            <a:r>
              <a:rPr lang="sk-SK" dirty="0"/>
              <a:t>a) povinnosti prevádzkovateľa a sprostredkovateľa podľa článkov 8, 11, 25 až 39 a 42 a 43;</a:t>
            </a:r>
          </a:p>
          <a:p>
            <a:r>
              <a:rPr lang="sk-SK" dirty="0"/>
              <a:t>b) povinnosti certifikačného subjektu podľa článkov 42 a 43;</a:t>
            </a:r>
          </a:p>
          <a:p>
            <a:r>
              <a:rPr lang="sk-SK" dirty="0"/>
              <a:t>c) povinnosti monitorujúceho subjektu podľa článku 41 ods. 4.</a:t>
            </a:r>
          </a:p>
          <a:p>
            <a:r>
              <a:rPr lang="sk-SK" dirty="0"/>
              <a:t>5.   Za porušenia nasledujúcich ustanovení sa podľa odseku 2 uložia správne pokuty až do výšky 20 000 000 EUR, alebo v prípade podniku až do výšky 4 % celkového svetového ročného obratu za predchádzajúci účtovný rok, podľa toho, ktorá suma je vyššia:</a:t>
            </a:r>
          </a:p>
          <a:p>
            <a:r>
              <a:rPr lang="sk-SK" dirty="0"/>
              <a:t>a) základné zásady spracúvania vrátane podmienok súhlasu podľa článkov 5, 6, 7 a 9;</a:t>
            </a:r>
          </a:p>
          <a:p>
            <a:r>
              <a:rPr lang="sk-SK" dirty="0"/>
              <a:t>b) práva dotknutých osôb podľa článkov 12 až 22;</a:t>
            </a:r>
          </a:p>
          <a:p>
            <a:r>
              <a:rPr lang="sk-SK" dirty="0"/>
              <a:t>c) prenos osobných údajov príjemcovi v tretej krajine alebo medzinárodnej organizácii podľa článkov 44 až 49;</a:t>
            </a:r>
          </a:p>
          <a:p>
            <a:r>
              <a:rPr lang="sk-SK" dirty="0"/>
              <a:t>d) akékoľvek povinnosti podľa práva členského štátu prijatého podľa kapitoly IX;</a:t>
            </a:r>
          </a:p>
          <a:p>
            <a:r>
              <a:rPr lang="sk-SK" dirty="0"/>
              <a:t>e) nesplnenie príkazu alebo nedodržanie dočasného alebo definitívneho obmedzenia spracúvania alebo pozastavenia tokov údajov nariadeného dozorným orgánom podľa článku 58 ods. 2, alebo v rozpore s článkom 58 ods. 1 neposkytnutie prístupu.</a:t>
            </a:r>
          </a:p>
          <a:p>
            <a:r>
              <a:rPr lang="sk-SK" dirty="0"/>
              <a:t>6.   Za nesplnenie príkazu dozorného orgánu podľa článku 58 ods. 2 sa podľa odseku 2 tohto článku uložia správne pokuty až do výšky 20 000 000 EUR, alebo v prípade podniku až do výšky 4 % celkového svetového ročného obratu za predchádzajúci účtovný rok, podľa toho, ktorá suma je vyššia.</a:t>
            </a:r>
          </a:p>
          <a:p>
            <a:r>
              <a:rPr lang="sk-SK" dirty="0"/>
              <a:t>7.   Bez toho, aby boli dotknuté nápravné právomoci dozorných orgánov podľa článku 58 ods. 2, každý členský štát môže stanoviť pravidlá, či a v akom rozsahu sa môžu správne pokuty uložiť orgánom verejnej moci a verejnoprávnym subjektom zriadeným v danom členskom štáte.</a:t>
            </a:r>
          </a:p>
          <a:p>
            <a:r>
              <a:rPr lang="sk-SK" dirty="0"/>
              <a:t>8.   Výkon právomocí dozorného orgánu podľa tohto článku podlieha primeraným procesným zárukám v súlade s právom Únie a právom členského štátu vrátane účinného súdneho prostriedku nápravy a riadneho procesu.</a:t>
            </a:r>
          </a:p>
          <a:p>
            <a:r>
              <a:rPr lang="sk-SK" dirty="0"/>
              <a:t>9.   Ak sa v právnom systéme členského štátu nestanovujú správne pokuty, tento článok sa môže uplatňovať tak, že uloženie pokuty iniciuje príslušný dozorný orgán a uloží ju príslušný vnútroštátny súd, pričom sa zabezpečí, aby tieto právne prostriedky nápravy boli účinné a mali rovnocenný účinok ako správne pokuty ukladané dozornými orgánmi. Ukladané pokuty musia byť v každom prípade účinné, primerané a odrádzajúce. Uvedené členské štáty oznámia ustanovenia svojich právnych predpisov, ktoré prijmú podľa tohto odseku, Komisii do 25. mája 2018 a bezodkladne oznámia aj všetky následné pozmeňujúce právne predpisy či zmeny, ktoré sa ich týkajú.</a:t>
            </a:r>
          </a:p>
          <a:p>
            <a:r>
              <a:rPr lang="sk-SK" dirty="0"/>
              <a:t>Článok 84</a:t>
            </a:r>
          </a:p>
          <a:p>
            <a:r>
              <a:rPr lang="sk-SK" dirty="0"/>
              <a:t>Sankcie</a:t>
            </a:r>
          </a:p>
          <a:p>
            <a:r>
              <a:rPr lang="sk-SK" dirty="0"/>
              <a:t>1.   Členské štáty stanovia pravidlá pre iné sankcie za porušenia tohto nariadenia, predovšetkým za tie, na ktoré sa nevzťahujú správne pokuty podľa článku 83, a prijmú všetky opatrenia potrebné na zabezpečenie ich vykonávania. Takéto sankcie musia byť účinné, primerané a odrádzajúce.</a:t>
            </a:r>
          </a:p>
          <a:p>
            <a:r>
              <a:rPr lang="sk-SK" dirty="0"/>
              <a:t>2.   Každý členský štát oznámi Komisii do 25. mája 2018 ustanovenia svojich právnych predpisov, ktoré prijme podľa odseku 1, a bezodkladne oznámi aj všetky následné zmeny, ktoré sa týchto ustanovení týkajú.</a:t>
            </a:r>
          </a:p>
          <a:p>
            <a:endParaRPr lang="sk-SK" dirty="0"/>
          </a:p>
        </p:txBody>
      </p:sp>
      <p:sp>
        <p:nvSpPr>
          <p:cNvPr id="4" name="Zástupný objekt pre číslo snímky 3"/>
          <p:cNvSpPr>
            <a:spLocks noGrp="1"/>
          </p:cNvSpPr>
          <p:nvPr>
            <p:ph type="sldNum" sz="quarter" idx="10"/>
          </p:nvPr>
        </p:nvSpPr>
        <p:spPr/>
        <p:txBody>
          <a:bodyPr/>
          <a:lstStyle/>
          <a:p>
            <a:fld id="{6BB98AFB-CB0D-4DFE-87B9-B4B0D0DE73CD}" type="slidenum">
              <a:rPr lang="sk-SK" smtClean="0"/>
              <a:pPr/>
              <a:t>49</a:t>
            </a:fld>
            <a:endParaRPr lang="sk-SK"/>
          </a:p>
        </p:txBody>
      </p:sp>
    </p:spTree>
    <p:extLst>
      <p:ext uri="{BB962C8B-B14F-4D97-AF65-F5344CB8AC3E}">
        <p14:creationId xmlns:p14="http://schemas.microsoft.com/office/powerpoint/2010/main" val="27199446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4" name="Zástupný symbol čísla snímky 3"/>
          <p:cNvSpPr>
            <a:spLocks noGrp="1"/>
          </p:cNvSpPr>
          <p:nvPr>
            <p:ph type="sldNum" sz="quarter" idx="10"/>
          </p:nvPr>
        </p:nvSpPr>
        <p:spPr/>
        <p:txBody>
          <a:bodyPr/>
          <a:lstStyle/>
          <a:p>
            <a:fld id="{D27E60B5-60BF-4D93-8BEC-5C3E276EF685}" type="slidenum">
              <a:rPr lang="cs-CZ" smtClean="0"/>
              <a:pPr/>
              <a:t>3</a:t>
            </a:fld>
            <a:endParaRPr lang="cs-CZ"/>
          </a:p>
        </p:txBody>
      </p:sp>
    </p:spTree>
    <p:extLst>
      <p:ext uri="{BB962C8B-B14F-4D97-AF65-F5344CB8AC3E}">
        <p14:creationId xmlns:p14="http://schemas.microsoft.com/office/powerpoint/2010/main" val="4200831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4" name="Zástupný symbol čísla snímky 3"/>
          <p:cNvSpPr>
            <a:spLocks noGrp="1"/>
          </p:cNvSpPr>
          <p:nvPr>
            <p:ph type="sldNum" sz="quarter" idx="10"/>
          </p:nvPr>
        </p:nvSpPr>
        <p:spPr/>
        <p:txBody>
          <a:bodyPr/>
          <a:lstStyle/>
          <a:p>
            <a:fld id="{D27E60B5-60BF-4D93-8BEC-5C3E276EF685}" type="slidenum">
              <a:rPr lang="cs-CZ" smtClean="0"/>
              <a:pPr/>
              <a:t>4</a:t>
            </a:fld>
            <a:endParaRPr lang="cs-CZ"/>
          </a:p>
        </p:txBody>
      </p:sp>
    </p:spTree>
    <p:extLst>
      <p:ext uri="{BB962C8B-B14F-4D97-AF65-F5344CB8AC3E}">
        <p14:creationId xmlns:p14="http://schemas.microsoft.com/office/powerpoint/2010/main" val="23329665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4" name="Zástupný symbol čísla snímky 3"/>
          <p:cNvSpPr>
            <a:spLocks noGrp="1"/>
          </p:cNvSpPr>
          <p:nvPr>
            <p:ph type="sldNum" sz="quarter" idx="10"/>
          </p:nvPr>
        </p:nvSpPr>
        <p:spPr/>
        <p:txBody>
          <a:bodyPr/>
          <a:lstStyle/>
          <a:p>
            <a:fld id="{D27E60B5-60BF-4D93-8BEC-5C3E276EF685}" type="slidenum">
              <a:rPr lang="cs-CZ" smtClean="0"/>
              <a:pPr/>
              <a:t>5</a:t>
            </a:fld>
            <a:endParaRPr lang="cs-CZ"/>
          </a:p>
        </p:txBody>
      </p:sp>
    </p:spTree>
    <p:extLst>
      <p:ext uri="{BB962C8B-B14F-4D97-AF65-F5344CB8AC3E}">
        <p14:creationId xmlns:p14="http://schemas.microsoft.com/office/powerpoint/2010/main" val="15277266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4" name="Zástupný symbol čísla snímky 3"/>
          <p:cNvSpPr>
            <a:spLocks noGrp="1"/>
          </p:cNvSpPr>
          <p:nvPr>
            <p:ph type="sldNum" sz="quarter" idx="10"/>
          </p:nvPr>
        </p:nvSpPr>
        <p:spPr/>
        <p:txBody>
          <a:bodyPr/>
          <a:lstStyle/>
          <a:p>
            <a:fld id="{D27E60B5-60BF-4D93-8BEC-5C3E276EF685}" type="slidenum">
              <a:rPr lang="cs-CZ" smtClean="0"/>
              <a:pPr/>
              <a:t>6</a:t>
            </a:fld>
            <a:endParaRPr lang="cs-CZ"/>
          </a:p>
        </p:txBody>
      </p:sp>
    </p:spTree>
    <p:extLst>
      <p:ext uri="{BB962C8B-B14F-4D97-AF65-F5344CB8AC3E}">
        <p14:creationId xmlns:p14="http://schemas.microsoft.com/office/powerpoint/2010/main" val="22816808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r>
              <a:rPr lang="sk-SK" dirty="0" smtClean="0"/>
              <a:t>Príklad s pridelením</a:t>
            </a:r>
            <a:r>
              <a:rPr lang="sk-SK" baseline="0" dirty="0" smtClean="0"/>
              <a:t> čísla zamestnancovi. Napriek tomu je zamestnanec určiteľný a preto s číslom zamestnanca treba zaobchádzať ako s osobným údajom. </a:t>
            </a:r>
          </a:p>
          <a:p>
            <a:r>
              <a:rPr lang="sk-SK" baseline="0" dirty="0" smtClean="0"/>
              <a:t>Všeobecný identifikátor – rodné číslo, tiež určiteľné</a:t>
            </a:r>
          </a:p>
          <a:p>
            <a:r>
              <a:rPr lang="sk-SK" baseline="0" dirty="0" smtClean="0"/>
              <a:t>Biometrické údaje</a:t>
            </a:r>
            <a:endParaRPr lang="sk-SK" dirty="0"/>
          </a:p>
        </p:txBody>
      </p:sp>
      <p:sp>
        <p:nvSpPr>
          <p:cNvPr id="4" name="Zástupný symbol čísla snímky 3"/>
          <p:cNvSpPr>
            <a:spLocks noGrp="1"/>
          </p:cNvSpPr>
          <p:nvPr>
            <p:ph type="sldNum" sz="quarter" idx="10"/>
          </p:nvPr>
        </p:nvSpPr>
        <p:spPr/>
        <p:txBody>
          <a:bodyPr/>
          <a:lstStyle/>
          <a:p>
            <a:fld id="{D27E60B5-60BF-4D93-8BEC-5C3E276EF685}" type="slidenum">
              <a:rPr lang="cs-CZ" smtClean="0"/>
              <a:pPr/>
              <a:t>7</a:t>
            </a:fld>
            <a:endParaRPr lang="cs-CZ"/>
          </a:p>
        </p:txBody>
      </p:sp>
    </p:spTree>
    <p:extLst>
      <p:ext uri="{BB962C8B-B14F-4D97-AF65-F5344CB8AC3E}">
        <p14:creationId xmlns:p14="http://schemas.microsoft.com/office/powerpoint/2010/main" val="35615110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r>
              <a:rPr lang="sk-SK" dirty="0" smtClean="0"/>
              <a:t>Citlivé údaje – neskôr </a:t>
            </a:r>
            <a:endParaRPr lang="sk-SK" dirty="0"/>
          </a:p>
        </p:txBody>
      </p:sp>
      <p:sp>
        <p:nvSpPr>
          <p:cNvPr id="4" name="Zástupný symbol čísla snímky 3"/>
          <p:cNvSpPr>
            <a:spLocks noGrp="1"/>
          </p:cNvSpPr>
          <p:nvPr>
            <p:ph type="sldNum" sz="quarter" idx="10"/>
          </p:nvPr>
        </p:nvSpPr>
        <p:spPr/>
        <p:txBody>
          <a:bodyPr/>
          <a:lstStyle/>
          <a:p>
            <a:fld id="{D27E60B5-60BF-4D93-8BEC-5C3E276EF685}" type="slidenum">
              <a:rPr lang="cs-CZ" smtClean="0"/>
              <a:pPr/>
              <a:t>8</a:t>
            </a:fld>
            <a:endParaRPr lang="cs-CZ"/>
          </a:p>
        </p:txBody>
      </p:sp>
    </p:spTree>
    <p:extLst>
      <p:ext uri="{BB962C8B-B14F-4D97-AF65-F5344CB8AC3E}">
        <p14:creationId xmlns:p14="http://schemas.microsoft.com/office/powerpoint/2010/main" val="5266342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200" dirty="0" smtClean="0"/>
              <a:t>Napríklad</a:t>
            </a:r>
            <a:r>
              <a:rPr lang="sk-SK" sz="1200" baseline="0" dirty="0" smtClean="0"/>
              <a:t> – omylom Vám je zaslaný email.</a:t>
            </a:r>
          </a:p>
          <a:p>
            <a:pPr marL="0" marR="0" lvl="0" indent="0" algn="l" defTabSz="914400" rtl="0" eaLnBrk="1" fontAlgn="auto" latinLnBrk="0" hangingPunct="1">
              <a:lnSpc>
                <a:spcPct val="100000"/>
              </a:lnSpc>
              <a:spcBef>
                <a:spcPts val="0"/>
              </a:spcBef>
              <a:spcAft>
                <a:spcPts val="0"/>
              </a:spcAft>
              <a:buClrTx/>
              <a:buSzTx/>
              <a:buFontTx/>
              <a:buNone/>
              <a:tabLst/>
              <a:defRPr/>
            </a:pPr>
            <a:r>
              <a:rPr lang="sk-SK" sz="1200" baseline="0" dirty="0" smtClean="0"/>
              <a:t>Tzv. </a:t>
            </a:r>
            <a:r>
              <a:rPr lang="sk-SK" sz="1200" baseline="0" dirty="0" err="1" smtClean="0"/>
              <a:t>šmiráky</a:t>
            </a:r>
            <a:r>
              <a:rPr lang="sk-SK" sz="1200" baseline="0" dirty="0" smtClean="0"/>
              <a:t> - škôlka</a:t>
            </a:r>
            <a:r>
              <a:rPr lang="sk-SK" sz="1200" dirty="0" smtClean="0"/>
              <a:t> </a:t>
            </a:r>
            <a:endParaRPr lang="sk-SK"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sz="1200" dirty="0"/>
          </a:p>
          <a:p>
            <a:endParaRPr lang="sk-SK" dirty="0"/>
          </a:p>
        </p:txBody>
      </p:sp>
      <p:sp>
        <p:nvSpPr>
          <p:cNvPr id="4" name="Slide Number Placeholder 3"/>
          <p:cNvSpPr>
            <a:spLocks noGrp="1"/>
          </p:cNvSpPr>
          <p:nvPr>
            <p:ph type="sldNum" sz="quarter" idx="10"/>
          </p:nvPr>
        </p:nvSpPr>
        <p:spPr/>
        <p:txBody>
          <a:bodyPr/>
          <a:lstStyle/>
          <a:p>
            <a:fld id="{6BB98AFB-CB0D-4DFE-87B9-B4B0D0DE73CD}" type="slidenum">
              <a:rPr lang="sk-SK" smtClean="0"/>
              <a:pPr/>
              <a:t>9</a:t>
            </a:fld>
            <a:endParaRPr lang="sk-SK"/>
          </a:p>
        </p:txBody>
      </p:sp>
    </p:spTree>
    <p:extLst>
      <p:ext uri="{BB962C8B-B14F-4D97-AF65-F5344CB8AC3E}">
        <p14:creationId xmlns:p14="http://schemas.microsoft.com/office/powerpoint/2010/main" val="36688629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cxnSp>
        <p:nvCxnSpPr>
          <p:cNvPr id="4" name="Přímá spojnice 6"/>
          <p:cNvCxnSpPr/>
          <p:nvPr userDrawn="1"/>
        </p:nvCxnSpPr>
        <p:spPr>
          <a:xfrm>
            <a:off x="360363" y="1908175"/>
            <a:ext cx="8423275" cy="0"/>
          </a:xfrm>
          <a:prstGeom prst="line">
            <a:avLst/>
          </a:prstGeom>
          <a:ln>
            <a:solidFill>
              <a:srgbClr val="818A8F"/>
            </a:solidFill>
          </a:ln>
        </p:spPr>
        <p:style>
          <a:lnRef idx="1">
            <a:schemeClr val="accent1"/>
          </a:lnRef>
          <a:fillRef idx="0">
            <a:schemeClr val="accent1"/>
          </a:fillRef>
          <a:effectRef idx="0">
            <a:schemeClr val="accent1"/>
          </a:effectRef>
          <a:fontRef idx="minor">
            <a:schemeClr val="tx1"/>
          </a:fontRef>
        </p:style>
      </p:cxnSp>
      <p:pic>
        <p:nvPicPr>
          <p:cNvPr id="6" name="Obrázek 3"/>
          <p:cNvPicPr>
            <a:picLocks noChangeAspect="1"/>
          </p:cNvPicPr>
          <p:nvPr userDrawn="1"/>
        </p:nvPicPr>
        <p:blipFill>
          <a:blip r:embed="rId2" cstate="print"/>
          <a:srcRect/>
          <a:stretch>
            <a:fillRect/>
          </a:stretch>
        </p:blipFill>
        <p:spPr bwMode="auto">
          <a:xfrm>
            <a:off x="1692275" y="647700"/>
            <a:ext cx="5759450" cy="957263"/>
          </a:xfrm>
          <a:prstGeom prst="rect">
            <a:avLst/>
          </a:prstGeom>
          <a:noFill/>
          <a:ln w="9525">
            <a:noFill/>
            <a:miter lim="800000"/>
            <a:headEnd/>
            <a:tailEnd/>
          </a:ln>
        </p:spPr>
      </p:pic>
      <p:sp>
        <p:nvSpPr>
          <p:cNvPr id="3" name="Podnadpis 2"/>
          <p:cNvSpPr>
            <a:spLocks noGrp="1"/>
          </p:cNvSpPr>
          <p:nvPr>
            <p:ph type="subTitle" idx="1"/>
          </p:nvPr>
        </p:nvSpPr>
        <p:spPr>
          <a:xfrm>
            <a:off x="0" y="4950000"/>
            <a:ext cx="9144000" cy="1908000"/>
          </a:xfrm>
          <a:solidFill>
            <a:srgbClr val="A2AAB4"/>
          </a:solidFill>
        </p:spPr>
        <p:txBody>
          <a:bodyPr tIns="252000" bIns="0"/>
          <a:lstStyle>
            <a:lvl1pPr marL="0" indent="0" algn="ctr">
              <a:spcBef>
                <a:spcPts val="0"/>
              </a:spcBef>
              <a:spcAft>
                <a:spcPts val="0"/>
              </a:spcAft>
              <a:buNone/>
              <a:defRPr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noProof="0"/>
              <a:t>Upravte štýl predlohy podnadpisov</a:t>
            </a:r>
            <a:endParaRPr lang="sk-SK" noProof="0" dirty="0"/>
          </a:p>
        </p:txBody>
      </p:sp>
      <p:sp>
        <p:nvSpPr>
          <p:cNvPr id="5" name="Nadpis 4"/>
          <p:cNvSpPr>
            <a:spLocks noGrp="1"/>
          </p:cNvSpPr>
          <p:nvPr>
            <p:ph type="title"/>
          </p:nvPr>
        </p:nvSpPr>
        <p:spPr>
          <a:xfrm>
            <a:off x="360000" y="2880000"/>
            <a:ext cx="8424000" cy="1080000"/>
          </a:xfrm>
          <a:noFill/>
        </p:spPr>
        <p:txBody>
          <a:bodyPr lIns="0" rIns="0"/>
          <a:lstStyle>
            <a:lvl1pPr algn="ctr">
              <a:defRPr sz="3000" baseline="0">
                <a:solidFill>
                  <a:srgbClr val="818A8F"/>
                </a:solidFill>
              </a:defRPr>
            </a:lvl1pPr>
          </a:lstStyle>
          <a:p>
            <a:r>
              <a:rPr lang="sk-SK" noProof="0"/>
              <a:t>Upravte štýly predlohy textu</a:t>
            </a:r>
            <a:endParaRPr lang="sk-SK" noProof="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cxnSp>
        <p:nvCxnSpPr>
          <p:cNvPr id="4" name="Přímá spojnice 10"/>
          <p:cNvCxnSpPr/>
          <p:nvPr userDrawn="1"/>
        </p:nvCxnSpPr>
        <p:spPr>
          <a:xfrm>
            <a:off x="360363" y="6156325"/>
            <a:ext cx="8423275" cy="0"/>
          </a:xfrm>
          <a:prstGeom prst="line">
            <a:avLst/>
          </a:prstGeom>
          <a:ln>
            <a:solidFill>
              <a:srgbClr val="818A8F"/>
            </a:solidFill>
          </a:ln>
        </p:spPr>
        <p:style>
          <a:lnRef idx="1">
            <a:schemeClr val="accent1"/>
          </a:lnRef>
          <a:fillRef idx="0">
            <a:schemeClr val="accent1"/>
          </a:fillRef>
          <a:effectRef idx="0">
            <a:schemeClr val="accent1"/>
          </a:effectRef>
          <a:fontRef idx="minor">
            <a:schemeClr val="tx1"/>
          </a:fontRef>
        </p:style>
      </p:cxnSp>
      <p:pic>
        <p:nvPicPr>
          <p:cNvPr id="5" name="Obrázek 4"/>
          <p:cNvPicPr>
            <a:picLocks noChangeAspect="1"/>
          </p:cNvPicPr>
          <p:nvPr userDrawn="1"/>
        </p:nvPicPr>
        <p:blipFill>
          <a:blip r:embed="rId2" cstate="print"/>
          <a:srcRect/>
          <a:stretch>
            <a:fillRect/>
          </a:stretch>
        </p:blipFill>
        <p:spPr bwMode="auto">
          <a:xfrm>
            <a:off x="6880225" y="6321425"/>
            <a:ext cx="1922463" cy="357188"/>
          </a:xfrm>
          <a:prstGeom prst="rect">
            <a:avLst/>
          </a:prstGeom>
          <a:noFill/>
          <a:ln w="9525">
            <a:noFill/>
            <a:miter lim="800000"/>
            <a:headEnd/>
            <a:tailEnd/>
          </a:ln>
        </p:spPr>
      </p:pic>
      <p:sp>
        <p:nvSpPr>
          <p:cNvPr id="2" name="Nadpis 1"/>
          <p:cNvSpPr>
            <a:spLocks noGrp="1"/>
          </p:cNvSpPr>
          <p:nvPr>
            <p:ph type="title"/>
          </p:nvPr>
        </p:nvSpPr>
        <p:spPr>
          <a:xfrm>
            <a:off x="360000" y="360000"/>
            <a:ext cx="8424000" cy="540000"/>
          </a:xfrm>
        </p:spPr>
        <p:txBody>
          <a:bodyPr>
            <a:noAutofit/>
          </a:bodyPr>
          <a:lstStyle>
            <a:lvl1pPr algn="l">
              <a:defRPr sz="2200"/>
            </a:lvl1pPr>
          </a:lstStyle>
          <a:p>
            <a:r>
              <a:rPr lang="sk-SK" noProof="0" dirty="0"/>
              <a:t>Kliknutím </a:t>
            </a:r>
            <a:r>
              <a:rPr lang="sk-SK" noProof="0" dirty="0" err="1"/>
              <a:t>lze</a:t>
            </a:r>
            <a:r>
              <a:rPr lang="sk-SK" noProof="0" dirty="0"/>
              <a:t> </a:t>
            </a:r>
            <a:r>
              <a:rPr lang="sk-SK" noProof="0" dirty="0" err="1"/>
              <a:t>upravit</a:t>
            </a:r>
            <a:r>
              <a:rPr lang="sk-SK" noProof="0" dirty="0"/>
              <a:t> </a:t>
            </a:r>
            <a:r>
              <a:rPr lang="sk-SK" noProof="0" dirty="0" err="1"/>
              <a:t>styl</a:t>
            </a:r>
            <a:r>
              <a:rPr lang="sk-SK" noProof="0" dirty="0"/>
              <a:t>.</a:t>
            </a:r>
          </a:p>
        </p:txBody>
      </p:sp>
      <p:sp>
        <p:nvSpPr>
          <p:cNvPr id="3" name="Zástupný symbol pro obsah 2"/>
          <p:cNvSpPr>
            <a:spLocks noGrp="1"/>
          </p:cNvSpPr>
          <p:nvPr>
            <p:ph idx="1"/>
          </p:nvPr>
        </p:nvSpPr>
        <p:spPr>
          <a:xfrm>
            <a:off x="360000" y="1152000"/>
            <a:ext cx="8424000" cy="4932000"/>
          </a:xfrm>
        </p:spPr>
        <p:txBody>
          <a:bodyPr/>
          <a:lstStyle>
            <a:lvl1pPr marL="0" indent="0">
              <a:buFontTx/>
              <a:buNone/>
              <a:defRPr b="0">
                <a:solidFill>
                  <a:srgbClr val="818A8F"/>
                </a:solidFill>
              </a:defRPr>
            </a:lvl1pPr>
            <a:lvl2pPr marL="720000" indent="0">
              <a:buFontTx/>
              <a:buNone/>
              <a:defRPr>
                <a:solidFill>
                  <a:srgbClr val="818A8F"/>
                </a:solidFill>
              </a:defRPr>
            </a:lvl2pPr>
            <a:lvl3pPr marL="1080000">
              <a:defRPr>
                <a:solidFill>
                  <a:srgbClr val="818A8F"/>
                </a:solidFill>
              </a:defRPr>
            </a:lvl3pPr>
          </a:lstStyle>
          <a:p>
            <a:pPr lvl="0"/>
            <a:r>
              <a:rPr lang="sk-SK" noProof="0" dirty="0"/>
              <a:t>Kliknutím </a:t>
            </a:r>
            <a:r>
              <a:rPr lang="sk-SK" noProof="0" dirty="0" err="1"/>
              <a:t>lze</a:t>
            </a:r>
            <a:r>
              <a:rPr lang="sk-SK" noProof="0" dirty="0"/>
              <a:t> </a:t>
            </a:r>
            <a:r>
              <a:rPr lang="sk-SK" noProof="0" dirty="0" err="1"/>
              <a:t>upravit</a:t>
            </a:r>
            <a:r>
              <a:rPr lang="sk-SK" noProof="0" dirty="0"/>
              <a:t> </a:t>
            </a:r>
            <a:r>
              <a:rPr lang="sk-SK" noProof="0" dirty="0" err="1"/>
              <a:t>styly</a:t>
            </a:r>
            <a:r>
              <a:rPr lang="sk-SK" noProof="0" dirty="0"/>
              <a:t> </a:t>
            </a:r>
            <a:r>
              <a:rPr lang="sk-SK" noProof="0" dirty="0" err="1"/>
              <a:t>předlohy</a:t>
            </a:r>
            <a:r>
              <a:rPr lang="sk-SK" noProof="0" dirty="0"/>
              <a:t> textu.</a:t>
            </a:r>
          </a:p>
          <a:p>
            <a:pPr lvl="1"/>
            <a:r>
              <a:rPr lang="sk-SK" noProof="0" dirty="0"/>
              <a:t>Druhá úroveň</a:t>
            </a:r>
          </a:p>
          <a:p>
            <a:pPr lvl="2"/>
            <a:r>
              <a:rPr lang="sk-SK" noProof="0" dirty="0" err="1"/>
              <a:t>Třetí</a:t>
            </a:r>
            <a:r>
              <a:rPr lang="sk-SK" noProof="0" dirty="0"/>
              <a:t> úroveň</a:t>
            </a:r>
          </a:p>
        </p:txBody>
      </p:sp>
      <p:sp>
        <p:nvSpPr>
          <p:cNvPr id="6" name="Zástupný symbol pro číslo snímku 5"/>
          <p:cNvSpPr>
            <a:spLocks noGrp="1"/>
          </p:cNvSpPr>
          <p:nvPr>
            <p:ph type="sldNum" sz="quarter" idx="10"/>
          </p:nvPr>
        </p:nvSpPr>
        <p:spPr/>
        <p:txBody>
          <a:bodyPr/>
          <a:lstStyle>
            <a:lvl1pPr>
              <a:defRPr/>
            </a:lvl1pPr>
          </a:lstStyle>
          <a:p>
            <a:fld id="{437BA28B-AB1B-436A-9B34-AD4CD82B0EE4}" type="slidenum">
              <a:rPr lang="cs-CZ"/>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a dva obsahy">
    <p:spTree>
      <p:nvGrpSpPr>
        <p:cNvPr id="1" name=""/>
        <p:cNvGrpSpPr/>
        <p:nvPr/>
      </p:nvGrpSpPr>
      <p:grpSpPr>
        <a:xfrm>
          <a:off x="0" y="0"/>
          <a:ext cx="0" cy="0"/>
          <a:chOff x="0" y="0"/>
          <a:chExt cx="0" cy="0"/>
        </a:xfrm>
      </p:grpSpPr>
      <p:cxnSp>
        <p:nvCxnSpPr>
          <p:cNvPr id="5" name="Přímá spojnice 12"/>
          <p:cNvCxnSpPr/>
          <p:nvPr userDrawn="1"/>
        </p:nvCxnSpPr>
        <p:spPr>
          <a:xfrm>
            <a:off x="360363" y="6156325"/>
            <a:ext cx="8423275" cy="0"/>
          </a:xfrm>
          <a:prstGeom prst="line">
            <a:avLst/>
          </a:prstGeom>
          <a:ln>
            <a:solidFill>
              <a:srgbClr val="818A8F"/>
            </a:solidFill>
          </a:ln>
        </p:spPr>
        <p:style>
          <a:lnRef idx="1">
            <a:schemeClr val="accent1"/>
          </a:lnRef>
          <a:fillRef idx="0">
            <a:schemeClr val="accent1"/>
          </a:fillRef>
          <a:effectRef idx="0">
            <a:schemeClr val="accent1"/>
          </a:effectRef>
          <a:fontRef idx="minor">
            <a:schemeClr val="tx1"/>
          </a:fontRef>
        </p:style>
      </p:cxnSp>
      <p:pic>
        <p:nvPicPr>
          <p:cNvPr id="6" name="Obrázek 8"/>
          <p:cNvPicPr>
            <a:picLocks noChangeAspect="1"/>
          </p:cNvPicPr>
          <p:nvPr userDrawn="1"/>
        </p:nvPicPr>
        <p:blipFill>
          <a:blip r:embed="rId2" cstate="print"/>
          <a:srcRect/>
          <a:stretch>
            <a:fillRect/>
          </a:stretch>
        </p:blipFill>
        <p:spPr bwMode="auto">
          <a:xfrm>
            <a:off x="6880225" y="6321425"/>
            <a:ext cx="1922463" cy="357188"/>
          </a:xfrm>
          <a:prstGeom prst="rect">
            <a:avLst/>
          </a:prstGeom>
          <a:noFill/>
          <a:ln w="9525">
            <a:noFill/>
            <a:miter lim="800000"/>
            <a:headEnd/>
            <a:tailEnd/>
          </a:ln>
        </p:spPr>
      </p:pic>
      <p:sp>
        <p:nvSpPr>
          <p:cNvPr id="3" name="Zástupný symbol pro obsah 2"/>
          <p:cNvSpPr>
            <a:spLocks noGrp="1"/>
          </p:cNvSpPr>
          <p:nvPr>
            <p:ph sz="half" idx="1"/>
          </p:nvPr>
        </p:nvSpPr>
        <p:spPr>
          <a:xfrm>
            <a:off x="360000" y="1152000"/>
            <a:ext cx="4140000" cy="4932000"/>
          </a:xfrm>
        </p:spPr>
        <p:txBody>
          <a:bodyPr/>
          <a:lstStyle>
            <a:lvl1pPr>
              <a:defRPr sz="2500">
                <a:solidFill>
                  <a:srgbClr val="818A8F"/>
                </a:solidFill>
              </a:defRPr>
            </a:lvl1pPr>
            <a:lvl2pPr>
              <a:defRPr sz="2000">
                <a:solidFill>
                  <a:srgbClr val="818A8F"/>
                </a:solidFill>
              </a:defRPr>
            </a:lvl2pPr>
            <a:lvl3pPr>
              <a:defRPr sz="1500">
                <a:solidFill>
                  <a:srgbClr val="818A8F"/>
                </a:solidFill>
              </a:defRPr>
            </a:lvl3pPr>
            <a:lvl4pPr>
              <a:defRPr sz="1800"/>
            </a:lvl4pPr>
            <a:lvl5pPr>
              <a:defRPr sz="1800"/>
            </a:lvl5pPr>
            <a:lvl6pPr>
              <a:defRPr sz="1800"/>
            </a:lvl6pPr>
            <a:lvl7pPr>
              <a:defRPr sz="1800"/>
            </a:lvl7pPr>
            <a:lvl8pPr>
              <a:defRPr sz="1800"/>
            </a:lvl8pPr>
            <a:lvl9pPr>
              <a:defRPr sz="1800"/>
            </a:lvl9pPr>
          </a:lstStyle>
          <a:p>
            <a:pPr lvl="0"/>
            <a:r>
              <a:rPr lang="sk-SK" noProof="0" dirty="0"/>
              <a:t>Kliknutím </a:t>
            </a:r>
            <a:r>
              <a:rPr lang="sk-SK" noProof="0" dirty="0" err="1"/>
              <a:t>lze</a:t>
            </a:r>
            <a:r>
              <a:rPr lang="sk-SK" noProof="0" dirty="0"/>
              <a:t> </a:t>
            </a:r>
            <a:r>
              <a:rPr lang="sk-SK" noProof="0" dirty="0" err="1"/>
              <a:t>upravit</a:t>
            </a:r>
            <a:r>
              <a:rPr lang="sk-SK" noProof="0" dirty="0"/>
              <a:t> </a:t>
            </a:r>
            <a:r>
              <a:rPr lang="sk-SK" noProof="0" dirty="0" err="1"/>
              <a:t>styly</a:t>
            </a:r>
            <a:r>
              <a:rPr lang="sk-SK" noProof="0" dirty="0"/>
              <a:t> </a:t>
            </a:r>
            <a:r>
              <a:rPr lang="sk-SK" noProof="0" dirty="0" err="1"/>
              <a:t>předlohy</a:t>
            </a:r>
            <a:r>
              <a:rPr lang="sk-SK" noProof="0" dirty="0"/>
              <a:t> textu.</a:t>
            </a:r>
          </a:p>
          <a:p>
            <a:pPr lvl="1"/>
            <a:r>
              <a:rPr lang="sk-SK" noProof="0" dirty="0"/>
              <a:t>Druhá úroveň</a:t>
            </a:r>
          </a:p>
          <a:p>
            <a:pPr lvl="2"/>
            <a:r>
              <a:rPr lang="sk-SK" noProof="0" dirty="0" err="1"/>
              <a:t>Třetí</a:t>
            </a:r>
            <a:r>
              <a:rPr lang="sk-SK" noProof="0" dirty="0"/>
              <a:t> úroveň</a:t>
            </a:r>
          </a:p>
        </p:txBody>
      </p:sp>
      <p:sp>
        <p:nvSpPr>
          <p:cNvPr id="4" name="Zástupný symbol pro obsah 3"/>
          <p:cNvSpPr>
            <a:spLocks noGrp="1"/>
          </p:cNvSpPr>
          <p:nvPr>
            <p:ph sz="half" idx="2"/>
          </p:nvPr>
        </p:nvSpPr>
        <p:spPr>
          <a:xfrm>
            <a:off x="4644000" y="1152000"/>
            <a:ext cx="4140000" cy="4932000"/>
          </a:xfrm>
        </p:spPr>
        <p:txBody>
          <a:bodyPr/>
          <a:lstStyle>
            <a:lvl1pPr>
              <a:defRPr sz="2500"/>
            </a:lvl1pPr>
            <a:lvl2pPr>
              <a:defRPr sz="2000"/>
            </a:lvl2pPr>
            <a:lvl3pPr>
              <a:defRPr sz="1500"/>
            </a:lvl3pPr>
            <a:lvl4pPr>
              <a:defRPr sz="1800"/>
            </a:lvl4pPr>
            <a:lvl5pPr>
              <a:defRPr sz="1800"/>
            </a:lvl5pPr>
            <a:lvl6pPr>
              <a:defRPr sz="1800"/>
            </a:lvl6pPr>
            <a:lvl7pPr>
              <a:defRPr sz="1800"/>
            </a:lvl7pPr>
            <a:lvl8pPr>
              <a:defRPr sz="1800"/>
            </a:lvl8pPr>
            <a:lvl9pPr>
              <a:defRPr sz="1800"/>
            </a:lvl9pPr>
          </a:lstStyle>
          <a:p>
            <a:pPr lvl="0"/>
            <a:r>
              <a:rPr lang="sk-SK" noProof="0" dirty="0"/>
              <a:t>Kliknutím </a:t>
            </a:r>
            <a:r>
              <a:rPr lang="sk-SK" noProof="0" dirty="0" err="1"/>
              <a:t>lze</a:t>
            </a:r>
            <a:r>
              <a:rPr lang="sk-SK" noProof="0" dirty="0"/>
              <a:t> </a:t>
            </a:r>
            <a:r>
              <a:rPr lang="sk-SK" noProof="0" dirty="0" err="1"/>
              <a:t>upravit</a:t>
            </a:r>
            <a:r>
              <a:rPr lang="sk-SK" noProof="0" dirty="0"/>
              <a:t> </a:t>
            </a:r>
            <a:r>
              <a:rPr lang="sk-SK" noProof="0" dirty="0" err="1"/>
              <a:t>styly</a:t>
            </a:r>
            <a:r>
              <a:rPr lang="sk-SK" noProof="0" dirty="0"/>
              <a:t> </a:t>
            </a:r>
            <a:r>
              <a:rPr lang="sk-SK" noProof="0" dirty="0" err="1"/>
              <a:t>předlohy</a:t>
            </a:r>
            <a:r>
              <a:rPr lang="sk-SK" noProof="0" dirty="0"/>
              <a:t> textu.</a:t>
            </a:r>
          </a:p>
          <a:p>
            <a:pPr lvl="1"/>
            <a:r>
              <a:rPr lang="sk-SK" noProof="0" dirty="0"/>
              <a:t>Druhá úroveň</a:t>
            </a:r>
          </a:p>
          <a:p>
            <a:pPr lvl="2"/>
            <a:r>
              <a:rPr lang="sk-SK" noProof="0" dirty="0" err="1"/>
              <a:t>Třetí</a:t>
            </a:r>
            <a:r>
              <a:rPr lang="sk-SK" noProof="0" dirty="0"/>
              <a:t> úroveň</a:t>
            </a:r>
          </a:p>
        </p:txBody>
      </p:sp>
      <p:sp>
        <p:nvSpPr>
          <p:cNvPr id="10" name="Nadpis 1"/>
          <p:cNvSpPr>
            <a:spLocks noGrp="1"/>
          </p:cNvSpPr>
          <p:nvPr>
            <p:ph type="title"/>
          </p:nvPr>
        </p:nvSpPr>
        <p:spPr>
          <a:xfrm>
            <a:off x="360000" y="360000"/>
            <a:ext cx="8424000" cy="540000"/>
          </a:xfrm>
        </p:spPr>
        <p:txBody>
          <a:bodyPr>
            <a:noAutofit/>
          </a:bodyPr>
          <a:lstStyle>
            <a:lvl1pPr algn="l">
              <a:defRPr sz="2200"/>
            </a:lvl1pPr>
          </a:lstStyle>
          <a:p>
            <a:r>
              <a:rPr lang="sk-SK" noProof="0" dirty="0"/>
              <a:t>Kliknutím </a:t>
            </a:r>
            <a:r>
              <a:rPr lang="sk-SK" noProof="0" dirty="0" err="1"/>
              <a:t>lze</a:t>
            </a:r>
            <a:r>
              <a:rPr lang="sk-SK" noProof="0" dirty="0"/>
              <a:t> </a:t>
            </a:r>
            <a:r>
              <a:rPr lang="sk-SK" noProof="0" dirty="0" err="1"/>
              <a:t>upravit</a:t>
            </a:r>
            <a:r>
              <a:rPr lang="sk-SK" noProof="0" dirty="0"/>
              <a:t> </a:t>
            </a:r>
            <a:r>
              <a:rPr lang="sk-SK" noProof="0" dirty="0" err="1"/>
              <a:t>styl</a:t>
            </a:r>
            <a:r>
              <a:rPr lang="sk-SK" noProof="0" dirty="0"/>
              <a:t>.</a:t>
            </a:r>
          </a:p>
        </p:txBody>
      </p:sp>
      <p:sp>
        <p:nvSpPr>
          <p:cNvPr id="7" name="Zástupný symbol pro číslo snímku 5"/>
          <p:cNvSpPr>
            <a:spLocks noGrp="1"/>
          </p:cNvSpPr>
          <p:nvPr>
            <p:ph type="sldNum" sz="quarter" idx="10"/>
          </p:nvPr>
        </p:nvSpPr>
        <p:spPr/>
        <p:txBody>
          <a:bodyPr/>
          <a:lstStyle>
            <a:lvl1pPr>
              <a:defRPr/>
            </a:lvl1pPr>
          </a:lstStyle>
          <a:p>
            <a:fld id="{842C813C-E243-4EF0-B6CC-A559E315DB3A}" type="slidenum">
              <a:rPr lang="cs-CZ"/>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raf">
    <p:spTree>
      <p:nvGrpSpPr>
        <p:cNvPr id="1" name=""/>
        <p:cNvGrpSpPr/>
        <p:nvPr/>
      </p:nvGrpSpPr>
      <p:grpSpPr>
        <a:xfrm>
          <a:off x="0" y="0"/>
          <a:ext cx="0" cy="0"/>
          <a:chOff x="0" y="0"/>
          <a:chExt cx="0" cy="0"/>
        </a:xfrm>
      </p:grpSpPr>
      <p:cxnSp>
        <p:nvCxnSpPr>
          <p:cNvPr id="9" name="Přímá spojnice 17"/>
          <p:cNvCxnSpPr/>
          <p:nvPr userDrawn="1"/>
        </p:nvCxnSpPr>
        <p:spPr>
          <a:xfrm>
            <a:off x="360363" y="6156325"/>
            <a:ext cx="8423275" cy="0"/>
          </a:xfrm>
          <a:prstGeom prst="line">
            <a:avLst/>
          </a:prstGeom>
          <a:ln>
            <a:solidFill>
              <a:srgbClr val="818A8F"/>
            </a:solidFill>
          </a:ln>
        </p:spPr>
        <p:style>
          <a:lnRef idx="1">
            <a:schemeClr val="accent1"/>
          </a:lnRef>
          <a:fillRef idx="0">
            <a:schemeClr val="accent1"/>
          </a:fillRef>
          <a:effectRef idx="0">
            <a:schemeClr val="accent1"/>
          </a:effectRef>
          <a:fontRef idx="minor">
            <a:schemeClr val="tx1"/>
          </a:fontRef>
        </p:style>
      </p:cxnSp>
      <p:pic>
        <p:nvPicPr>
          <p:cNvPr id="10" name="Obrázek 13"/>
          <p:cNvPicPr>
            <a:picLocks noChangeAspect="1"/>
          </p:cNvPicPr>
          <p:nvPr userDrawn="1"/>
        </p:nvPicPr>
        <p:blipFill>
          <a:blip r:embed="rId2" cstate="print"/>
          <a:srcRect/>
          <a:stretch>
            <a:fillRect/>
          </a:stretch>
        </p:blipFill>
        <p:spPr bwMode="auto">
          <a:xfrm>
            <a:off x="6880225" y="6321425"/>
            <a:ext cx="1922463" cy="357188"/>
          </a:xfrm>
          <a:prstGeom prst="rect">
            <a:avLst/>
          </a:prstGeom>
          <a:noFill/>
          <a:ln w="9525">
            <a:noFill/>
            <a:miter lim="800000"/>
            <a:headEnd/>
            <a:tailEnd/>
          </a:ln>
        </p:spPr>
      </p:pic>
      <p:sp>
        <p:nvSpPr>
          <p:cNvPr id="3" name="Zástupný symbol pro text 2"/>
          <p:cNvSpPr>
            <a:spLocks noGrp="1"/>
          </p:cNvSpPr>
          <p:nvPr>
            <p:ph type="body" idx="1"/>
          </p:nvPr>
        </p:nvSpPr>
        <p:spPr>
          <a:xfrm>
            <a:off x="360000" y="1152000"/>
            <a:ext cx="4140000" cy="252000"/>
          </a:xfrm>
        </p:spPr>
        <p:txBody>
          <a:bodyPr tIns="0" bIns="0" anchor="ctr">
            <a:normAutofit/>
          </a:bodyPr>
          <a:lstStyle>
            <a:lvl1pPr marL="0" indent="0">
              <a:spcBef>
                <a:spcPts val="0"/>
              </a:spcBef>
              <a:spcAft>
                <a:spcPts val="0"/>
              </a:spcAft>
              <a:buNone/>
              <a:defRPr sz="1500" b="1" i="0" baseline="0">
                <a:solidFill>
                  <a:srgbClr val="D52B1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noProof="0"/>
              <a:t>Upravte štýl predlohy textu.</a:t>
            </a:r>
          </a:p>
        </p:txBody>
      </p:sp>
      <p:sp>
        <p:nvSpPr>
          <p:cNvPr id="4" name="Zástupný symbol pro obsah 3"/>
          <p:cNvSpPr>
            <a:spLocks noGrp="1"/>
          </p:cNvSpPr>
          <p:nvPr>
            <p:ph sz="half" idx="2"/>
          </p:nvPr>
        </p:nvSpPr>
        <p:spPr>
          <a:xfrm>
            <a:off x="360000" y="1800000"/>
            <a:ext cx="4140000" cy="3708000"/>
          </a:xfrm>
        </p:spPr>
        <p:txBody>
          <a:bodyPr>
            <a:normAutofit/>
          </a:bodyPr>
          <a:lstStyle>
            <a:lvl1pPr marL="0" indent="0">
              <a:buNone/>
              <a:defRPr sz="2500">
                <a:solidFill>
                  <a:srgbClr val="818A8F"/>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endParaRPr lang="sk-SK" noProof="0" dirty="0"/>
          </a:p>
        </p:txBody>
      </p:sp>
      <p:sp>
        <p:nvSpPr>
          <p:cNvPr id="6" name="Zástupný symbol pro obsah 5"/>
          <p:cNvSpPr>
            <a:spLocks noGrp="1"/>
          </p:cNvSpPr>
          <p:nvPr>
            <p:ph sz="quarter" idx="4"/>
          </p:nvPr>
        </p:nvSpPr>
        <p:spPr>
          <a:xfrm>
            <a:off x="4645026" y="1152000"/>
            <a:ext cx="4140000" cy="4356000"/>
          </a:xfrm>
        </p:spPr>
        <p:txBody>
          <a:bodyPr>
            <a:normAutofit/>
          </a:bodyPr>
          <a:lstStyle>
            <a:lvl1pPr marL="0" indent="0">
              <a:buNone/>
              <a:defRPr sz="2500">
                <a:solidFill>
                  <a:srgbClr val="818A8F"/>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endParaRPr lang="sk-SK" noProof="0" dirty="0"/>
          </a:p>
        </p:txBody>
      </p:sp>
      <p:sp>
        <p:nvSpPr>
          <p:cNvPr id="12" name="Zástupný symbol pro text 2"/>
          <p:cNvSpPr>
            <a:spLocks noGrp="1"/>
          </p:cNvSpPr>
          <p:nvPr>
            <p:ph type="body" idx="13"/>
          </p:nvPr>
        </p:nvSpPr>
        <p:spPr>
          <a:xfrm>
            <a:off x="360000" y="1404000"/>
            <a:ext cx="4140000" cy="252000"/>
          </a:xfrm>
        </p:spPr>
        <p:txBody>
          <a:bodyPr tIns="0" bIns="0" anchor="ctr">
            <a:normAutofit/>
          </a:bodyPr>
          <a:lstStyle>
            <a:lvl1pPr marL="0" indent="0">
              <a:spcBef>
                <a:spcPts val="0"/>
              </a:spcBef>
              <a:spcAft>
                <a:spcPts val="0"/>
              </a:spcAft>
              <a:buNone/>
              <a:defRPr sz="1500" b="0" i="0" baseline="0">
                <a:solidFill>
                  <a:srgbClr val="818A8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noProof="0"/>
              <a:t>Upravte štýl predlohy textu.</a:t>
            </a:r>
          </a:p>
        </p:txBody>
      </p:sp>
      <p:sp>
        <p:nvSpPr>
          <p:cNvPr id="15" name="Zástupný symbol pro text 2"/>
          <p:cNvSpPr>
            <a:spLocks noGrp="1"/>
          </p:cNvSpPr>
          <p:nvPr>
            <p:ph type="body" idx="16"/>
          </p:nvPr>
        </p:nvSpPr>
        <p:spPr>
          <a:xfrm>
            <a:off x="360000" y="5796000"/>
            <a:ext cx="8424000" cy="296792"/>
          </a:xfrm>
        </p:spPr>
        <p:txBody>
          <a:bodyPr tIns="0" bIns="0" anchor="ctr">
            <a:normAutofit/>
          </a:bodyPr>
          <a:lstStyle>
            <a:lvl1pPr marL="0" marR="0" indent="0" algn="l" defTabSz="914400" rtl="0" eaLnBrk="1" fontAlgn="auto" latinLnBrk="0" hangingPunct="1">
              <a:lnSpc>
                <a:spcPct val="100000"/>
              </a:lnSpc>
              <a:spcBef>
                <a:spcPts val="0"/>
              </a:spcBef>
              <a:spcAft>
                <a:spcPts val="0"/>
              </a:spcAft>
              <a:buClr>
                <a:srgbClr val="77AD1C"/>
              </a:buClr>
              <a:buSzTx/>
              <a:buFont typeface="Calibri" pitchFamily="34" charset="0"/>
              <a:buNone/>
              <a:tabLst/>
              <a:defRPr sz="900" b="0" i="1" baseline="0">
                <a:solidFill>
                  <a:srgbClr val="818A8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noProof="0"/>
              <a:t>Upravte štýl predlohy textu.</a:t>
            </a:r>
          </a:p>
        </p:txBody>
      </p:sp>
      <p:sp>
        <p:nvSpPr>
          <p:cNvPr id="16" name="Zástupný symbol pro text 2"/>
          <p:cNvSpPr>
            <a:spLocks noGrp="1"/>
          </p:cNvSpPr>
          <p:nvPr>
            <p:ph type="body" idx="17"/>
          </p:nvPr>
        </p:nvSpPr>
        <p:spPr>
          <a:xfrm>
            <a:off x="360000" y="5616000"/>
            <a:ext cx="8424000" cy="144000"/>
          </a:xfrm>
        </p:spPr>
        <p:txBody>
          <a:bodyPr tIns="0" bIns="0" anchor="ctr">
            <a:normAutofit/>
          </a:bodyPr>
          <a:lstStyle>
            <a:lvl1pPr marL="0" marR="0" indent="0" algn="l" defTabSz="914400" rtl="0" eaLnBrk="1" fontAlgn="auto" latinLnBrk="0" hangingPunct="1">
              <a:lnSpc>
                <a:spcPct val="100000"/>
              </a:lnSpc>
              <a:spcBef>
                <a:spcPts val="0"/>
              </a:spcBef>
              <a:spcAft>
                <a:spcPts val="0"/>
              </a:spcAft>
              <a:buClr>
                <a:srgbClr val="77AD1C"/>
              </a:buClr>
              <a:buSzTx/>
              <a:buFont typeface="Calibri" pitchFamily="34" charset="0"/>
              <a:buNone/>
              <a:tabLst/>
              <a:defRPr sz="900" b="1" i="0" baseline="0">
                <a:solidFill>
                  <a:srgbClr val="D52B1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noProof="0"/>
              <a:t>Upravte štýl predlohy textu.</a:t>
            </a:r>
          </a:p>
        </p:txBody>
      </p:sp>
      <p:sp>
        <p:nvSpPr>
          <p:cNvPr id="19" name="Nadpis 1"/>
          <p:cNvSpPr>
            <a:spLocks noGrp="1"/>
          </p:cNvSpPr>
          <p:nvPr>
            <p:ph type="title"/>
          </p:nvPr>
        </p:nvSpPr>
        <p:spPr>
          <a:xfrm>
            <a:off x="360000" y="360000"/>
            <a:ext cx="8424000" cy="540000"/>
          </a:xfrm>
        </p:spPr>
        <p:txBody>
          <a:bodyPr>
            <a:noAutofit/>
          </a:bodyPr>
          <a:lstStyle>
            <a:lvl1pPr algn="l">
              <a:defRPr sz="2200"/>
            </a:lvl1pPr>
          </a:lstStyle>
          <a:p>
            <a:r>
              <a:rPr lang="sk-SK" noProof="0" dirty="0"/>
              <a:t>Kliknutím </a:t>
            </a:r>
            <a:r>
              <a:rPr lang="sk-SK" noProof="0" dirty="0" err="1"/>
              <a:t>lze</a:t>
            </a:r>
            <a:r>
              <a:rPr lang="sk-SK" noProof="0" dirty="0"/>
              <a:t> </a:t>
            </a:r>
            <a:r>
              <a:rPr lang="sk-SK" noProof="0" dirty="0" err="1"/>
              <a:t>upravit</a:t>
            </a:r>
            <a:r>
              <a:rPr lang="sk-SK" noProof="0" dirty="0"/>
              <a:t> </a:t>
            </a:r>
            <a:r>
              <a:rPr lang="sk-SK" noProof="0" dirty="0" err="1"/>
              <a:t>styl</a:t>
            </a:r>
            <a:r>
              <a:rPr lang="sk-SK" noProof="0" dirty="0"/>
              <a:t>.</a:t>
            </a:r>
          </a:p>
        </p:txBody>
      </p:sp>
      <p:sp>
        <p:nvSpPr>
          <p:cNvPr id="11" name="Zástupný symbol pro číslo snímku 5"/>
          <p:cNvSpPr>
            <a:spLocks noGrp="1"/>
          </p:cNvSpPr>
          <p:nvPr>
            <p:ph type="sldNum" sz="quarter" idx="18"/>
          </p:nvPr>
        </p:nvSpPr>
        <p:spPr/>
        <p:txBody>
          <a:bodyPr/>
          <a:lstStyle>
            <a:lvl1pPr>
              <a:defRPr/>
            </a:lvl1pPr>
          </a:lstStyle>
          <a:p>
            <a:fld id="{5C3DC796-741A-4306-8AA2-F8B973F9DADD}" type="slidenum">
              <a:rPr lang="cs-CZ"/>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bulka">
    <p:spTree>
      <p:nvGrpSpPr>
        <p:cNvPr id="1" name=""/>
        <p:cNvGrpSpPr/>
        <p:nvPr/>
      </p:nvGrpSpPr>
      <p:grpSpPr>
        <a:xfrm>
          <a:off x="0" y="0"/>
          <a:ext cx="0" cy="0"/>
          <a:chOff x="0" y="0"/>
          <a:chExt cx="0" cy="0"/>
        </a:xfrm>
      </p:grpSpPr>
      <p:cxnSp>
        <p:nvCxnSpPr>
          <p:cNvPr id="7" name="Přímá spojnice 12"/>
          <p:cNvCxnSpPr/>
          <p:nvPr userDrawn="1"/>
        </p:nvCxnSpPr>
        <p:spPr>
          <a:xfrm>
            <a:off x="360363" y="6156325"/>
            <a:ext cx="8423275" cy="0"/>
          </a:xfrm>
          <a:prstGeom prst="line">
            <a:avLst/>
          </a:prstGeom>
          <a:ln>
            <a:solidFill>
              <a:srgbClr val="818A8F"/>
            </a:solidFill>
          </a:ln>
        </p:spPr>
        <p:style>
          <a:lnRef idx="1">
            <a:schemeClr val="accent1"/>
          </a:lnRef>
          <a:fillRef idx="0">
            <a:schemeClr val="accent1"/>
          </a:fillRef>
          <a:effectRef idx="0">
            <a:schemeClr val="accent1"/>
          </a:effectRef>
          <a:fontRef idx="minor">
            <a:schemeClr val="tx1"/>
          </a:fontRef>
        </p:style>
      </p:cxnSp>
      <p:pic>
        <p:nvPicPr>
          <p:cNvPr id="8" name="Obrázek 10"/>
          <p:cNvPicPr>
            <a:picLocks noChangeAspect="1"/>
          </p:cNvPicPr>
          <p:nvPr userDrawn="1"/>
        </p:nvPicPr>
        <p:blipFill>
          <a:blip r:embed="rId2" cstate="print"/>
          <a:srcRect/>
          <a:stretch>
            <a:fillRect/>
          </a:stretch>
        </p:blipFill>
        <p:spPr bwMode="auto">
          <a:xfrm>
            <a:off x="6880225" y="6321425"/>
            <a:ext cx="1922463" cy="357188"/>
          </a:xfrm>
          <a:prstGeom prst="rect">
            <a:avLst/>
          </a:prstGeom>
          <a:noFill/>
          <a:ln w="9525">
            <a:noFill/>
            <a:miter lim="800000"/>
            <a:headEnd/>
            <a:tailEnd/>
          </a:ln>
        </p:spPr>
      </p:pic>
      <p:sp>
        <p:nvSpPr>
          <p:cNvPr id="3" name="Zástupný symbol pro text 2"/>
          <p:cNvSpPr>
            <a:spLocks noGrp="1"/>
          </p:cNvSpPr>
          <p:nvPr>
            <p:ph type="body" idx="1"/>
          </p:nvPr>
        </p:nvSpPr>
        <p:spPr>
          <a:xfrm>
            <a:off x="360000" y="1152000"/>
            <a:ext cx="8424000" cy="252000"/>
          </a:xfrm>
        </p:spPr>
        <p:txBody>
          <a:bodyPr tIns="0" bIns="0" anchor="ctr">
            <a:normAutofit/>
          </a:bodyPr>
          <a:lstStyle>
            <a:lvl1pPr marL="0" indent="0">
              <a:spcBef>
                <a:spcPts val="0"/>
              </a:spcBef>
              <a:spcAft>
                <a:spcPts val="0"/>
              </a:spcAft>
              <a:buNone/>
              <a:defRPr sz="1500" b="1" i="0" baseline="0">
                <a:solidFill>
                  <a:srgbClr val="D52B1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noProof="0"/>
              <a:t>Upravte štýl predlohy textu.</a:t>
            </a:r>
          </a:p>
        </p:txBody>
      </p:sp>
      <p:sp>
        <p:nvSpPr>
          <p:cNvPr id="4" name="Zástupný symbol pro obsah 3"/>
          <p:cNvSpPr>
            <a:spLocks noGrp="1"/>
          </p:cNvSpPr>
          <p:nvPr>
            <p:ph sz="half" idx="2"/>
          </p:nvPr>
        </p:nvSpPr>
        <p:spPr>
          <a:xfrm>
            <a:off x="360000" y="1584000"/>
            <a:ext cx="8424000" cy="3996000"/>
          </a:xfrm>
        </p:spPr>
        <p:txBody>
          <a:bodyPr>
            <a:normAutofit/>
          </a:bodyPr>
          <a:lstStyle>
            <a:lvl1pPr marL="0" indent="0" rtl="0" eaLnBrk="1" fontAlgn="t" latinLnBrk="0" hangingPunct="1">
              <a:buNone/>
              <a:defRPr lang="cs-CZ" sz="2500" b="0" i="0" u="none" strike="noStrike" smtClean="0">
                <a:solidFill>
                  <a:srgbClr val="818A8F"/>
                </a:solidFill>
                <a:effectLst/>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endParaRPr lang="sk-SK" noProof="0" dirty="0"/>
          </a:p>
        </p:txBody>
      </p:sp>
      <p:sp>
        <p:nvSpPr>
          <p:cNvPr id="15" name="Zástupný symbol pro text 2"/>
          <p:cNvSpPr>
            <a:spLocks noGrp="1"/>
          </p:cNvSpPr>
          <p:nvPr>
            <p:ph type="body" idx="16"/>
          </p:nvPr>
        </p:nvSpPr>
        <p:spPr>
          <a:xfrm>
            <a:off x="360000" y="5796000"/>
            <a:ext cx="8424000" cy="296792"/>
          </a:xfrm>
        </p:spPr>
        <p:txBody>
          <a:bodyPr tIns="0" bIns="0" anchor="ctr">
            <a:normAutofit/>
          </a:bodyPr>
          <a:lstStyle>
            <a:lvl1pPr marL="0" marR="0" indent="0" algn="l" defTabSz="914400" rtl="0" eaLnBrk="1" fontAlgn="auto" latinLnBrk="0" hangingPunct="1">
              <a:lnSpc>
                <a:spcPct val="100000"/>
              </a:lnSpc>
              <a:spcBef>
                <a:spcPts val="0"/>
              </a:spcBef>
              <a:spcAft>
                <a:spcPts val="0"/>
              </a:spcAft>
              <a:buClr>
                <a:srgbClr val="77AD1C"/>
              </a:buClr>
              <a:buSzTx/>
              <a:buFont typeface="Calibri" pitchFamily="34" charset="0"/>
              <a:buNone/>
              <a:tabLst/>
              <a:defRPr sz="900" b="0" i="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noProof="0"/>
              <a:t>Upravte štýl predlohy textu.</a:t>
            </a:r>
          </a:p>
        </p:txBody>
      </p:sp>
      <p:sp>
        <p:nvSpPr>
          <p:cNvPr id="16" name="Zástupný symbol pro text 2"/>
          <p:cNvSpPr>
            <a:spLocks noGrp="1"/>
          </p:cNvSpPr>
          <p:nvPr>
            <p:ph type="body" idx="17"/>
          </p:nvPr>
        </p:nvSpPr>
        <p:spPr>
          <a:xfrm>
            <a:off x="360000" y="5616000"/>
            <a:ext cx="8424000" cy="144000"/>
          </a:xfrm>
        </p:spPr>
        <p:txBody>
          <a:bodyPr tIns="0" bIns="0" anchor="ctr">
            <a:normAutofit/>
          </a:bodyPr>
          <a:lstStyle>
            <a:lvl1pPr marL="0" marR="0" indent="0" algn="l" defTabSz="914400" rtl="0" eaLnBrk="1" fontAlgn="auto" latinLnBrk="0" hangingPunct="1">
              <a:lnSpc>
                <a:spcPct val="100000"/>
              </a:lnSpc>
              <a:spcBef>
                <a:spcPts val="0"/>
              </a:spcBef>
              <a:spcAft>
                <a:spcPts val="0"/>
              </a:spcAft>
              <a:buClr>
                <a:srgbClr val="77AD1C"/>
              </a:buClr>
              <a:buSzTx/>
              <a:buFont typeface="Calibri" pitchFamily="34" charset="0"/>
              <a:buNone/>
              <a:tabLst/>
              <a:defRPr sz="900" b="1" i="0" baseline="0">
                <a:solidFill>
                  <a:srgbClr val="D52B1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noProof="0"/>
              <a:t>Upravte štýl predlohy textu.</a:t>
            </a:r>
          </a:p>
        </p:txBody>
      </p:sp>
      <p:sp>
        <p:nvSpPr>
          <p:cNvPr id="14" name="Nadpis 1"/>
          <p:cNvSpPr>
            <a:spLocks noGrp="1"/>
          </p:cNvSpPr>
          <p:nvPr>
            <p:ph type="title"/>
          </p:nvPr>
        </p:nvSpPr>
        <p:spPr>
          <a:xfrm>
            <a:off x="360000" y="360000"/>
            <a:ext cx="8424000" cy="540000"/>
          </a:xfrm>
        </p:spPr>
        <p:txBody>
          <a:bodyPr>
            <a:noAutofit/>
          </a:bodyPr>
          <a:lstStyle>
            <a:lvl1pPr algn="l">
              <a:defRPr sz="2200"/>
            </a:lvl1pPr>
          </a:lstStyle>
          <a:p>
            <a:r>
              <a:rPr lang="sk-SK" noProof="0" dirty="0"/>
              <a:t>Kliknutím </a:t>
            </a:r>
            <a:r>
              <a:rPr lang="sk-SK" noProof="0" dirty="0" err="1"/>
              <a:t>lze</a:t>
            </a:r>
            <a:r>
              <a:rPr lang="sk-SK" noProof="0" dirty="0"/>
              <a:t> </a:t>
            </a:r>
            <a:r>
              <a:rPr lang="sk-SK" noProof="0" dirty="0" err="1"/>
              <a:t>upravit</a:t>
            </a:r>
            <a:r>
              <a:rPr lang="sk-SK" noProof="0" dirty="0"/>
              <a:t> </a:t>
            </a:r>
            <a:r>
              <a:rPr lang="sk-SK" noProof="0" dirty="0" err="1"/>
              <a:t>styl</a:t>
            </a:r>
            <a:r>
              <a:rPr lang="sk-SK" noProof="0" dirty="0"/>
              <a:t>.</a:t>
            </a:r>
          </a:p>
        </p:txBody>
      </p:sp>
      <p:sp>
        <p:nvSpPr>
          <p:cNvPr id="9" name="Zástupný symbol pro číslo snímku 5"/>
          <p:cNvSpPr>
            <a:spLocks noGrp="1"/>
          </p:cNvSpPr>
          <p:nvPr>
            <p:ph type="sldNum" sz="quarter" idx="18"/>
          </p:nvPr>
        </p:nvSpPr>
        <p:spPr/>
        <p:txBody>
          <a:bodyPr/>
          <a:lstStyle>
            <a:lvl1pPr>
              <a:defRPr/>
            </a:lvl1pPr>
          </a:lstStyle>
          <a:p>
            <a:fld id="{21C36629-78F5-43C8-AAA8-3BE8CBFA07B4}" type="slidenum">
              <a:rPr lang="cs-CZ"/>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a zápatí">
    <p:spTree>
      <p:nvGrpSpPr>
        <p:cNvPr id="1" name=""/>
        <p:cNvGrpSpPr/>
        <p:nvPr/>
      </p:nvGrpSpPr>
      <p:grpSpPr>
        <a:xfrm>
          <a:off x="0" y="0"/>
          <a:ext cx="0" cy="0"/>
          <a:chOff x="0" y="0"/>
          <a:chExt cx="0" cy="0"/>
        </a:xfrm>
      </p:grpSpPr>
      <p:cxnSp>
        <p:nvCxnSpPr>
          <p:cNvPr id="3" name="Přímá spojnice 8"/>
          <p:cNvCxnSpPr/>
          <p:nvPr userDrawn="1"/>
        </p:nvCxnSpPr>
        <p:spPr>
          <a:xfrm>
            <a:off x="360363" y="6156325"/>
            <a:ext cx="8423275" cy="0"/>
          </a:xfrm>
          <a:prstGeom prst="line">
            <a:avLst/>
          </a:prstGeom>
          <a:ln>
            <a:solidFill>
              <a:srgbClr val="818A8F"/>
            </a:solidFill>
          </a:ln>
        </p:spPr>
        <p:style>
          <a:lnRef idx="1">
            <a:schemeClr val="accent1"/>
          </a:lnRef>
          <a:fillRef idx="0">
            <a:schemeClr val="accent1"/>
          </a:fillRef>
          <a:effectRef idx="0">
            <a:schemeClr val="accent1"/>
          </a:effectRef>
          <a:fontRef idx="minor">
            <a:schemeClr val="tx1"/>
          </a:fontRef>
        </p:style>
      </p:cxnSp>
      <p:pic>
        <p:nvPicPr>
          <p:cNvPr id="4" name="Obrázek 6"/>
          <p:cNvPicPr>
            <a:picLocks noChangeAspect="1"/>
          </p:cNvPicPr>
          <p:nvPr userDrawn="1"/>
        </p:nvPicPr>
        <p:blipFill>
          <a:blip r:embed="rId2" cstate="print"/>
          <a:srcRect/>
          <a:stretch>
            <a:fillRect/>
          </a:stretch>
        </p:blipFill>
        <p:spPr bwMode="auto">
          <a:xfrm>
            <a:off x="6880225" y="6321425"/>
            <a:ext cx="1922463" cy="357188"/>
          </a:xfrm>
          <a:prstGeom prst="rect">
            <a:avLst/>
          </a:prstGeom>
          <a:noFill/>
          <a:ln w="9525">
            <a:noFill/>
            <a:miter lim="800000"/>
            <a:headEnd/>
            <a:tailEnd/>
          </a:ln>
        </p:spPr>
      </p:pic>
      <p:sp>
        <p:nvSpPr>
          <p:cNvPr id="10" name="Nadpis 1"/>
          <p:cNvSpPr>
            <a:spLocks noGrp="1"/>
          </p:cNvSpPr>
          <p:nvPr>
            <p:ph type="title"/>
          </p:nvPr>
        </p:nvSpPr>
        <p:spPr>
          <a:xfrm>
            <a:off x="360000" y="360000"/>
            <a:ext cx="8424000" cy="540000"/>
          </a:xfrm>
        </p:spPr>
        <p:txBody>
          <a:bodyPr>
            <a:noAutofit/>
          </a:bodyPr>
          <a:lstStyle>
            <a:lvl1pPr algn="l">
              <a:defRPr sz="2200"/>
            </a:lvl1pPr>
          </a:lstStyle>
          <a:p>
            <a:r>
              <a:rPr lang="sk-SK" noProof="0" dirty="0"/>
              <a:t>Kliknutím </a:t>
            </a:r>
            <a:r>
              <a:rPr lang="sk-SK" noProof="0" dirty="0" err="1"/>
              <a:t>lze</a:t>
            </a:r>
            <a:r>
              <a:rPr lang="sk-SK" noProof="0" dirty="0"/>
              <a:t> </a:t>
            </a:r>
            <a:r>
              <a:rPr lang="sk-SK" noProof="0" dirty="0" err="1"/>
              <a:t>upravit</a:t>
            </a:r>
            <a:r>
              <a:rPr lang="sk-SK" noProof="0" dirty="0"/>
              <a:t> </a:t>
            </a:r>
            <a:r>
              <a:rPr lang="sk-SK" noProof="0" dirty="0" err="1"/>
              <a:t>styl</a:t>
            </a:r>
            <a:r>
              <a:rPr lang="sk-SK" noProof="0" dirty="0"/>
              <a:t>.</a:t>
            </a:r>
          </a:p>
        </p:txBody>
      </p:sp>
      <p:sp>
        <p:nvSpPr>
          <p:cNvPr id="5" name="Zástupný symbol pro číslo snímku 5"/>
          <p:cNvSpPr>
            <a:spLocks noGrp="1"/>
          </p:cNvSpPr>
          <p:nvPr>
            <p:ph type="sldNum" sz="quarter" idx="10"/>
          </p:nvPr>
        </p:nvSpPr>
        <p:spPr/>
        <p:txBody>
          <a:bodyPr/>
          <a:lstStyle>
            <a:lvl1pPr>
              <a:defRPr/>
            </a:lvl1pPr>
          </a:lstStyle>
          <a:p>
            <a:fld id="{77D6CD19-61B7-4644-A1E9-3D681112CBF7}" type="slidenum">
              <a:rPr lang="cs-CZ"/>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ouze zápatí">
    <p:spTree>
      <p:nvGrpSpPr>
        <p:cNvPr id="1" name=""/>
        <p:cNvGrpSpPr/>
        <p:nvPr/>
      </p:nvGrpSpPr>
      <p:grpSpPr>
        <a:xfrm>
          <a:off x="0" y="0"/>
          <a:ext cx="0" cy="0"/>
          <a:chOff x="0" y="0"/>
          <a:chExt cx="0" cy="0"/>
        </a:xfrm>
      </p:grpSpPr>
      <p:cxnSp>
        <p:nvCxnSpPr>
          <p:cNvPr id="2" name="Přímá spojnice 7"/>
          <p:cNvCxnSpPr/>
          <p:nvPr userDrawn="1"/>
        </p:nvCxnSpPr>
        <p:spPr>
          <a:xfrm>
            <a:off x="360363" y="6156325"/>
            <a:ext cx="8423275" cy="0"/>
          </a:xfrm>
          <a:prstGeom prst="line">
            <a:avLst/>
          </a:prstGeom>
          <a:ln>
            <a:solidFill>
              <a:srgbClr val="818A8F"/>
            </a:solidFill>
          </a:ln>
        </p:spPr>
        <p:style>
          <a:lnRef idx="1">
            <a:schemeClr val="accent1"/>
          </a:lnRef>
          <a:fillRef idx="0">
            <a:schemeClr val="accent1"/>
          </a:fillRef>
          <a:effectRef idx="0">
            <a:schemeClr val="accent1"/>
          </a:effectRef>
          <a:fontRef idx="minor">
            <a:schemeClr val="tx1"/>
          </a:fontRef>
        </p:style>
      </p:cxnSp>
      <p:pic>
        <p:nvPicPr>
          <p:cNvPr id="3" name="Obrázek 4"/>
          <p:cNvPicPr>
            <a:picLocks noChangeAspect="1"/>
          </p:cNvPicPr>
          <p:nvPr userDrawn="1"/>
        </p:nvPicPr>
        <p:blipFill>
          <a:blip r:embed="rId2" cstate="print"/>
          <a:srcRect/>
          <a:stretch>
            <a:fillRect/>
          </a:stretch>
        </p:blipFill>
        <p:spPr bwMode="auto">
          <a:xfrm>
            <a:off x="6880225" y="6321425"/>
            <a:ext cx="1922463" cy="357188"/>
          </a:xfrm>
          <a:prstGeom prst="rect">
            <a:avLst/>
          </a:prstGeom>
          <a:noFill/>
          <a:ln w="9525">
            <a:noFill/>
            <a:miter lim="800000"/>
            <a:headEnd/>
            <a:tailEnd/>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360363" y="360363"/>
            <a:ext cx="8423275" cy="539750"/>
          </a:xfrm>
          <a:prstGeom prst="rect">
            <a:avLst/>
          </a:prstGeom>
          <a:solidFill>
            <a:srgbClr val="72808A"/>
          </a:solidFill>
          <a:ln w="9525">
            <a:noFill/>
            <a:miter lim="800000"/>
            <a:headEnd/>
            <a:tailEnd/>
          </a:ln>
        </p:spPr>
        <p:txBody>
          <a:bodyPr vert="horz" wrap="square" lIns="180000" tIns="0" rIns="91440" bIns="0" numCol="1" anchor="ctr" anchorCtr="0" compatLnSpc="1">
            <a:prstTxWarp prst="textNoShape">
              <a:avLst/>
            </a:prstTxWarp>
          </a:bodyPr>
          <a:lstStyle/>
          <a:p>
            <a:pPr lvl="0"/>
            <a:r>
              <a:rPr lang="sk-SK" altLang="sk-SK"/>
              <a:t>Kliknutím lze upravit styl.</a:t>
            </a:r>
          </a:p>
        </p:txBody>
      </p:sp>
      <p:sp>
        <p:nvSpPr>
          <p:cNvPr id="1027" name="Zástupný symbol pro text 2"/>
          <p:cNvSpPr>
            <a:spLocks noGrp="1"/>
          </p:cNvSpPr>
          <p:nvPr>
            <p:ph type="body" idx="1"/>
          </p:nvPr>
        </p:nvSpPr>
        <p:spPr bwMode="auto">
          <a:xfrm>
            <a:off x="360363" y="1152525"/>
            <a:ext cx="8423275" cy="4930775"/>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lvl="0"/>
            <a:r>
              <a:rPr lang="sk-SK" altLang="sk-SK"/>
              <a:t>Kliknutím lze upravit styly předlohy textu. </a:t>
            </a:r>
          </a:p>
          <a:p>
            <a:pPr lvl="1"/>
            <a:r>
              <a:rPr lang="sk-SK" altLang="sk-SK"/>
              <a:t>Druhá úroveň</a:t>
            </a:r>
          </a:p>
          <a:p>
            <a:pPr lvl="2"/>
            <a:r>
              <a:rPr lang="sk-SK" altLang="sk-SK"/>
              <a:t>Třetí úroveň</a:t>
            </a:r>
          </a:p>
        </p:txBody>
      </p:sp>
      <p:sp>
        <p:nvSpPr>
          <p:cNvPr id="5" name="Zástupný symbol pro zápatí 4"/>
          <p:cNvSpPr>
            <a:spLocks noGrp="1"/>
          </p:cNvSpPr>
          <p:nvPr>
            <p:ph type="ftr" sz="quarter" idx="3"/>
          </p:nvPr>
        </p:nvSpPr>
        <p:spPr>
          <a:xfrm>
            <a:off x="360363" y="6191250"/>
            <a:ext cx="8423275" cy="649288"/>
          </a:xfrm>
          <a:prstGeom prst="rect">
            <a:avLst/>
          </a:prstGeom>
        </p:spPr>
        <p:txBody>
          <a:bodyPr vert="horz" lIns="0" tIns="45720" rIns="0" bIns="45720" rtlCol="0" anchor="ctr"/>
          <a:lstStyle>
            <a:lvl1pPr algn="l" eaLnBrk="1" fontAlgn="auto" hangingPunct="1">
              <a:spcBef>
                <a:spcPts val="0"/>
              </a:spcBef>
              <a:spcAft>
                <a:spcPts val="0"/>
              </a:spcAft>
              <a:defRPr sz="1200">
                <a:solidFill>
                  <a:srgbClr val="818A8F"/>
                </a:solidFill>
                <a:latin typeface="+mn-lt"/>
                <a:cs typeface="+mn-cs"/>
              </a:defRPr>
            </a:lvl1pPr>
          </a:lstStyle>
          <a:p>
            <a:pPr>
              <a:defRPr/>
            </a:pPr>
            <a:endParaRPr lang="sk-SK"/>
          </a:p>
        </p:txBody>
      </p:sp>
      <p:sp>
        <p:nvSpPr>
          <p:cNvPr id="6" name="Zástupný symbol pro číslo snímku 5"/>
          <p:cNvSpPr>
            <a:spLocks noGrp="1"/>
          </p:cNvSpPr>
          <p:nvPr>
            <p:ph type="sldNum" sz="quarter" idx="4"/>
          </p:nvPr>
        </p:nvSpPr>
        <p:spPr>
          <a:xfrm>
            <a:off x="8243888" y="395288"/>
            <a:ext cx="360362" cy="468312"/>
          </a:xfrm>
          <a:prstGeom prst="rect">
            <a:avLst/>
          </a:prstGeom>
        </p:spPr>
        <p:txBody>
          <a:bodyPr vert="horz" wrap="square" lIns="0" tIns="0" rIns="0" bIns="0" numCol="1" anchor="ctr" anchorCtr="0" compatLnSpc="1">
            <a:prstTxWarp prst="textNoShape">
              <a:avLst/>
            </a:prstTxWarp>
          </a:bodyPr>
          <a:lstStyle>
            <a:lvl1pPr algn="r" eaLnBrk="1" hangingPunct="1">
              <a:defRPr sz="1500">
                <a:solidFill>
                  <a:schemeClr val="bg1"/>
                </a:solidFill>
              </a:defRPr>
            </a:lvl1pPr>
          </a:lstStyle>
          <a:p>
            <a:fld id="{9CCF530F-7FC9-437A-87E5-AA8CE9849A92}" type="slidenum">
              <a:rPr lang="cs-CZ"/>
              <a:pPr/>
              <a:t>‹#›</a:t>
            </a:fld>
            <a:endParaRPr lang="cs-CZ"/>
          </a:p>
        </p:txBody>
      </p:sp>
    </p:spTree>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Lst>
  <p:hf hdr="0" ftr="0" dt="0"/>
  <p:txStyles>
    <p:titleStyle>
      <a:lvl1pPr algn="l" rtl="0" eaLnBrk="0" fontAlgn="base" hangingPunct="0">
        <a:spcBef>
          <a:spcPct val="0"/>
        </a:spcBef>
        <a:spcAft>
          <a:spcPct val="0"/>
        </a:spcAft>
        <a:defRPr sz="2200" kern="1200">
          <a:solidFill>
            <a:schemeClr val="bg1"/>
          </a:solidFill>
          <a:latin typeface="+mj-lt"/>
          <a:ea typeface="+mj-ea"/>
          <a:cs typeface="+mj-cs"/>
        </a:defRPr>
      </a:lvl1pPr>
      <a:lvl2pPr algn="l" rtl="0" eaLnBrk="0" fontAlgn="base" hangingPunct="0">
        <a:spcBef>
          <a:spcPct val="0"/>
        </a:spcBef>
        <a:spcAft>
          <a:spcPct val="0"/>
        </a:spcAft>
        <a:defRPr sz="2200">
          <a:solidFill>
            <a:schemeClr val="bg1"/>
          </a:solidFill>
          <a:latin typeface="Helvetica" pitchFamily="34" charset="0"/>
        </a:defRPr>
      </a:lvl2pPr>
      <a:lvl3pPr algn="l" rtl="0" eaLnBrk="0" fontAlgn="base" hangingPunct="0">
        <a:spcBef>
          <a:spcPct val="0"/>
        </a:spcBef>
        <a:spcAft>
          <a:spcPct val="0"/>
        </a:spcAft>
        <a:defRPr sz="2200">
          <a:solidFill>
            <a:schemeClr val="bg1"/>
          </a:solidFill>
          <a:latin typeface="Helvetica" pitchFamily="34" charset="0"/>
        </a:defRPr>
      </a:lvl3pPr>
      <a:lvl4pPr algn="l" rtl="0" eaLnBrk="0" fontAlgn="base" hangingPunct="0">
        <a:spcBef>
          <a:spcPct val="0"/>
        </a:spcBef>
        <a:spcAft>
          <a:spcPct val="0"/>
        </a:spcAft>
        <a:defRPr sz="2200">
          <a:solidFill>
            <a:schemeClr val="bg1"/>
          </a:solidFill>
          <a:latin typeface="Helvetica" pitchFamily="34" charset="0"/>
        </a:defRPr>
      </a:lvl4pPr>
      <a:lvl5pPr algn="l" rtl="0" eaLnBrk="0" fontAlgn="base" hangingPunct="0">
        <a:spcBef>
          <a:spcPct val="0"/>
        </a:spcBef>
        <a:spcAft>
          <a:spcPct val="0"/>
        </a:spcAft>
        <a:defRPr sz="2200">
          <a:solidFill>
            <a:schemeClr val="bg1"/>
          </a:solidFill>
          <a:latin typeface="Helvetica" pitchFamily="34" charset="0"/>
        </a:defRPr>
      </a:lvl5pPr>
      <a:lvl6pPr marL="457200" algn="l" rtl="0" fontAlgn="base">
        <a:spcBef>
          <a:spcPct val="0"/>
        </a:spcBef>
        <a:spcAft>
          <a:spcPct val="0"/>
        </a:spcAft>
        <a:defRPr sz="2200">
          <a:solidFill>
            <a:schemeClr val="bg1"/>
          </a:solidFill>
          <a:latin typeface="Helvetica" pitchFamily="34" charset="0"/>
        </a:defRPr>
      </a:lvl6pPr>
      <a:lvl7pPr marL="914400" algn="l" rtl="0" fontAlgn="base">
        <a:spcBef>
          <a:spcPct val="0"/>
        </a:spcBef>
        <a:spcAft>
          <a:spcPct val="0"/>
        </a:spcAft>
        <a:defRPr sz="2200">
          <a:solidFill>
            <a:schemeClr val="bg1"/>
          </a:solidFill>
          <a:latin typeface="Helvetica" pitchFamily="34" charset="0"/>
        </a:defRPr>
      </a:lvl7pPr>
      <a:lvl8pPr marL="1371600" algn="l" rtl="0" fontAlgn="base">
        <a:spcBef>
          <a:spcPct val="0"/>
        </a:spcBef>
        <a:spcAft>
          <a:spcPct val="0"/>
        </a:spcAft>
        <a:defRPr sz="2200">
          <a:solidFill>
            <a:schemeClr val="bg1"/>
          </a:solidFill>
          <a:latin typeface="Helvetica" pitchFamily="34" charset="0"/>
        </a:defRPr>
      </a:lvl8pPr>
      <a:lvl9pPr marL="1828800" algn="l" rtl="0" fontAlgn="base">
        <a:spcBef>
          <a:spcPct val="0"/>
        </a:spcBef>
        <a:spcAft>
          <a:spcPct val="0"/>
        </a:spcAft>
        <a:defRPr sz="2200">
          <a:solidFill>
            <a:schemeClr val="bg1"/>
          </a:solidFill>
          <a:latin typeface="Helvetica" pitchFamily="34" charset="0"/>
        </a:defRPr>
      </a:lvl9pPr>
    </p:titleStyle>
    <p:bodyStyle>
      <a:lvl1pPr marL="342900" indent="-342900" algn="l" rtl="0" eaLnBrk="0" fontAlgn="base" hangingPunct="0">
        <a:spcBef>
          <a:spcPts val="300"/>
        </a:spcBef>
        <a:spcAft>
          <a:spcPts val="300"/>
        </a:spcAft>
        <a:buClr>
          <a:srgbClr val="77AD1C"/>
        </a:buClr>
        <a:defRPr sz="2500" kern="1200">
          <a:solidFill>
            <a:srgbClr val="818A8F"/>
          </a:solidFill>
          <a:latin typeface="+mn-lt"/>
          <a:ea typeface="+mn-ea"/>
          <a:cs typeface="+mn-cs"/>
        </a:defRPr>
      </a:lvl1pPr>
      <a:lvl2pPr marL="719138" indent="-261938" algn="l" rtl="0" eaLnBrk="0" fontAlgn="base" hangingPunct="0">
        <a:spcBef>
          <a:spcPts val="300"/>
        </a:spcBef>
        <a:spcAft>
          <a:spcPts val="300"/>
        </a:spcAft>
        <a:buClr>
          <a:srgbClr val="007BA5"/>
        </a:buClr>
        <a:defRPr sz="2000" kern="1200">
          <a:solidFill>
            <a:srgbClr val="818A8F"/>
          </a:solidFill>
          <a:latin typeface="+mn-lt"/>
          <a:ea typeface="+mn-ea"/>
          <a:cs typeface="+mn-cs"/>
        </a:defRPr>
      </a:lvl2pPr>
      <a:lvl3pPr marL="1079500" indent="-165100" algn="l" rtl="0" eaLnBrk="0" fontAlgn="base" hangingPunct="0">
        <a:spcBef>
          <a:spcPts val="300"/>
        </a:spcBef>
        <a:spcAft>
          <a:spcPts val="300"/>
        </a:spcAft>
        <a:defRPr sz="1500" i="1" kern="1200">
          <a:solidFill>
            <a:srgbClr val="818A8F"/>
          </a:solidFill>
          <a:latin typeface="+mn-lt"/>
          <a:ea typeface="+mn-ea"/>
          <a:cs typeface="+mn-cs"/>
        </a:defRPr>
      </a:lvl3pPr>
      <a:lvl4pPr marL="1150938" indent="220663" algn="l" rtl="0" eaLnBrk="0" fontAlgn="base" hangingPunct="0">
        <a:spcBef>
          <a:spcPts val="300"/>
        </a:spcBef>
        <a:spcAft>
          <a:spcPts val="300"/>
        </a:spcAft>
        <a:defRPr sz="1500" kern="1200">
          <a:solidFill>
            <a:schemeClr val="tx1"/>
          </a:solidFill>
          <a:latin typeface="+mn-lt"/>
          <a:ea typeface="+mn-ea"/>
          <a:cs typeface="+mn-cs"/>
        </a:defRPr>
      </a:lvl4pPr>
      <a:lvl5pPr marL="1439863" indent="388938" algn="l" rtl="0" eaLnBrk="0" fontAlgn="base" hangingPunct="0">
        <a:spcBef>
          <a:spcPts val="300"/>
        </a:spcBef>
        <a:spcAft>
          <a:spcPts val="300"/>
        </a:spcAft>
        <a:defRPr sz="15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Podnadpis 2"/>
          <p:cNvSpPr>
            <a:spLocks noGrp="1"/>
          </p:cNvSpPr>
          <p:nvPr>
            <p:ph type="subTitle" idx="1"/>
          </p:nvPr>
        </p:nvSpPr>
        <p:spPr>
          <a:xfrm>
            <a:off x="0" y="4797425"/>
            <a:ext cx="9144000" cy="2060575"/>
          </a:xfrm>
        </p:spPr>
        <p:txBody>
          <a:bodyPr/>
          <a:lstStyle/>
          <a:p>
            <a:pPr eaLnBrk="1" hangingPunct="1">
              <a:spcBef>
                <a:spcPct val="0"/>
              </a:spcBef>
              <a:spcAft>
                <a:spcPct val="0"/>
              </a:spcAft>
            </a:pPr>
            <a:r>
              <a:rPr lang="sk-SK" altLang="sk-SK" dirty="0"/>
              <a:t>Mgr. Jana Sapáková, </a:t>
            </a:r>
            <a:r>
              <a:rPr lang="sk-SK" altLang="sk-SK" dirty="0" err="1"/>
              <a:t>LL.M.Eur</a:t>
            </a:r>
            <a:r>
              <a:rPr lang="sk-SK" altLang="sk-SK" dirty="0"/>
              <a:t>.</a:t>
            </a:r>
          </a:p>
          <a:p>
            <a:pPr eaLnBrk="1" hangingPunct="1">
              <a:spcBef>
                <a:spcPct val="0"/>
              </a:spcBef>
              <a:spcAft>
                <a:spcPct val="0"/>
              </a:spcAft>
            </a:pPr>
            <a:r>
              <a:rPr lang="sk-SK" altLang="sk-SK" dirty="0"/>
              <a:t>Mgr. Silvia Kohútová, </a:t>
            </a:r>
            <a:r>
              <a:rPr lang="sk-SK" altLang="sk-SK" dirty="0" smtClean="0"/>
              <a:t>LL.M</a:t>
            </a:r>
          </a:p>
          <a:p>
            <a:pPr eaLnBrk="1" hangingPunct="1">
              <a:spcBef>
                <a:spcPct val="0"/>
              </a:spcBef>
              <a:spcAft>
                <a:spcPct val="0"/>
              </a:spcAft>
            </a:pPr>
            <a:r>
              <a:rPr lang="sk-SK" altLang="sk-SK" dirty="0" smtClean="0"/>
              <a:t>Ing. Sulamit Bukovinská</a:t>
            </a:r>
            <a:endParaRPr lang="sk-SK" altLang="sk-SK" dirty="0"/>
          </a:p>
          <a:p>
            <a:pPr eaLnBrk="1" hangingPunct="1">
              <a:spcBef>
                <a:spcPct val="0"/>
              </a:spcBef>
              <a:spcAft>
                <a:spcPct val="0"/>
              </a:spcAft>
            </a:pPr>
            <a:r>
              <a:rPr lang="sk-SK" altLang="sk-SK" dirty="0"/>
              <a:t>16.2.2017  </a:t>
            </a:r>
          </a:p>
        </p:txBody>
      </p:sp>
      <p:sp>
        <p:nvSpPr>
          <p:cNvPr id="10243" name="Nadpis 1"/>
          <p:cNvSpPr>
            <a:spLocks noGrp="1"/>
          </p:cNvSpPr>
          <p:nvPr>
            <p:ph type="title"/>
          </p:nvPr>
        </p:nvSpPr>
        <p:spPr>
          <a:xfrm>
            <a:off x="360363" y="2879725"/>
            <a:ext cx="8423275" cy="1079500"/>
          </a:xfrm>
          <a:noFill/>
        </p:spPr>
        <p:txBody>
          <a:bodyPr/>
          <a:lstStyle/>
          <a:p>
            <a:pPr eaLnBrk="1" hangingPunct="1"/>
            <a:r>
              <a:rPr lang="sk-SK" altLang="sk-SK"/>
              <a:t>Ochrana osobných údajov, teória a prax </a:t>
            </a:r>
          </a:p>
        </p:txBody>
      </p:sp>
      <p:pic>
        <p:nvPicPr>
          <p:cNvPr id="10244" name="Obrázok 6"/>
          <p:cNvPicPr>
            <a:picLocks noChangeAspect="1"/>
          </p:cNvPicPr>
          <p:nvPr/>
        </p:nvPicPr>
        <p:blipFill>
          <a:blip r:embed="rId3" cstate="print"/>
          <a:srcRect/>
          <a:stretch>
            <a:fillRect/>
          </a:stretch>
        </p:blipFill>
        <p:spPr bwMode="auto">
          <a:xfrm>
            <a:off x="3348038" y="2009775"/>
            <a:ext cx="2087562" cy="869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a:xfrm>
            <a:off x="360363" y="360363"/>
            <a:ext cx="8423275" cy="539750"/>
          </a:xfrm>
        </p:spPr>
        <p:txBody>
          <a:bodyPr/>
          <a:lstStyle/>
          <a:p>
            <a:r>
              <a:rPr lang="sk-SK" altLang="sk-SK" dirty="0" smtClean="0"/>
              <a:t>Osobitná kategória osobných údajov – zákon (§ 13)</a:t>
            </a:r>
            <a:endParaRPr lang="sk-SK" altLang="sk-SK" dirty="0"/>
          </a:p>
        </p:txBody>
      </p:sp>
      <p:sp>
        <p:nvSpPr>
          <p:cNvPr id="15363" name="Zástupný symbol obsahu 2"/>
          <p:cNvSpPr>
            <a:spLocks noGrp="1"/>
          </p:cNvSpPr>
          <p:nvPr>
            <p:ph idx="1"/>
          </p:nvPr>
        </p:nvSpPr>
        <p:spPr>
          <a:xfrm>
            <a:off x="360363" y="1152525"/>
            <a:ext cx="8423275" cy="4930775"/>
          </a:xfrm>
        </p:spPr>
        <p:txBody>
          <a:bodyPr/>
          <a:lstStyle/>
          <a:p>
            <a:pPr marL="342900" indent="-342900">
              <a:buClr>
                <a:schemeClr val="tx1"/>
              </a:buClr>
              <a:buFont typeface="Arial" panose="020B0604020202020204" pitchFamily="34" charset="0"/>
              <a:buChar char="•"/>
            </a:pPr>
            <a:r>
              <a:rPr lang="sk-SK" altLang="sk-SK" sz="2400" dirty="0" smtClean="0"/>
              <a:t>zákaz </a:t>
            </a:r>
            <a:r>
              <a:rPr lang="sk-SK" altLang="sk-SK" sz="2400" dirty="0"/>
              <a:t>spracovania údajov odhaľujúcich rasový alebo etnický pôvod, politické názory, náboženskú vieru, svetonázor, zdravie, pohlavný život </a:t>
            </a:r>
            <a:r>
              <a:rPr lang="sk-SK" altLang="sk-SK" sz="2400" dirty="0" smtClean="0"/>
              <a:t>(</a:t>
            </a:r>
            <a:r>
              <a:rPr lang="sk-SK" altLang="sk-SK" sz="2400" dirty="0" smtClean="0">
                <a:solidFill>
                  <a:srgbClr val="0070C0"/>
                </a:solidFill>
              </a:rPr>
              <a:t>v súčasnosti pod </a:t>
            </a:r>
            <a:r>
              <a:rPr lang="sk-SK" altLang="sk-SK" sz="2400" dirty="0">
                <a:solidFill>
                  <a:srgbClr val="0070C0"/>
                </a:solidFill>
              </a:rPr>
              <a:t>túto kategóriu spadá aj </a:t>
            </a:r>
            <a:r>
              <a:rPr lang="sk-SK" altLang="sk-SK" sz="2400" dirty="0" smtClean="0">
                <a:solidFill>
                  <a:srgbClr val="0070C0"/>
                </a:solidFill>
              </a:rPr>
              <a:t>fotografia, v zmysle nového Nariadenia </a:t>
            </a:r>
            <a:r>
              <a:rPr lang="sk-SK" altLang="sk-SK" sz="2400" dirty="0">
                <a:solidFill>
                  <a:srgbClr val="0070C0"/>
                </a:solidFill>
              </a:rPr>
              <a:t>- </a:t>
            </a:r>
            <a:r>
              <a:rPr lang="sk-SK" altLang="sk-SK" sz="2400" dirty="0" smtClean="0">
                <a:solidFill>
                  <a:srgbClr val="0070C0"/>
                </a:solidFill>
              </a:rPr>
              <a:t>spracúvanie fotografie bez </a:t>
            </a:r>
            <a:r>
              <a:rPr lang="sk-SK" altLang="sk-SK" sz="2400" dirty="0">
                <a:solidFill>
                  <a:srgbClr val="0070C0"/>
                </a:solidFill>
              </a:rPr>
              <a:t>získavania biometrických údajov sa nepovažuje za spracúvanie osobitných kategórií osobných údajov</a:t>
            </a:r>
            <a:r>
              <a:rPr lang="sk-SK" altLang="sk-SK" sz="2400" dirty="0" smtClean="0">
                <a:solidFill>
                  <a:srgbClr val="0070C0"/>
                </a:solidFill>
              </a:rPr>
              <a:t>.</a:t>
            </a:r>
            <a:r>
              <a:rPr lang="sk-SK" altLang="sk-SK" sz="2400" dirty="0" smtClean="0"/>
              <a:t>)</a:t>
            </a:r>
            <a:endParaRPr lang="sk-SK" altLang="sk-SK" sz="2400" dirty="0"/>
          </a:p>
          <a:p>
            <a:pPr marL="342900" indent="-342900">
              <a:buClr>
                <a:schemeClr val="tx1"/>
              </a:buClr>
              <a:buFont typeface="Arial" panose="020B0604020202020204" pitchFamily="34" charset="0"/>
              <a:buChar char="•"/>
            </a:pPr>
            <a:r>
              <a:rPr lang="sk-SK" altLang="sk-SK" sz="2400" dirty="0" smtClean="0"/>
              <a:t>rodné </a:t>
            </a:r>
            <a:r>
              <a:rPr lang="sk-SK" altLang="sk-SK" sz="2400" dirty="0"/>
              <a:t>číslo (všeobecne použiteľný identifikátor) len ak je to nevyhnutné</a:t>
            </a:r>
          </a:p>
          <a:p>
            <a:pPr marL="342900" indent="-342900">
              <a:buClr>
                <a:schemeClr val="tx1"/>
              </a:buClr>
              <a:buFont typeface="Arial" panose="020B0604020202020204" pitchFamily="34" charset="0"/>
              <a:buChar char="•"/>
            </a:pPr>
            <a:r>
              <a:rPr lang="sk-SK" altLang="sk-SK" sz="2400" dirty="0"/>
              <a:t>biometrické údaje – nevyhnutnosť, súhlas</a:t>
            </a:r>
          </a:p>
          <a:p>
            <a:pPr marL="342900" indent="-342900">
              <a:buClr>
                <a:schemeClr val="tx1"/>
              </a:buClr>
              <a:buFont typeface="Arial" panose="020B0604020202020204" pitchFamily="34" charset="0"/>
              <a:buChar char="•"/>
            </a:pPr>
            <a:r>
              <a:rPr lang="sk-SK" altLang="sk-SK" sz="2400" dirty="0"/>
              <a:t>psychika</a:t>
            </a:r>
          </a:p>
          <a:p>
            <a:pPr marL="342900" indent="-342900">
              <a:buClr>
                <a:schemeClr val="tx1"/>
              </a:buClr>
              <a:buFont typeface="Arial" panose="020B0604020202020204" pitchFamily="34" charset="0"/>
              <a:buChar char="•"/>
            </a:pPr>
            <a:r>
              <a:rPr lang="sk-SK" altLang="sk-SK" sz="2400" dirty="0"/>
              <a:t>trestná zodpovednosť </a:t>
            </a:r>
          </a:p>
        </p:txBody>
      </p:sp>
      <p:sp>
        <p:nvSpPr>
          <p:cNvPr id="15364" name="Zástupný symbol čísla snímky 3"/>
          <p:cNvSpPr>
            <a:spLocks noGrp="1"/>
          </p:cNvSpPr>
          <p:nvPr>
            <p:ph type="sldNum" sz="quarter" idx="10"/>
          </p:nvPr>
        </p:nvSpPr>
        <p:spPr bwMode="auto">
          <a:noFill/>
          <a:ln>
            <a:miter lim="800000"/>
            <a:headEnd/>
            <a:tailEnd/>
          </a:ln>
        </p:spPr>
        <p:txBody>
          <a:bodyPr/>
          <a:lstStyle/>
          <a:p>
            <a:fld id="{E43145C5-CF0A-4A9E-8086-DCF4F33F967E}" type="slidenum">
              <a:rPr lang="cs-CZ" altLang="sk-SK"/>
              <a:pPr/>
              <a:t>10</a:t>
            </a:fld>
            <a:endParaRPr lang="cs-CZ" altLang="sk-SK"/>
          </a:p>
        </p:txBody>
      </p:sp>
      <p:pic>
        <p:nvPicPr>
          <p:cNvPr id="15365" name="Obrázok 6"/>
          <p:cNvPicPr>
            <a:picLocks noChangeAspect="1"/>
          </p:cNvPicPr>
          <p:nvPr/>
        </p:nvPicPr>
        <p:blipFill>
          <a:blip r:embed="rId3" cstate="print"/>
          <a:srcRect/>
          <a:stretch>
            <a:fillRect/>
          </a:stretch>
        </p:blipFill>
        <p:spPr bwMode="auto">
          <a:xfrm>
            <a:off x="468313" y="6149975"/>
            <a:ext cx="1150937" cy="4810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a:t>Citlivé osobné </a:t>
            </a:r>
            <a:r>
              <a:rPr lang="sk-SK" dirty="0" smtClean="0"/>
              <a:t>údaje – podľa nariadenia </a:t>
            </a:r>
            <a:endParaRPr lang="en-US" dirty="0"/>
          </a:p>
        </p:txBody>
      </p:sp>
      <p:sp>
        <p:nvSpPr>
          <p:cNvPr id="3" name="Content Placeholder 2"/>
          <p:cNvSpPr>
            <a:spLocks noGrp="1"/>
          </p:cNvSpPr>
          <p:nvPr>
            <p:ph idx="1"/>
          </p:nvPr>
        </p:nvSpPr>
        <p:spPr/>
        <p:txBody>
          <a:bodyPr>
            <a:normAutofit fontScale="47500" lnSpcReduction="20000"/>
          </a:bodyPr>
          <a:lstStyle/>
          <a:p>
            <a:pPr marL="274320" lvl="3" indent="-228600" algn="just">
              <a:lnSpc>
                <a:spcPct val="120000"/>
              </a:lnSpc>
              <a:spcBef>
                <a:spcPts val="1800"/>
              </a:spcBef>
            </a:pPr>
            <a:r>
              <a:rPr lang="sk-SK" sz="2900" dirty="0"/>
              <a:t>SK zákon – osobitná kategória osobných údajov </a:t>
            </a:r>
          </a:p>
          <a:p>
            <a:pPr marL="274320" lvl="3" indent="-228600" algn="just">
              <a:lnSpc>
                <a:spcPct val="120000"/>
              </a:lnSpc>
              <a:spcBef>
                <a:spcPts val="1800"/>
              </a:spcBef>
            </a:pPr>
            <a:r>
              <a:rPr lang="sk-SK" sz="3600" dirty="0">
                <a:solidFill>
                  <a:srgbClr val="818A8F"/>
                </a:solidFill>
              </a:rPr>
              <a:t>Nariadenie špecifikuje:</a:t>
            </a:r>
            <a:endParaRPr lang="sk-SK" sz="3600" dirty="0">
              <a:solidFill>
                <a:srgbClr val="FF0000"/>
              </a:solidFill>
            </a:endParaRPr>
          </a:p>
          <a:p>
            <a:pPr marL="274320" lvl="3" indent="-228600" algn="just">
              <a:lnSpc>
                <a:spcPct val="120000"/>
              </a:lnSpc>
              <a:spcBef>
                <a:spcPts val="1800"/>
              </a:spcBef>
              <a:buFont typeface="Arial" pitchFamily="34" charset="0"/>
              <a:buChar char="•"/>
            </a:pPr>
            <a:r>
              <a:rPr lang="sk-SK" sz="3600" dirty="0">
                <a:solidFill>
                  <a:srgbClr val="FF0000"/>
                </a:solidFill>
              </a:rPr>
              <a:t>genetické údaje</a:t>
            </a:r>
            <a:r>
              <a:rPr lang="sk-SK" sz="3600" dirty="0"/>
              <a:t> sú osobné údaje týkajúce sa zdedených alebo nadobudnutých genetických charakteristických znakov fyzickej </a:t>
            </a:r>
            <a:r>
              <a:rPr lang="sk-SK" sz="3600" dirty="0" smtClean="0"/>
              <a:t>osoby (poskytujú </a:t>
            </a:r>
            <a:r>
              <a:rPr lang="sk-SK" sz="3600" dirty="0"/>
              <a:t>jedinečné informácie o fyziológii alebo zdraví tejto fyzickej osoby a </a:t>
            </a:r>
            <a:r>
              <a:rPr lang="sk-SK" sz="3600" dirty="0" smtClean="0"/>
              <a:t>vyplývajú </a:t>
            </a:r>
            <a:r>
              <a:rPr lang="sk-SK" sz="3600" dirty="0"/>
              <a:t>najmä z analýzy biologickej </a:t>
            </a:r>
            <a:r>
              <a:rPr lang="sk-SK" sz="3600" dirty="0" smtClean="0"/>
              <a:t>vzorky);</a:t>
            </a:r>
            <a:endParaRPr lang="sk-SK" sz="3600" dirty="0"/>
          </a:p>
          <a:p>
            <a:pPr marL="274320" lvl="3" indent="-228600" algn="just">
              <a:lnSpc>
                <a:spcPct val="120000"/>
              </a:lnSpc>
              <a:spcBef>
                <a:spcPts val="1800"/>
              </a:spcBef>
              <a:buFont typeface="Arial" pitchFamily="34" charset="0"/>
              <a:buChar char="•"/>
            </a:pPr>
            <a:r>
              <a:rPr lang="sk-SK" sz="3600" dirty="0">
                <a:solidFill>
                  <a:srgbClr val="FF0000"/>
                </a:solidFill>
              </a:rPr>
              <a:t>biometrické údaje</a:t>
            </a:r>
            <a:r>
              <a:rPr lang="sk-SK" sz="3600" dirty="0"/>
              <a:t> sú osobné údaje, ktoré sú výsledkom osobitného technického spracúvania, ktoré sa týka fyzických, fyziologických alebo behaviorálnych charakteristických znakov fyzickej </a:t>
            </a:r>
            <a:r>
              <a:rPr lang="sk-SK" sz="3600" dirty="0" smtClean="0"/>
              <a:t>osoby. Umožňujú </a:t>
            </a:r>
            <a:r>
              <a:rPr lang="sk-SK" sz="3600" dirty="0"/>
              <a:t>alebo potvrdzujú jedinečnú identifikáciu tejto fyzickej osoby, </a:t>
            </a:r>
            <a:r>
              <a:rPr lang="sk-SK" sz="3600" dirty="0" smtClean="0"/>
              <a:t>napr. </a:t>
            </a:r>
            <a:r>
              <a:rPr lang="sk-SK" sz="3600" dirty="0"/>
              <a:t>vyobrazenia tváre alebo daktyloskopické údaje;</a:t>
            </a:r>
          </a:p>
          <a:p>
            <a:pPr marL="274320" lvl="3" indent="-228600" algn="just">
              <a:lnSpc>
                <a:spcPct val="120000"/>
              </a:lnSpc>
              <a:spcBef>
                <a:spcPts val="1800"/>
              </a:spcBef>
              <a:buFont typeface="Arial" pitchFamily="34" charset="0"/>
              <a:buChar char="•"/>
            </a:pPr>
            <a:r>
              <a:rPr lang="sk-SK" sz="3600" dirty="0">
                <a:solidFill>
                  <a:srgbClr val="FF0000"/>
                </a:solidFill>
              </a:rPr>
              <a:t>údaje týkajúce sa zdravia</a:t>
            </a:r>
            <a:r>
              <a:rPr lang="sk-SK" sz="3600" dirty="0"/>
              <a:t> sú osobné údaje týkajúce sa fyzického alebo duševného zdravia fyzickej osoby, vrátane údajov o poskytovaní služieb zdravotnej starostlivosti, ktorými sa odhaľujú informácie o jej zdravotnom stave;</a:t>
            </a:r>
          </a:p>
          <a:p>
            <a:pPr marL="274320" lvl="3" indent="-228600" algn="just">
              <a:spcBef>
                <a:spcPts val="1800"/>
              </a:spcBef>
            </a:pPr>
            <a:endParaRPr lang="sk-SK" sz="2000" dirty="0"/>
          </a:p>
          <a:p>
            <a:pPr lvl="1" algn="just">
              <a:buFont typeface="Wingdings" panose="05000000000000000000" pitchFamily="2" charset="2"/>
              <a:buChar char="§"/>
            </a:pPr>
            <a:endParaRPr lang="sk-SK" dirty="0"/>
          </a:p>
          <a:p>
            <a:pPr algn="just"/>
            <a:endParaRPr lang="sk-SK" dirty="0"/>
          </a:p>
        </p:txBody>
      </p:sp>
      <p:sp>
        <p:nvSpPr>
          <p:cNvPr id="4" name="Zástupný symbol čísla snímky 3"/>
          <p:cNvSpPr>
            <a:spLocks noGrp="1"/>
          </p:cNvSpPr>
          <p:nvPr>
            <p:ph type="sldNum" sz="quarter" idx="10"/>
          </p:nvPr>
        </p:nvSpPr>
        <p:spPr/>
        <p:txBody>
          <a:bodyPr/>
          <a:lstStyle/>
          <a:p>
            <a:fld id="{437BA28B-AB1B-436A-9B34-AD4CD82B0EE4}" type="slidenum">
              <a:rPr lang="cs-CZ" smtClean="0"/>
              <a:pPr/>
              <a:t>11</a:t>
            </a:fld>
            <a:endParaRPr lang="cs-CZ"/>
          </a:p>
        </p:txBody>
      </p:sp>
      <p:pic>
        <p:nvPicPr>
          <p:cNvPr id="5" name="Obrázok 6"/>
          <p:cNvPicPr>
            <a:picLocks noChangeAspect="1"/>
          </p:cNvPicPr>
          <p:nvPr/>
        </p:nvPicPr>
        <p:blipFill>
          <a:blip r:embed="rId3" cstate="print"/>
          <a:srcRect/>
          <a:stretch>
            <a:fillRect/>
          </a:stretch>
        </p:blipFill>
        <p:spPr bwMode="auto">
          <a:xfrm>
            <a:off x="468313" y="6149975"/>
            <a:ext cx="1150937" cy="481013"/>
          </a:xfrm>
          <a:prstGeom prst="rect">
            <a:avLst/>
          </a:prstGeom>
          <a:noFill/>
          <a:ln w="9525">
            <a:noFill/>
            <a:miter lim="800000"/>
            <a:headEnd/>
            <a:tailEnd/>
          </a:ln>
        </p:spPr>
      </p:pic>
    </p:spTree>
    <p:extLst>
      <p:ext uri="{BB962C8B-B14F-4D97-AF65-F5344CB8AC3E}">
        <p14:creationId xmlns:p14="http://schemas.microsoft.com/office/powerpoint/2010/main" val="57873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a:t>Územná </a:t>
            </a:r>
            <a:r>
              <a:rPr lang="sk-SK" dirty="0" smtClean="0"/>
              <a:t>pôsobnosť Nariadenia </a:t>
            </a:r>
            <a:endParaRPr lang="en-US" dirty="0"/>
          </a:p>
        </p:txBody>
      </p:sp>
      <p:sp>
        <p:nvSpPr>
          <p:cNvPr id="3" name="Content Placeholder 2"/>
          <p:cNvSpPr>
            <a:spLocks noGrp="1"/>
          </p:cNvSpPr>
          <p:nvPr>
            <p:ph idx="1"/>
          </p:nvPr>
        </p:nvSpPr>
        <p:spPr/>
        <p:txBody>
          <a:bodyPr>
            <a:normAutofit/>
          </a:bodyPr>
          <a:lstStyle/>
          <a:p>
            <a:pPr marL="45720" lvl="3" indent="0" algn="just">
              <a:spcBef>
                <a:spcPts val="1800"/>
              </a:spcBef>
              <a:buNone/>
            </a:pPr>
            <a:r>
              <a:rPr lang="sk-SK" sz="2000" dirty="0"/>
              <a:t>Recitál 23 Nariadenia – ponuka tovaru alebo služieb </a:t>
            </a:r>
            <a:r>
              <a:rPr lang="sk-SK" sz="2000" dirty="0" smtClean="0"/>
              <a:t>fyzickej osobe </a:t>
            </a:r>
            <a:r>
              <a:rPr lang="sk-SK" sz="2000" dirty="0"/>
              <a:t>v </a:t>
            </a:r>
            <a:r>
              <a:rPr lang="sk-SK" sz="2000" dirty="0" smtClean="0"/>
              <a:t>EÚ</a:t>
            </a:r>
            <a:endParaRPr lang="sk-SK" sz="2000" dirty="0"/>
          </a:p>
          <a:p>
            <a:pPr marL="274320" lvl="3" indent="-228600" algn="just">
              <a:spcBef>
                <a:spcPts val="1800"/>
              </a:spcBef>
            </a:pPr>
            <a:r>
              <a:rPr lang="sk-SK" sz="2000" u="sng" dirty="0"/>
              <a:t>Nestačí:</a:t>
            </a:r>
            <a:r>
              <a:rPr lang="sk-SK" sz="2000" dirty="0"/>
              <a:t> prístupnosť webovej stránky, emailovej adresy, kontaktných údajov alebo použitie jazyka, ktorý sa všeobecne používa v tretej krajine, kde je prevádzkovateľ usadený </a:t>
            </a:r>
          </a:p>
          <a:p>
            <a:pPr marL="274320" lvl="3" indent="-228600" algn="just">
              <a:spcBef>
                <a:spcPts val="1800"/>
              </a:spcBef>
            </a:pPr>
            <a:r>
              <a:rPr lang="sk-SK" sz="2000" u="sng" dirty="0"/>
              <a:t>Môže stačiť</a:t>
            </a:r>
            <a:r>
              <a:rPr lang="sk-SK" sz="2000" dirty="0"/>
              <a:t>: </a:t>
            </a:r>
            <a:r>
              <a:rPr lang="sk-SK" sz="2000" dirty="0">
                <a:solidFill>
                  <a:srgbClr val="FF0000"/>
                </a:solidFill>
              </a:rPr>
              <a:t>použitie jazyka </a:t>
            </a:r>
            <a:r>
              <a:rPr lang="sk-SK" sz="2000" dirty="0"/>
              <a:t>alebo </a:t>
            </a:r>
            <a:r>
              <a:rPr lang="sk-SK" sz="2000" dirty="0">
                <a:solidFill>
                  <a:srgbClr val="FF0000"/>
                </a:solidFill>
              </a:rPr>
              <a:t>meny (€)</a:t>
            </a:r>
            <a:r>
              <a:rPr lang="sk-SK" sz="2000" dirty="0"/>
              <a:t> všeobecne používaných v jednom alebo viacerých členských štátov </a:t>
            </a:r>
            <a:r>
              <a:rPr lang="sk-SK" sz="2000" dirty="0">
                <a:solidFill>
                  <a:srgbClr val="FF0000"/>
                </a:solidFill>
              </a:rPr>
              <a:t>s možnosťou objednania tovaru a služieb v takom jazyku</a:t>
            </a:r>
            <a:r>
              <a:rPr lang="sk-SK" sz="2000" dirty="0"/>
              <a:t> alebo spomenutie zákazníkov alebo používateľov nachádzajúcich sa v Únii, môže byť zjavné, že prevádzkovateľ má v úmysle ponúkať tovar alebo služby dotknutým osobám v Únii.</a:t>
            </a:r>
          </a:p>
          <a:p>
            <a:pPr marL="274320" lvl="3" indent="-228600" algn="just">
              <a:spcBef>
                <a:spcPts val="1800"/>
              </a:spcBef>
            </a:pPr>
            <a:endParaRPr lang="sk-SK" sz="2000" dirty="0"/>
          </a:p>
          <a:p>
            <a:pPr marL="274320" lvl="3" indent="-228600" algn="just">
              <a:spcBef>
                <a:spcPts val="1800"/>
              </a:spcBef>
            </a:pPr>
            <a:endParaRPr lang="sk-SK" sz="2000" dirty="0"/>
          </a:p>
          <a:p>
            <a:pPr lvl="1" algn="just">
              <a:buFont typeface="Wingdings" panose="05000000000000000000" pitchFamily="2" charset="2"/>
              <a:buChar char="§"/>
            </a:pPr>
            <a:endParaRPr lang="sk-SK" dirty="0"/>
          </a:p>
          <a:p>
            <a:pPr algn="just"/>
            <a:endParaRPr lang="sk-SK" dirty="0"/>
          </a:p>
        </p:txBody>
      </p:sp>
      <p:sp>
        <p:nvSpPr>
          <p:cNvPr id="4" name="Zástupný symbol čísla snímky 3"/>
          <p:cNvSpPr>
            <a:spLocks noGrp="1"/>
          </p:cNvSpPr>
          <p:nvPr>
            <p:ph type="sldNum" sz="quarter" idx="10"/>
          </p:nvPr>
        </p:nvSpPr>
        <p:spPr/>
        <p:txBody>
          <a:bodyPr/>
          <a:lstStyle/>
          <a:p>
            <a:fld id="{437BA28B-AB1B-436A-9B34-AD4CD82B0EE4}" type="slidenum">
              <a:rPr lang="cs-CZ" smtClean="0"/>
              <a:pPr/>
              <a:t>12</a:t>
            </a:fld>
            <a:endParaRPr lang="cs-CZ"/>
          </a:p>
        </p:txBody>
      </p:sp>
      <p:pic>
        <p:nvPicPr>
          <p:cNvPr id="5" name="Obrázok 6"/>
          <p:cNvPicPr>
            <a:picLocks noChangeAspect="1"/>
          </p:cNvPicPr>
          <p:nvPr/>
        </p:nvPicPr>
        <p:blipFill>
          <a:blip r:embed="rId3" cstate="print"/>
          <a:srcRect/>
          <a:stretch>
            <a:fillRect/>
          </a:stretch>
        </p:blipFill>
        <p:spPr bwMode="auto">
          <a:xfrm>
            <a:off x="468313" y="6149975"/>
            <a:ext cx="1150937" cy="481013"/>
          </a:xfrm>
          <a:prstGeom prst="rect">
            <a:avLst/>
          </a:prstGeom>
          <a:noFill/>
          <a:ln w="9525">
            <a:noFill/>
            <a:miter lim="800000"/>
            <a:headEnd/>
            <a:tailEnd/>
          </a:ln>
        </p:spPr>
      </p:pic>
    </p:spTree>
    <p:extLst>
      <p:ext uri="{BB962C8B-B14F-4D97-AF65-F5344CB8AC3E}">
        <p14:creationId xmlns:p14="http://schemas.microsoft.com/office/powerpoint/2010/main" val="171161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a:t>Informačný </a:t>
            </a:r>
            <a:r>
              <a:rPr lang="sk-SK" dirty="0" smtClean="0"/>
              <a:t>systém – zákon aj nariadenie</a:t>
            </a:r>
            <a:endParaRPr lang="en-US" dirty="0"/>
          </a:p>
        </p:txBody>
      </p:sp>
      <p:sp>
        <p:nvSpPr>
          <p:cNvPr id="3" name="Content Placeholder 2"/>
          <p:cNvSpPr>
            <a:spLocks noGrp="1"/>
          </p:cNvSpPr>
          <p:nvPr>
            <p:ph idx="1"/>
          </p:nvPr>
        </p:nvSpPr>
        <p:spPr/>
        <p:txBody>
          <a:bodyPr>
            <a:normAutofit fontScale="92500" lnSpcReduction="20000"/>
          </a:bodyPr>
          <a:lstStyle/>
          <a:p>
            <a:pPr marL="274320" lvl="3" indent="-228600" algn="just">
              <a:spcBef>
                <a:spcPts val="1800"/>
              </a:spcBef>
            </a:pPr>
            <a:r>
              <a:rPr lang="sk-SK" sz="2000" dirty="0" smtClean="0">
                <a:solidFill>
                  <a:srgbClr val="818A8F"/>
                </a:solidFill>
              </a:rPr>
              <a:t>   Informačný </a:t>
            </a:r>
            <a:r>
              <a:rPr lang="sk-SK" sz="2000" dirty="0">
                <a:solidFill>
                  <a:srgbClr val="818A8F"/>
                </a:solidFill>
              </a:rPr>
              <a:t>systém, </a:t>
            </a:r>
            <a:r>
              <a:rPr lang="sk-SK" sz="2000" dirty="0" smtClean="0">
                <a:solidFill>
                  <a:srgbClr val="818A8F"/>
                </a:solidFill>
              </a:rPr>
              <a:t>v </a:t>
            </a:r>
            <a:r>
              <a:rPr lang="sk-SK" sz="2000" dirty="0">
                <a:solidFill>
                  <a:srgbClr val="818A8F"/>
                </a:solidFill>
              </a:rPr>
              <a:t>ktorom sa na vopred vymedzený alebo ustanovený účel systematicky spracúva alebo má spracúvať akýkoľvek usporiadaný súbor osobných údajov </a:t>
            </a:r>
            <a:r>
              <a:rPr lang="sk-SK" sz="2000" dirty="0"/>
              <a:t>prístupných podľa určených kritérií, bez ohľadu na to, či ide o informačný systém centralizovaný, decentralizovaný alebo distribuovaný na funkčnom alebo geografickom základe</a:t>
            </a:r>
          </a:p>
          <a:p>
            <a:pPr marL="274320" lvl="3" indent="-228600" algn="just">
              <a:spcBef>
                <a:spcPts val="1800"/>
              </a:spcBef>
            </a:pPr>
            <a:r>
              <a:rPr lang="sk-SK" sz="2000" dirty="0"/>
              <a:t>Systematicky = nie náhodne bez predchádzajúceho určenia účelu </a:t>
            </a:r>
          </a:p>
          <a:p>
            <a:pPr>
              <a:defRPr/>
            </a:pPr>
            <a:endParaRPr lang="sk-SK" sz="2000" b="1" dirty="0" smtClean="0">
              <a:solidFill>
                <a:srgbClr val="0070C0"/>
              </a:solidFill>
            </a:endParaRPr>
          </a:p>
          <a:p>
            <a:pPr>
              <a:defRPr/>
            </a:pPr>
            <a:r>
              <a:rPr lang="sk-SK" sz="2000" b="1" dirty="0" smtClean="0">
                <a:solidFill>
                  <a:srgbClr val="0070C0"/>
                </a:solidFill>
              </a:rPr>
              <a:t>Najčastejšie identifikované informačné systémy osobných údajov</a:t>
            </a:r>
            <a:endParaRPr lang="sk-SK" sz="2000" dirty="0" smtClean="0">
              <a:solidFill>
                <a:srgbClr val="0070C0"/>
              </a:solidFill>
            </a:endParaRPr>
          </a:p>
          <a:p>
            <a:pPr marL="342900" indent="-342900">
              <a:buClr>
                <a:srgbClr val="0070C0"/>
              </a:buClr>
              <a:buFont typeface="Arial" panose="020B0604020202020204" pitchFamily="34" charset="0"/>
              <a:buChar char="•"/>
              <a:defRPr/>
            </a:pPr>
            <a:r>
              <a:rPr lang="sk-SK" sz="2000" dirty="0" smtClean="0">
                <a:solidFill>
                  <a:srgbClr val="0070C0"/>
                </a:solidFill>
              </a:rPr>
              <a:t>IS Personalistika a mzdy</a:t>
            </a:r>
          </a:p>
          <a:p>
            <a:pPr marL="342900" indent="-342900">
              <a:buClr>
                <a:srgbClr val="0070C0"/>
              </a:buClr>
              <a:buFont typeface="Arial" panose="020B0604020202020204" pitchFamily="34" charset="0"/>
              <a:buChar char="•"/>
              <a:defRPr/>
            </a:pPr>
            <a:r>
              <a:rPr lang="sk-SK" sz="2000" dirty="0" smtClean="0">
                <a:solidFill>
                  <a:srgbClr val="0070C0"/>
                </a:solidFill>
              </a:rPr>
              <a:t>IS Účtovníctvo (spracovanie účtovných dokladov)</a:t>
            </a:r>
          </a:p>
          <a:p>
            <a:pPr marL="342900" indent="-342900">
              <a:buClr>
                <a:srgbClr val="0070C0"/>
              </a:buClr>
              <a:buFont typeface="Arial" panose="020B0604020202020204" pitchFamily="34" charset="0"/>
              <a:buChar char="•"/>
              <a:defRPr/>
            </a:pPr>
            <a:r>
              <a:rPr lang="sk-SK" sz="2000" dirty="0" smtClean="0">
                <a:solidFill>
                  <a:srgbClr val="0070C0"/>
                </a:solidFill>
              </a:rPr>
              <a:t>IS Registratúra (správa registratúry)</a:t>
            </a:r>
          </a:p>
          <a:p>
            <a:pPr marL="342900" indent="-342900">
              <a:buClr>
                <a:srgbClr val="0070C0"/>
              </a:buClr>
              <a:buFont typeface="Arial" panose="020B0604020202020204" pitchFamily="34" charset="0"/>
              <a:buChar char="•"/>
              <a:defRPr/>
            </a:pPr>
            <a:r>
              <a:rPr lang="sk-SK" sz="2000" dirty="0" smtClean="0">
                <a:solidFill>
                  <a:srgbClr val="0070C0"/>
                </a:solidFill>
              </a:rPr>
              <a:t>IS Zmluvy (evidencia zmlúv)</a:t>
            </a:r>
          </a:p>
          <a:p>
            <a:pPr marL="342900" indent="-342900">
              <a:buClr>
                <a:srgbClr val="0070C0"/>
              </a:buClr>
              <a:buFont typeface="Arial" panose="020B0604020202020204" pitchFamily="34" charset="0"/>
              <a:buChar char="•"/>
              <a:defRPr/>
            </a:pPr>
            <a:r>
              <a:rPr lang="sk-SK" sz="2000" dirty="0" smtClean="0">
                <a:solidFill>
                  <a:srgbClr val="0070C0"/>
                </a:solidFill>
              </a:rPr>
              <a:t>IS Súdne spory (vybavovanie súdnych sporov)</a:t>
            </a:r>
          </a:p>
          <a:p>
            <a:pPr marL="342900" indent="-342900">
              <a:buClr>
                <a:srgbClr val="0070C0"/>
              </a:buClr>
              <a:buFont typeface="Arial" panose="020B0604020202020204" pitchFamily="34" charset="0"/>
              <a:buChar char="•"/>
              <a:defRPr/>
            </a:pPr>
            <a:r>
              <a:rPr lang="sk-SK" sz="2000" dirty="0" smtClean="0">
                <a:solidFill>
                  <a:srgbClr val="0070C0"/>
                </a:solidFill>
              </a:rPr>
              <a:t>IS Interný časopis /IS </a:t>
            </a:r>
            <a:r>
              <a:rPr lang="sk-SK" sz="2000" dirty="0" err="1" smtClean="0">
                <a:solidFill>
                  <a:srgbClr val="0070C0"/>
                </a:solidFill>
              </a:rPr>
              <a:t>Newsletter</a:t>
            </a:r>
            <a:r>
              <a:rPr lang="sk-SK" sz="2000" dirty="0" smtClean="0">
                <a:solidFill>
                  <a:srgbClr val="0070C0"/>
                </a:solidFill>
              </a:rPr>
              <a:t> </a:t>
            </a:r>
          </a:p>
          <a:p>
            <a:pPr marL="342900" indent="-342900">
              <a:buClr>
                <a:srgbClr val="0070C0"/>
              </a:buClr>
              <a:buFont typeface="Arial" panose="020B0604020202020204" pitchFamily="34" charset="0"/>
              <a:buChar char="•"/>
              <a:defRPr/>
            </a:pPr>
            <a:r>
              <a:rPr lang="sk-SK" sz="2000" dirty="0" smtClean="0">
                <a:solidFill>
                  <a:srgbClr val="0070C0"/>
                </a:solidFill>
              </a:rPr>
              <a:t>IS Kamerový systém</a:t>
            </a:r>
            <a:endParaRPr lang="sk-SK" sz="2000" dirty="0" smtClean="0"/>
          </a:p>
          <a:p>
            <a:pPr lvl="1" algn="just">
              <a:buFont typeface="Wingdings" panose="05000000000000000000" pitchFamily="2" charset="2"/>
              <a:buChar char="§"/>
            </a:pPr>
            <a:endParaRPr lang="sk-SK" dirty="0"/>
          </a:p>
          <a:p>
            <a:pPr algn="just"/>
            <a:endParaRPr lang="sk-SK" dirty="0"/>
          </a:p>
        </p:txBody>
      </p:sp>
      <p:sp>
        <p:nvSpPr>
          <p:cNvPr id="4" name="Zástupný symbol čísla snímky 3"/>
          <p:cNvSpPr>
            <a:spLocks noGrp="1"/>
          </p:cNvSpPr>
          <p:nvPr>
            <p:ph type="sldNum" sz="quarter" idx="10"/>
          </p:nvPr>
        </p:nvSpPr>
        <p:spPr/>
        <p:txBody>
          <a:bodyPr/>
          <a:lstStyle/>
          <a:p>
            <a:fld id="{437BA28B-AB1B-436A-9B34-AD4CD82B0EE4}" type="slidenum">
              <a:rPr lang="cs-CZ" smtClean="0"/>
              <a:pPr/>
              <a:t>13</a:t>
            </a:fld>
            <a:endParaRPr lang="cs-CZ"/>
          </a:p>
        </p:txBody>
      </p:sp>
      <p:pic>
        <p:nvPicPr>
          <p:cNvPr id="5" name="Obrázok 6"/>
          <p:cNvPicPr>
            <a:picLocks noChangeAspect="1"/>
          </p:cNvPicPr>
          <p:nvPr/>
        </p:nvPicPr>
        <p:blipFill>
          <a:blip r:embed="rId3" cstate="print"/>
          <a:srcRect/>
          <a:stretch>
            <a:fillRect/>
          </a:stretch>
        </p:blipFill>
        <p:spPr bwMode="auto">
          <a:xfrm>
            <a:off x="468313" y="6149975"/>
            <a:ext cx="1150937" cy="481013"/>
          </a:xfrm>
          <a:prstGeom prst="rect">
            <a:avLst/>
          </a:prstGeom>
          <a:noFill/>
          <a:ln w="9525">
            <a:noFill/>
            <a:miter lim="800000"/>
            <a:headEnd/>
            <a:tailEnd/>
          </a:ln>
        </p:spPr>
      </p:pic>
    </p:spTree>
    <p:extLst>
      <p:ext uri="{BB962C8B-B14F-4D97-AF65-F5344CB8AC3E}">
        <p14:creationId xmlns:p14="http://schemas.microsoft.com/office/powerpoint/2010/main" val="2100512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a:xfrm>
            <a:off x="360363" y="360363"/>
            <a:ext cx="8423275" cy="539750"/>
          </a:xfrm>
        </p:spPr>
        <p:txBody>
          <a:bodyPr/>
          <a:lstStyle/>
          <a:p>
            <a:r>
              <a:rPr lang="sk-SK" altLang="sk-SK">
                <a:solidFill>
                  <a:srgbClr val="FFFFFF"/>
                </a:solidFill>
              </a:rPr>
              <a:t>Informačné systémy</a:t>
            </a:r>
            <a:endParaRPr lang="sk-SK" altLang="sk-SK"/>
          </a:p>
        </p:txBody>
      </p:sp>
      <p:sp>
        <p:nvSpPr>
          <p:cNvPr id="3" name="Zástupný symbol obsahu 2"/>
          <p:cNvSpPr>
            <a:spLocks noGrp="1"/>
          </p:cNvSpPr>
          <p:nvPr>
            <p:ph idx="1"/>
          </p:nvPr>
        </p:nvSpPr>
        <p:spPr>
          <a:xfrm>
            <a:off x="360363" y="1152525"/>
            <a:ext cx="8423275" cy="4930775"/>
          </a:xfrm>
        </p:spPr>
        <p:txBody>
          <a:bodyPr/>
          <a:lstStyle/>
          <a:p>
            <a:pPr>
              <a:defRPr/>
            </a:pPr>
            <a:r>
              <a:rPr lang="sk-SK" sz="2000" b="1" dirty="0">
                <a:solidFill>
                  <a:srgbClr val="0070C0"/>
                </a:solidFill>
              </a:rPr>
              <a:t>Špecifické</a:t>
            </a:r>
            <a:r>
              <a:rPr lang="sk-SK" sz="2000" dirty="0">
                <a:solidFill>
                  <a:srgbClr val="0070C0"/>
                </a:solidFill>
              </a:rPr>
              <a:t> informačné systémy osobných údajov, napríklad: </a:t>
            </a:r>
          </a:p>
          <a:p>
            <a:pPr marL="342900" indent="-342900">
              <a:buClr>
                <a:srgbClr val="0070C0"/>
              </a:buClr>
              <a:buFont typeface="Arial" panose="020B0604020202020204" pitchFamily="34" charset="0"/>
              <a:buChar char="•"/>
              <a:defRPr/>
            </a:pPr>
            <a:r>
              <a:rPr lang="sk-SK" sz="2000" dirty="0">
                <a:solidFill>
                  <a:srgbClr val="0070C0"/>
                </a:solidFill>
              </a:rPr>
              <a:t>IS E-</a:t>
            </a:r>
            <a:r>
              <a:rPr lang="sk-SK" sz="2000" dirty="0" err="1">
                <a:solidFill>
                  <a:srgbClr val="0070C0"/>
                </a:solidFill>
              </a:rPr>
              <a:t>shop</a:t>
            </a:r>
            <a:r>
              <a:rPr lang="sk-SK" sz="2000" dirty="0">
                <a:solidFill>
                  <a:srgbClr val="0070C0"/>
                </a:solidFill>
              </a:rPr>
              <a:t> (nákup a predaj tovaru cez internet, vrátane jeho doručenia klientovi)</a:t>
            </a:r>
          </a:p>
          <a:p>
            <a:pPr marL="342900" indent="-342900">
              <a:buClr>
                <a:srgbClr val="0070C0"/>
              </a:buClr>
              <a:buFont typeface="Arial" panose="020B0604020202020204" pitchFamily="34" charset="0"/>
              <a:buChar char="•"/>
              <a:defRPr/>
            </a:pPr>
            <a:r>
              <a:rPr lang="sk-SK" sz="2000" dirty="0" smtClean="0">
                <a:solidFill>
                  <a:srgbClr val="0070C0"/>
                </a:solidFill>
              </a:rPr>
              <a:t>IS </a:t>
            </a:r>
            <a:r>
              <a:rPr lang="sk-SK" sz="2000" dirty="0">
                <a:solidFill>
                  <a:srgbClr val="0070C0"/>
                </a:solidFill>
              </a:rPr>
              <a:t>Školenia a kurzy (evidencia účastníkov)</a:t>
            </a:r>
          </a:p>
          <a:p>
            <a:pPr marL="342900" indent="-342900">
              <a:buClr>
                <a:srgbClr val="0070C0"/>
              </a:buClr>
              <a:buFont typeface="Arial" panose="020B0604020202020204" pitchFamily="34" charset="0"/>
              <a:buChar char="•"/>
              <a:defRPr/>
            </a:pPr>
            <a:r>
              <a:rPr lang="sk-SK" sz="2000" dirty="0">
                <a:solidFill>
                  <a:srgbClr val="0070C0"/>
                </a:solidFill>
              </a:rPr>
              <a:t>IS Vernostný program (poskytovanie bonusov a zliav)</a:t>
            </a:r>
          </a:p>
          <a:p>
            <a:pPr marL="342900" indent="-342900">
              <a:buClr>
                <a:srgbClr val="0070C0"/>
              </a:buClr>
              <a:buFont typeface="Arial" panose="020B0604020202020204" pitchFamily="34" charset="0"/>
              <a:buChar char="•"/>
              <a:defRPr/>
            </a:pPr>
            <a:r>
              <a:rPr lang="sk-SK" sz="2000" dirty="0">
                <a:solidFill>
                  <a:srgbClr val="0070C0"/>
                </a:solidFill>
              </a:rPr>
              <a:t>IS Spotrebiteľská súťaž (evidencia účastníkov súťaže)</a:t>
            </a:r>
          </a:p>
          <a:p>
            <a:pPr marL="342900" indent="-342900">
              <a:buClr>
                <a:srgbClr val="0070C0"/>
              </a:buClr>
              <a:buFont typeface="Arial" panose="020B0604020202020204" pitchFamily="34" charset="0"/>
              <a:buChar char="•"/>
              <a:defRPr/>
            </a:pPr>
            <a:endParaRPr lang="sk-SK" sz="2000" dirty="0" smtClean="0">
              <a:solidFill>
                <a:srgbClr val="0070C0"/>
              </a:solidFill>
            </a:endParaRPr>
          </a:p>
          <a:p>
            <a:pPr marL="342900" indent="-342900">
              <a:buClr>
                <a:srgbClr val="0070C0"/>
              </a:buClr>
              <a:buFont typeface="Arial" panose="020B0604020202020204" pitchFamily="34" charset="0"/>
              <a:buChar char="•"/>
              <a:defRPr/>
            </a:pPr>
            <a:r>
              <a:rPr lang="sk-SK" sz="2000" b="1" dirty="0" smtClean="0">
                <a:solidFill>
                  <a:srgbClr val="0070C0"/>
                </a:solidFill>
              </a:rPr>
              <a:t>Nariadenie </a:t>
            </a:r>
            <a:r>
              <a:rPr lang="sk-SK" sz="2000" dirty="0" smtClean="0">
                <a:solidFill>
                  <a:srgbClr val="0070C0"/>
                </a:solidFill>
              </a:rPr>
              <a:t>(slovenský preklad) pozná pojem „informačný systém“ ale pre posúdenie nie je smerodajný, dôraz je kladený na </a:t>
            </a:r>
            <a:r>
              <a:rPr lang="sk-SK" sz="2000" b="1" dirty="0" smtClean="0">
                <a:solidFill>
                  <a:srgbClr val="0070C0"/>
                </a:solidFill>
              </a:rPr>
              <a:t>spracovateľské operácie</a:t>
            </a:r>
            <a:r>
              <a:rPr lang="sk-SK" sz="2000" dirty="0" smtClean="0">
                <a:solidFill>
                  <a:srgbClr val="0070C0"/>
                </a:solidFill>
              </a:rPr>
              <a:t> – tento pojem však nie je definovaný, je definovaný len pojem spracúvanie.</a:t>
            </a:r>
            <a:endParaRPr lang="sk-SK" sz="2000" dirty="0">
              <a:solidFill>
                <a:srgbClr val="0070C0"/>
              </a:solidFill>
            </a:endParaRPr>
          </a:p>
        </p:txBody>
      </p:sp>
      <p:sp>
        <p:nvSpPr>
          <p:cNvPr id="19460" name="Zástupný symbol čísla snímky 3"/>
          <p:cNvSpPr>
            <a:spLocks noGrp="1"/>
          </p:cNvSpPr>
          <p:nvPr>
            <p:ph type="sldNum" sz="quarter" idx="10"/>
          </p:nvPr>
        </p:nvSpPr>
        <p:spPr bwMode="auto">
          <a:noFill/>
          <a:ln>
            <a:miter lim="800000"/>
            <a:headEnd/>
            <a:tailEnd/>
          </a:ln>
        </p:spPr>
        <p:txBody>
          <a:bodyPr/>
          <a:lstStyle/>
          <a:p>
            <a:fld id="{A2413BD5-6131-4D98-87C8-8356BF9B0B4F}" type="slidenum">
              <a:rPr lang="cs-CZ" altLang="sk-SK"/>
              <a:pPr/>
              <a:t>14</a:t>
            </a:fld>
            <a:endParaRPr lang="cs-CZ" altLang="sk-SK"/>
          </a:p>
        </p:txBody>
      </p:sp>
      <p:pic>
        <p:nvPicPr>
          <p:cNvPr id="19461" name="Obrázok 6"/>
          <p:cNvPicPr>
            <a:picLocks noChangeAspect="1"/>
          </p:cNvPicPr>
          <p:nvPr/>
        </p:nvPicPr>
        <p:blipFill>
          <a:blip r:embed="rId2" cstate="print"/>
          <a:srcRect/>
          <a:stretch>
            <a:fillRect/>
          </a:stretch>
        </p:blipFill>
        <p:spPr bwMode="auto">
          <a:xfrm>
            <a:off x="468313" y="6149975"/>
            <a:ext cx="1150937" cy="4810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a:xfrm>
            <a:off x="360363" y="360363"/>
            <a:ext cx="8423275" cy="539750"/>
          </a:xfrm>
        </p:spPr>
        <p:txBody>
          <a:bodyPr/>
          <a:lstStyle/>
          <a:p>
            <a:r>
              <a:rPr lang="sk-SK" altLang="sk-SK" dirty="0" smtClean="0"/>
              <a:t>Spracúvanie – zákon </a:t>
            </a:r>
            <a:endParaRPr lang="sk-SK" altLang="sk-SK" dirty="0"/>
          </a:p>
        </p:txBody>
      </p:sp>
      <p:sp>
        <p:nvSpPr>
          <p:cNvPr id="16387" name="Zástupný symbol obsahu 2"/>
          <p:cNvSpPr>
            <a:spLocks noGrp="1"/>
          </p:cNvSpPr>
          <p:nvPr>
            <p:ph idx="1"/>
          </p:nvPr>
        </p:nvSpPr>
        <p:spPr>
          <a:xfrm>
            <a:off x="360363" y="1152525"/>
            <a:ext cx="8423275" cy="4930775"/>
          </a:xfrm>
        </p:spPr>
        <p:txBody>
          <a:bodyPr/>
          <a:lstStyle/>
          <a:p>
            <a:endParaRPr lang="sk-SK" altLang="sk-SK" dirty="0"/>
          </a:p>
          <a:p>
            <a:r>
              <a:rPr lang="sk-SK" altLang="sk-SK" b="1" dirty="0" smtClean="0"/>
              <a:t>Spracúvanie </a:t>
            </a:r>
            <a:r>
              <a:rPr lang="sk-SK" altLang="sk-SK" b="1" dirty="0"/>
              <a:t>osobných údajov </a:t>
            </a:r>
          </a:p>
          <a:p>
            <a:pPr algn="just"/>
            <a:r>
              <a:rPr lang="sk-SK" altLang="sk-SK" dirty="0"/>
              <a:t>vykonávanie operácií alebo súboru operácií s osobnými údajmi, </a:t>
            </a:r>
            <a:r>
              <a:rPr lang="sk-SK" altLang="sk-SK" u="sng" dirty="0"/>
              <a:t>najmä</a:t>
            </a:r>
            <a:r>
              <a:rPr lang="sk-SK" altLang="sk-SK" dirty="0"/>
              <a:t> ich získavanie, zhromažďovanie, šírenie, zaznamenávanie, usporadúvanie, prepracúvanie alebo zmena, vyhľadávanie, prehliadanie, preskupovanie, kombinovanie, premiestňovanie, využívanie, uchovávanie, blokovanie, likvidácia, ich cezhraničný prenos, poskytovanie, sprístupňovanie alebo zverejňovanie (§ 4 ods. 3 písm. a)).</a:t>
            </a:r>
          </a:p>
          <a:p>
            <a:pPr algn="just"/>
            <a:endParaRPr lang="sk-SK" altLang="sk-SK" dirty="0"/>
          </a:p>
          <a:p>
            <a:pPr algn="just"/>
            <a:endParaRPr lang="sk-SK" altLang="sk-SK" dirty="0"/>
          </a:p>
        </p:txBody>
      </p:sp>
      <p:sp>
        <p:nvSpPr>
          <p:cNvPr id="16388" name="Zástupný symbol čísla snímky 3"/>
          <p:cNvSpPr>
            <a:spLocks noGrp="1"/>
          </p:cNvSpPr>
          <p:nvPr>
            <p:ph type="sldNum" sz="quarter" idx="10"/>
          </p:nvPr>
        </p:nvSpPr>
        <p:spPr bwMode="auto">
          <a:noFill/>
          <a:ln>
            <a:miter lim="800000"/>
            <a:headEnd/>
            <a:tailEnd/>
          </a:ln>
        </p:spPr>
        <p:txBody>
          <a:bodyPr/>
          <a:lstStyle/>
          <a:p>
            <a:fld id="{E57FD011-A2D2-49BC-920F-E189113580DD}" type="slidenum">
              <a:rPr lang="cs-CZ" altLang="sk-SK"/>
              <a:pPr/>
              <a:t>15</a:t>
            </a:fld>
            <a:endParaRPr lang="cs-CZ" altLang="sk-SK"/>
          </a:p>
        </p:txBody>
      </p:sp>
      <p:pic>
        <p:nvPicPr>
          <p:cNvPr id="16389" name="Obrázok 6"/>
          <p:cNvPicPr>
            <a:picLocks noChangeAspect="1"/>
          </p:cNvPicPr>
          <p:nvPr/>
        </p:nvPicPr>
        <p:blipFill>
          <a:blip r:embed="rId2" cstate="print"/>
          <a:srcRect/>
          <a:stretch>
            <a:fillRect/>
          </a:stretch>
        </p:blipFill>
        <p:spPr bwMode="auto">
          <a:xfrm>
            <a:off x="468313" y="6149975"/>
            <a:ext cx="1643062" cy="68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a:xfrm>
            <a:off x="323528" y="332656"/>
            <a:ext cx="8423275" cy="539750"/>
          </a:xfrm>
        </p:spPr>
        <p:txBody>
          <a:bodyPr/>
          <a:lstStyle/>
          <a:p>
            <a:r>
              <a:rPr lang="sk-SK" altLang="sk-SK" b="1" dirty="0"/>
              <a:t>Požiadavky pri spracúvaní osobných </a:t>
            </a:r>
            <a:r>
              <a:rPr lang="sk-SK" altLang="sk-SK" b="1" dirty="0" smtClean="0"/>
              <a:t>údajov - zákon</a:t>
            </a:r>
            <a:endParaRPr lang="sk-SK" altLang="sk-SK" dirty="0"/>
          </a:p>
        </p:txBody>
      </p:sp>
      <p:sp>
        <p:nvSpPr>
          <p:cNvPr id="24579" name="Zástupný symbol obsahu 2"/>
          <p:cNvSpPr>
            <a:spLocks noGrp="1"/>
          </p:cNvSpPr>
          <p:nvPr>
            <p:ph idx="1"/>
          </p:nvPr>
        </p:nvSpPr>
        <p:spPr>
          <a:xfrm>
            <a:off x="360363" y="1152525"/>
            <a:ext cx="8423275" cy="4930775"/>
          </a:xfrm>
        </p:spPr>
        <p:txBody>
          <a:bodyPr/>
          <a:lstStyle/>
          <a:p>
            <a:pPr marL="285750" indent="-285750" algn="just">
              <a:buClr>
                <a:schemeClr val="tx1"/>
              </a:buClr>
              <a:buFont typeface="Arial" panose="020B0604020202020204" pitchFamily="34" charset="0"/>
              <a:buChar char="•"/>
            </a:pPr>
            <a:r>
              <a:rPr lang="sk-SK" altLang="sk-SK" sz="1800" dirty="0" smtClean="0"/>
              <a:t>určiť </a:t>
            </a:r>
            <a:r>
              <a:rPr lang="sk-SK" altLang="sk-SK" sz="1800" dirty="0"/>
              <a:t>kto je </a:t>
            </a:r>
            <a:r>
              <a:rPr lang="sk-SK" altLang="sk-SK" sz="1800" dirty="0" smtClean="0"/>
              <a:t>prevádzkovateľ, </a:t>
            </a:r>
            <a:r>
              <a:rPr lang="sk-SK" altLang="sk-SK" sz="1800" dirty="0"/>
              <a:t>prípadne </a:t>
            </a:r>
            <a:r>
              <a:rPr lang="sk-SK" altLang="sk-SK" sz="1800" dirty="0" smtClean="0"/>
              <a:t>sprostredkovateľ (§ </a:t>
            </a:r>
            <a:r>
              <a:rPr lang="sk-SK" altLang="sk-SK" sz="1800" dirty="0"/>
              <a:t>8),</a:t>
            </a:r>
          </a:p>
          <a:p>
            <a:pPr marL="285750" indent="-285750" algn="just">
              <a:buClr>
                <a:schemeClr val="tx1"/>
              </a:buClr>
              <a:buFont typeface="Arial" panose="020B0604020202020204" pitchFamily="34" charset="0"/>
              <a:buChar char="•"/>
            </a:pPr>
            <a:r>
              <a:rPr lang="sk-SK" altLang="sk-SK" sz="1800" dirty="0"/>
              <a:t>určiť účel spracúvania osobných údajov, </a:t>
            </a:r>
          </a:p>
          <a:p>
            <a:pPr marL="285750" indent="-285750" algn="just">
              <a:buClr>
                <a:schemeClr val="tx1"/>
              </a:buClr>
              <a:buFont typeface="Arial" panose="020B0604020202020204" pitchFamily="34" charset="0"/>
              <a:buChar char="•"/>
            </a:pPr>
            <a:r>
              <a:rPr lang="sk-SK" altLang="sk-SK" sz="1800" dirty="0"/>
              <a:t>určiť podmienky (prostriedky a spôsob) </a:t>
            </a:r>
            <a:r>
              <a:rPr lang="sk-SK" altLang="sk-SK" sz="1800" dirty="0" smtClean="0"/>
              <a:t>spracúvania,</a:t>
            </a:r>
            <a:endParaRPr lang="sk-SK" altLang="sk-SK" sz="1800" dirty="0"/>
          </a:p>
          <a:p>
            <a:pPr marL="285750" indent="-285750" algn="just">
              <a:buClr>
                <a:schemeClr val="tx1"/>
              </a:buClr>
              <a:buFont typeface="Arial" panose="020B0604020202020204" pitchFamily="34" charset="0"/>
              <a:buChar char="•"/>
            </a:pPr>
            <a:r>
              <a:rPr lang="sk-SK" altLang="sk-SK" sz="1800" dirty="0"/>
              <a:t>vymedziť zoznam </a:t>
            </a:r>
            <a:r>
              <a:rPr lang="sk-SK" altLang="sk-SK" sz="1800" dirty="0" smtClean="0"/>
              <a:t>OÚ, </a:t>
            </a:r>
            <a:r>
              <a:rPr lang="sk-SK" altLang="sk-SK" sz="1800" dirty="0"/>
              <a:t>ktoré bude prevádzkovateľ získavať</a:t>
            </a:r>
            <a:r>
              <a:rPr lang="sk-SK" altLang="sk-SK" sz="1800" dirty="0" smtClean="0"/>
              <a:t>,</a:t>
            </a:r>
          </a:p>
          <a:p>
            <a:pPr marL="285750" indent="-285750" algn="just">
              <a:buClr>
                <a:schemeClr val="tx1"/>
              </a:buClr>
              <a:buFont typeface="Arial" panose="020B0604020202020204" pitchFamily="34" charset="0"/>
              <a:buChar char="•"/>
            </a:pPr>
            <a:r>
              <a:rPr lang="sk-SK" altLang="sk-SK" sz="1800" dirty="0" smtClean="0"/>
              <a:t>získať súhlas dotknutej osoby na spracúvanie jej OÚ, pokiaľ zákon neustanovuje, že osobné údaje sa spracúvajú bez jej súhlasu (§ 10 a 11),</a:t>
            </a:r>
          </a:p>
          <a:p>
            <a:pPr marL="285750" indent="-285750" algn="just">
              <a:buClr>
                <a:schemeClr val="tx1"/>
              </a:buClr>
              <a:buFont typeface="Arial" panose="020B0604020202020204" pitchFamily="34" charset="0"/>
              <a:buChar char="•"/>
            </a:pPr>
            <a:r>
              <a:rPr lang="sk-SK" altLang="sk-SK" sz="1800" dirty="0" smtClean="0"/>
              <a:t>splniť si informačnú povinnosť voči dotknutej osobe pred získaním jej osobných údajov (§ 15 ods. 1 až 3),</a:t>
            </a:r>
          </a:p>
          <a:p>
            <a:pPr marL="285750" indent="-285750" algn="just">
              <a:buClr>
                <a:schemeClr val="tx1"/>
              </a:buClr>
              <a:buFont typeface="Arial" panose="020B0604020202020204" pitchFamily="34" charset="0"/>
              <a:buChar char="•"/>
            </a:pPr>
            <a:r>
              <a:rPr lang="sk-SK" altLang="sk-SK" sz="1800" dirty="0" smtClean="0"/>
              <a:t>prijať primerané bezpečnostné opatrenia a </a:t>
            </a:r>
            <a:r>
              <a:rPr lang="sk-SK" altLang="sk-SK" sz="1800" dirty="0" err="1" smtClean="0"/>
              <a:t>bezp</a:t>
            </a:r>
            <a:r>
              <a:rPr lang="sk-SK" altLang="sk-SK" sz="1800" dirty="0" smtClean="0"/>
              <a:t>. dokumentáciu (§ 19 a 20),</a:t>
            </a:r>
          </a:p>
          <a:p>
            <a:pPr marL="285750" indent="-285750" algn="just">
              <a:buClr>
                <a:schemeClr val="tx1"/>
              </a:buClr>
              <a:buFont typeface="Arial" panose="020B0604020202020204" pitchFamily="34" charset="0"/>
              <a:buChar char="•"/>
            </a:pPr>
            <a:r>
              <a:rPr lang="sk-SK" altLang="sk-SK" sz="1800" dirty="0" smtClean="0"/>
              <a:t>poučiť oprávnené osoby (§ 21),</a:t>
            </a:r>
          </a:p>
          <a:p>
            <a:pPr marL="285750" indent="-285750" algn="just">
              <a:buClr>
                <a:schemeClr val="tx1"/>
              </a:buClr>
              <a:buFont typeface="Arial" panose="020B0604020202020204" pitchFamily="34" charset="0"/>
              <a:buChar char="•"/>
            </a:pPr>
            <a:r>
              <a:rPr lang="sk-SK" altLang="sk-SK" sz="1800" dirty="0" smtClean="0"/>
              <a:t>zachovávať mlčanlivosť (§ 22),</a:t>
            </a:r>
          </a:p>
          <a:p>
            <a:pPr marL="285750" indent="-285750">
              <a:buClr>
                <a:schemeClr val="tx1"/>
              </a:buClr>
              <a:buFont typeface="Arial" panose="020B0604020202020204" pitchFamily="34" charset="0"/>
              <a:buChar char="•"/>
            </a:pPr>
            <a:r>
              <a:rPr lang="sk-SK" altLang="sk-SK" sz="1800" dirty="0" smtClean="0"/>
              <a:t>dodržiavať podmienky a povinnosti pre poverenie zodpovednej osoby (§ 23 až 26),</a:t>
            </a:r>
          </a:p>
          <a:p>
            <a:pPr marL="285750" indent="-285750">
              <a:buClr>
                <a:schemeClr val="tx1"/>
              </a:buClr>
              <a:buFont typeface="Arial" panose="020B0604020202020204" pitchFamily="34" charset="0"/>
              <a:buChar char="•"/>
            </a:pPr>
            <a:r>
              <a:rPr lang="sk-SK" altLang="sk-SK" sz="1800" dirty="0" smtClean="0"/>
              <a:t>oznámiť informačné systémy, prihlásiť informačné systémy na osobitnú registráciu alebo viesť o nich evidenciu (§ 33 až 44),</a:t>
            </a:r>
          </a:p>
          <a:p>
            <a:pPr algn="just">
              <a:buFontTx/>
              <a:buChar char="•"/>
            </a:pPr>
            <a:endParaRPr lang="sk-SK" altLang="sk-SK" sz="2000" dirty="0" smtClean="0"/>
          </a:p>
          <a:p>
            <a:pPr>
              <a:buFontTx/>
              <a:buChar char="•"/>
            </a:pPr>
            <a:endParaRPr lang="sk-SK" altLang="sk-SK" dirty="0"/>
          </a:p>
          <a:p>
            <a:endParaRPr lang="sk-SK" altLang="sk-SK" dirty="0"/>
          </a:p>
        </p:txBody>
      </p:sp>
      <p:sp>
        <p:nvSpPr>
          <p:cNvPr id="24580" name="Zástupný symbol čísla snímky 3"/>
          <p:cNvSpPr>
            <a:spLocks noGrp="1"/>
          </p:cNvSpPr>
          <p:nvPr>
            <p:ph type="sldNum" sz="quarter" idx="10"/>
          </p:nvPr>
        </p:nvSpPr>
        <p:spPr bwMode="auto">
          <a:noFill/>
          <a:ln>
            <a:miter lim="800000"/>
            <a:headEnd/>
            <a:tailEnd/>
          </a:ln>
        </p:spPr>
        <p:txBody>
          <a:bodyPr/>
          <a:lstStyle/>
          <a:p>
            <a:fld id="{99206380-C974-46EE-9BA5-5FF08E657BD3}" type="slidenum">
              <a:rPr lang="cs-CZ" altLang="sk-SK"/>
              <a:pPr/>
              <a:t>16</a:t>
            </a:fld>
            <a:endParaRPr lang="cs-CZ" altLang="sk-SK"/>
          </a:p>
        </p:txBody>
      </p:sp>
      <p:pic>
        <p:nvPicPr>
          <p:cNvPr id="24581" name="Obrázok 6"/>
          <p:cNvPicPr>
            <a:picLocks noChangeAspect="1"/>
          </p:cNvPicPr>
          <p:nvPr/>
        </p:nvPicPr>
        <p:blipFill>
          <a:blip r:embed="rId2" cstate="print"/>
          <a:srcRect/>
          <a:stretch>
            <a:fillRect/>
          </a:stretch>
        </p:blipFill>
        <p:spPr bwMode="auto">
          <a:xfrm>
            <a:off x="468313" y="6149975"/>
            <a:ext cx="1150937" cy="4810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a:t>Prehľad základných </a:t>
            </a:r>
            <a:r>
              <a:rPr lang="sk-SK" dirty="0" smtClean="0"/>
              <a:t>zásad - nariadenie</a:t>
            </a:r>
            <a:endParaRPr lang="en-US" dirty="0"/>
          </a:p>
        </p:txBody>
      </p:sp>
      <p:sp>
        <p:nvSpPr>
          <p:cNvPr id="3" name="Content Placeholder 2"/>
          <p:cNvSpPr>
            <a:spLocks noGrp="1"/>
          </p:cNvSpPr>
          <p:nvPr>
            <p:ph idx="1"/>
          </p:nvPr>
        </p:nvSpPr>
        <p:spPr/>
        <p:txBody>
          <a:bodyPr>
            <a:normAutofit/>
          </a:bodyPr>
          <a:lstStyle/>
          <a:p>
            <a:pPr marL="45720" lvl="3" indent="0" algn="just">
              <a:spcBef>
                <a:spcPts val="1800"/>
              </a:spcBef>
              <a:buNone/>
            </a:pPr>
            <a:r>
              <a:rPr lang="sk-SK" sz="2000" dirty="0"/>
              <a:t>Základné zásady (čl. 5):</a:t>
            </a:r>
          </a:p>
          <a:p>
            <a:pPr marL="388620" lvl="3" indent="-342900" algn="just">
              <a:spcBef>
                <a:spcPts val="1800"/>
              </a:spcBef>
              <a:buFont typeface="Arial" pitchFamily="34" charset="0"/>
              <a:buChar char="•"/>
            </a:pPr>
            <a:r>
              <a:rPr lang="sk-SK" sz="2000" dirty="0"/>
              <a:t>zákonnosť, spravodlivosť a </a:t>
            </a:r>
            <a:r>
              <a:rPr lang="sk-SK" sz="2000" dirty="0" smtClean="0">
                <a:solidFill>
                  <a:srgbClr val="9DA0A1"/>
                </a:solidFill>
              </a:rPr>
              <a:t>transparentnosť</a:t>
            </a:r>
            <a:endParaRPr lang="sk-SK" sz="2000" dirty="0">
              <a:solidFill>
                <a:srgbClr val="9DA0A1"/>
              </a:solidFill>
            </a:endParaRPr>
          </a:p>
          <a:p>
            <a:pPr marL="388620" lvl="3" indent="-342900" algn="just">
              <a:spcBef>
                <a:spcPts val="1800"/>
              </a:spcBef>
              <a:buFont typeface="Arial" pitchFamily="34" charset="0"/>
              <a:buChar char="•"/>
            </a:pPr>
            <a:r>
              <a:rPr lang="sk-SK" sz="2000" dirty="0">
                <a:solidFill>
                  <a:srgbClr val="9DA0A1"/>
                </a:solidFill>
              </a:rPr>
              <a:t>obmedzenie </a:t>
            </a:r>
            <a:r>
              <a:rPr lang="sk-SK" sz="2000" dirty="0" smtClean="0">
                <a:solidFill>
                  <a:srgbClr val="9DA0A1"/>
                </a:solidFill>
              </a:rPr>
              <a:t>účelu</a:t>
            </a:r>
            <a:endParaRPr lang="sk-SK" sz="2000" dirty="0">
              <a:solidFill>
                <a:srgbClr val="9DA0A1"/>
              </a:solidFill>
            </a:endParaRPr>
          </a:p>
          <a:p>
            <a:pPr marL="388620" lvl="3" indent="-342900" algn="just">
              <a:spcBef>
                <a:spcPts val="1800"/>
              </a:spcBef>
              <a:buFont typeface="Arial" pitchFamily="34" charset="0"/>
              <a:buChar char="•"/>
            </a:pPr>
            <a:r>
              <a:rPr lang="sk-SK" sz="2000" dirty="0">
                <a:solidFill>
                  <a:srgbClr val="9DA0A1"/>
                </a:solidFill>
              </a:rPr>
              <a:t>minimalizácia </a:t>
            </a:r>
            <a:r>
              <a:rPr lang="sk-SK" sz="2000" dirty="0" smtClean="0">
                <a:solidFill>
                  <a:srgbClr val="9DA0A1"/>
                </a:solidFill>
              </a:rPr>
              <a:t>údajov</a:t>
            </a:r>
            <a:endParaRPr lang="sk-SK" sz="2000" dirty="0">
              <a:solidFill>
                <a:srgbClr val="9DA0A1"/>
              </a:solidFill>
            </a:endParaRPr>
          </a:p>
          <a:p>
            <a:pPr marL="388620" lvl="3" indent="-342900" algn="just">
              <a:spcBef>
                <a:spcPts val="1800"/>
              </a:spcBef>
              <a:buFont typeface="Arial" pitchFamily="34" charset="0"/>
              <a:buChar char="•"/>
            </a:pPr>
            <a:r>
              <a:rPr lang="sk-SK" sz="2000" dirty="0" smtClean="0">
                <a:solidFill>
                  <a:srgbClr val="9DA0A1"/>
                </a:solidFill>
              </a:rPr>
              <a:t>správnosť</a:t>
            </a:r>
            <a:endParaRPr lang="sk-SK" sz="2000" dirty="0">
              <a:solidFill>
                <a:srgbClr val="9DA0A1"/>
              </a:solidFill>
            </a:endParaRPr>
          </a:p>
          <a:p>
            <a:pPr marL="388620" lvl="3" indent="-342900" algn="just">
              <a:spcBef>
                <a:spcPts val="1800"/>
              </a:spcBef>
              <a:buFont typeface="Arial" pitchFamily="34" charset="0"/>
              <a:buChar char="•"/>
            </a:pPr>
            <a:r>
              <a:rPr lang="sk-SK" sz="2000" dirty="0">
                <a:solidFill>
                  <a:srgbClr val="9DA0A1"/>
                </a:solidFill>
              </a:rPr>
              <a:t>minimalizácia </a:t>
            </a:r>
            <a:r>
              <a:rPr lang="sk-SK" sz="2000" dirty="0" smtClean="0">
                <a:solidFill>
                  <a:srgbClr val="9DA0A1"/>
                </a:solidFill>
              </a:rPr>
              <a:t>uchovávania</a:t>
            </a:r>
            <a:endParaRPr lang="sk-SK" sz="2000" dirty="0">
              <a:solidFill>
                <a:srgbClr val="9DA0A1"/>
              </a:solidFill>
            </a:endParaRPr>
          </a:p>
          <a:p>
            <a:pPr marL="388620" lvl="3" indent="-342900" algn="just">
              <a:spcBef>
                <a:spcPts val="1800"/>
              </a:spcBef>
              <a:buFont typeface="Arial" pitchFamily="34" charset="0"/>
              <a:buChar char="•"/>
            </a:pPr>
            <a:r>
              <a:rPr lang="sk-SK" sz="2000" dirty="0"/>
              <a:t>integrita a dôvernosť </a:t>
            </a:r>
          </a:p>
          <a:p>
            <a:pPr marL="45720" lvl="3" indent="0" algn="just">
              <a:spcBef>
                <a:spcPts val="1800"/>
              </a:spcBef>
              <a:buNone/>
            </a:pPr>
            <a:r>
              <a:rPr lang="sk-SK" sz="2000" dirty="0"/>
              <a:t>Prevádzkovateľ je zodpovedný za súlad so základnými zásadami a musí vedieť tento súlad </a:t>
            </a:r>
            <a:r>
              <a:rPr lang="sk-SK" sz="2000" dirty="0">
                <a:solidFill>
                  <a:srgbClr val="9DA0A1"/>
                </a:solidFill>
              </a:rPr>
              <a:t>preukázať</a:t>
            </a:r>
            <a:r>
              <a:rPr lang="sk-SK" sz="2000" dirty="0"/>
              <a:t> </a:t>
            </a:r>
            <a:r>
              <a:rPr lang="sk-SK" sz="2000" dirty="0" smtClean="0"/>
              <a:t>(zodpovednosť).</a:t>
            </a:r>
            <a:endParaRPr lang="sk-SK" sz="2000" dirty="0"/>
          </a:p>
          <a:p>
            <a:pPr marL="662940" lvl="5" indent="-342900" algn="just">
              <a:spcBef>
                <a:spcPts val="1800"/>
              </a:spcBef>
              <a:buFont typeface="Wingdings" panose="05000000000000000000" pitchFamily="2" charset="2"/>
              <a:buChar char="Ø"/>
            </a:pPr>
            <a:endParaRPr lang="sk-SK" sz="2000" dirty="0"/>
          </a:p>
          <a:p>
            <a:pPr marL="800100" lvl="6" indent="-342900" algn="just">
              <a:spcBef>
                <a:spcPts val="1800"/>
              </a:spcBef>
              <a:buFont typeface="Wingdings" panose="05000000000000000000" pitchFamily="2" charset="2"/>
              <a:buChar char="Ø"/>
            </a:pPr>
            <a:endParaRPr lang="sk-SK" sz="2000" dirty="0"/>
          </a:p>
          <a:p>
            <a:pPr marL="800100" lvl="6" indent="-342900" algn="just">
              <a:spcBef>
                <a:spcPts val="1800"/>
              </a:spcBef>
              <a:buFont typeface="Wingdings" panose="05000000000000000000" pitchFamily="2" charset="2"/>
              <a:buChar char="Ø"/>
            </a:pPr>
            <a:endParaRPr lang="sk-SK" sz="2000" dirty="0"/>
          </a:p>
          <a:p>
            <a:pPr marL="274320" lvl="3" indent="-228600" algn="just">
              <a:spcBef>
                <a:spcPts val="1800"/>
              </a:spcBef>
            </a:pPr>
            <a:endParaRPr lang="sk-SK" sz="2000" dirty="0"/>
          </a:p>
          <a:p>
            <a:pPr marL="274320" lvl="3" indent="-228600" algn="just">
              <a:spcBef>
                <a:spcPts val="1800"/>
              </a:spcBef>
            </a:pPr>
            <a:endParaRPr lang="sk-SK" sz="2000" dirty="0"/>
          </a:p>
          <a:p>
            <a:pPr marL="274320" lvl="3" indent="-228600" algn="just">
              <a:spcBef>
                <a:spcPts val="1800"/>
              </a:spcBef>
            </a:pPr>
            <a:endParaRPr lang="sk-SK" sz="2000" dirty="0"/>
          </a:p>
          <a:p>
            <a:pPr lvl="1" algn="just">
              <a:buFont typeface="Wingdings" panose="05000000000000000000" pitchFamily="2" charset="2"/>
              <a:buChar char="§"/>
            </a:pPr>
            <a:endParaRPr lang="sk-SK" dirty="0"/>
          </a:p>
          <a:p>
            <a:pPr algn="just"/>
            <a:endParaRPr lang="sk-SK" dirty="0"/>
          </a:p>
        </p:txBody>
      </p:sp>
      <p:sp>
        <p:nvSpPr>
          <p:cNvPr id="4" name="Zástupný symbol čísla snímky 3"/>
          <p:cNvSpPr>
            <a:spLocks noGrp="1"/>
          </p:cNvSpPr>
          <p:nvPr>
            <p:ph type="sldNum" sz="quarter" idx="10"/>
          </p:nvPr>
        </p:nvSpPr>
        <p:spPr/>
        <p:txBody>
          <a:bodyPr/>
          <a:lstStyle/>
          <a:p>
            <a:fld id="{437BA28B-AB1B-436A-9B34-AD4CD82B0EE4}" type="slidenum">
              <a:rPr lang="cs-CZ" smtClean="0"/>
              <a:pPr/>
              <a:t>17</a:t>
            </a:fld>
            <a:endParaRPr lang="cs-CZ"/>
          </a:p>
        </p:txBody>
      </p:sp>
      <p:pic>
        <p:nvPicPr>
          <p:cNvPr id="5" name="Obrázok 6"/>
          <p:cNvPicPr>
            <a:picLocks noChangeAspect="1"/>
          </p:cNvPicPr>
          <p:nvPr/>
        </p:nvPicPr>
        <p:blipFill>
          <a:blip r:embed="rId3" cstate="print"/>
          <a:srcRect/>
          <a:stretch>
            <a:fillRect/>
          </a:stretch>
        </p:blipFill>
        <p:spPr bwMode="auto">
          <a:xfrm>
            <a:off x="468313" y="6149975"/>
            <a:ext cx="1150937" cy="481013"/>
          </a:xfrm>
          <a:prstGeom prst="rect">
            <a:avLst/>
          </a:prstGeom>
          <a:noFill/>
          <a:ln w="9525">
            <a:noFill/>
            <a:miter lim="800000"/>
            <a:headEnd/>
            <a:tailEnd/>
          </a:ln>
        </p:spPr>
      </p:pic>
    </p:spTree>
    <p:extLst>
      <p:ext uri="{BB962C8B-B14F-4D97-AF65-F5344CB8AC3E}">
        <p14:creationId xmlns:p14="http://schemas.microsoft.com/office/powerpoint/2010/main" val="2605001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p:cNvSpPr>
            <a:spLocks noGrp="1"/>
          </p:cNvSpPr>
          <p:nvPr>
            <p:ph type="title"/>
          </p:nvPr>
        </p:nvSpPr>
        <p:spPr>
          <a:xfrm>
            <a:off x="360363" y="360363"/>
            <a:ext cx="8423275" cy="539750"/>
          </a:xfrm>
        </p:spPr>
        <p:txBody>
          <a:bodyPr/>
          <a:lstStyle/>
          <a:p>
            <a:pPr eaLnBrk="1" hangingPunct="1"/>
            <a:r>
              <a:rPr lang="sk-SK" altLang="sk-SK" dirty="0"/>
              <a:t>Právny základ spracúvania osobných </a:t>
            </a:r>
            <a:r>
              <a:rPr lang="sk-SK" altLang="sk-SK" dirty="0" smtClean="0"/>
              <a:t>údajov – zákon </a:t>
            </a:r>
            <a:endParaRPr lang="sk-SK" altLang="sk-SK" dirty="0"/>
          </a:p>
        </p:txBody>
      </p:sp>
      <p:sp>
        <p:nvSpPr>
          <p:cNvPr id="27651" name="Zástupný symbol obsahu 2"/>
          <p:cNvSpPr>
            <a:spLocks noGrp="1"/>
          </p:cNvSpPr>
          <p:nvPr>
            <p:ph idx="1"/>
          </p:nvPr>
        </p:nvSpPr>
        <p:spPr>
          <a:xfrm>
            <a:off x="360363" y="1152525"/>
            <a:ext cx="8423275" cy="4930775"/>
          </a:xfrm>
        </p:spPr>
        <p:txBody>
          <a:bodyPr/>
          <a:lstStyle/>
          <a:p>
            <a:pPr eaLnBrk="1" hangingPunct="1"/>
            <a:r>
              <a:rPr lang="sk-SK" altLang="sk-SK" dirty="0"/>
              <a:t>Osobné údaje možno spracúvať na základe </a:t>
            </a:r>
          </a:p>
          <a:p>
            <a:pPr eaLnBrk="1" hangingPunct="1"/>
            <a:endParaRPr lang="sk-SK" altLang="sk-SK" dirty="0"/>
          </a:p>
          <a:p>
            <a:pPr marL="342900" indent="-342900" eaLnBrk="1" hangingPunct="1">
              <a:buClr>
                <a:schemeClr val="tx1"/>
              </a:buClr>
              <a:buFont typeface="Arial" panose="020B0604020202020204" pitchFamily="34" charset="0"/>
              <a:buChar char="•"/>
            </a:pPr>
            <a:r>
              <a:rPr lang="sk-SK" altLang="sk-SK" dirty="0"/>
              <a:t> priamo vykonateľného právne záväzného aktu EÚ </a:t>
            </a:r>
          </a:p>
          <a:p>
            <a:pPr marL="342900" indent="-342900" eaLnBrk="1" hangingPunct="1">
              <a:buClr>
                <a:schemeClr val="tx1"/>
              </a:buClr>
              <a:buFont typeface="Arial" panose="020B0604020202020204" pitchFamily="34" charset="0"/>
              <a:buChar char="•"/>
            </a:pPr>
            <a:r>
              <a:rPr lang="sk-SK" altLang="sk-SK" dirty="0"/>
              <a:t> </a:t>
            </a:r>
            <a:r>
              <a:rPr lang="sk-SK" altLang="sk-SK" dirty="0" err="1"/>
              <a:t>medz</a:t>
            </a:r>
            <a:r>
              <a:rPr lang="sk-SK" altLang="sk-SK" dirty="0"/>
              <a:t>. zmluvy, ktorou je SR viazaná</a:t>
            </a:r>
          </a:p>
          <a:p>
            <a:pPr marL="342900" indent="-342900" eaLnBrk="1" hangingPunct="1">
              <a:buClr>
                <a:schemeClr val="tx1"/>
              </a:buClr>
              <a:buFont typeface="Arial" panose="020B0604020202020204" pitchFamily="34" charset="0"/>
              <a:buChar char="•"/>
            </a:pPr>
            <a:r>
              <a:rPr lang="sk-SK" altLang="sk-SK" dirty="0"/>
              <a:t> ustanovení zákona</a:t>
            </a:r>
          </a:p>
          <a:p>
            <a:pPr marL="342900" indent="-342900" eaLnBrk="1" hangingPunct="1">
              <a:buClr>
                <a:schemeClr val="tx1"/>
              </a:buClr>
              <a:buFont typeface="Arial" panose="020B0604020202020204" pitchFamily="34" charset="0"/>
              <a:buChar char="•"/>
            </a:pPr>
            <a:r>
              <a:rPr lang="sk-SK" altLang="sk-SK" dirty="0"/>
              <a:t> so súhlasom dotknutej osoby</a:t>
            </a:r>
          </a:p>
          <a:p>
            <a:pPr marL="342900" indent="-342900" eaLnBrk="1" hangingPunct="1">
              <a:buClr>
                <a:schemeClr val="tx1"/>
              </a:buClr>
              <a:buFont typeface="Arial" panose="020B0604020202020204" pitchFamily="34" charset="0"/>
              <a:buChar char="•"/>
            </a:pPr>
            <a:r>
              <a:rPr lang="sk-SK" altLang="sk-SK" dirty="0"/>
              <a:t> bez súhlasu dotknutej osoby (§ 10)</a:t>
            </a:r>
          </a:p>
          <a:p>
            <a:pPr eaLnBrk="1" hangingPunct="1"/>
            <a:r>
              <a:rPr lang="sk-SK" altLang="sk-SK" dirty="0"/>
              <a:t> </a:t>
            </a:r>
          </a:p>
        </p:txBody>
      </p:sp>
      <p:sp>
        <p:nvSpPr>
          <p:cNvPr id="27652" name="Zástupný symbol čísla snímky 3"/>
          <p:cNvSpPr>
            <a:spLocks noGrp="1"/>
          </p:cNvSpPr>
          <p:nvPr>
            <p:ph type="sldNum" sz="quarter" idx="10"/>
          </p:nvPr>
        </p:nvSpPr>
        <p:spPr bwMode="auto">
          <a:noFill/>
          <a:ln>
            <a:miter lim="800000"/>
            <a:headEnd/>
            <a:tailEnd/>
          </a:ln>
        </p:spPr>
        <p:txBody>
          <a:bodyPr/>
          <a:lstStyle/>
          <a:p>
            <a:fld id="{4E99645C-4181-48F9-8AB0-20A9CAB3D243}" type="slidenum">
              <a:rPr lang="cs-CZ" altLang="sk-SK"/>
              <a:pPr/>
              <a:t>18</a:t>
            </a:fld>
            <a:endParaRPr lang="cs-CZ" altLang="sk-SK"/>
          </a:p>
        </p:txBody>
      </p:sp>
      <p:pic>
        <p:nvPicPr>
          <p:cNvPr id="27653" name="Obrázok 6"/>
          <p:cNvPicPr>
            <a:picLocks noChangeAspect="1"/>
          </p:cNvPicPr>
          <p:nvPr/>
        </p:nvPicPr>
        <p:blipFill>
          <a:blip r:embed="rId2" cstate="print"/>
          <a:srcRect/>
          <a:stretch>
            <a:fillRect/>
          </a:stretch>
        </p:blipFill>
        <p:spPr bwMode="auto">
          <a:xfrm>
            <a:off x="468313" y="6149975"/>
            <a:ext cx="1150937" cy="4810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a:xfrm>
            <a:off x="360363" y="360363"/>
            <a:ext cx="8423275" cy="539750"/>
          </a:xfrm>
        </p:spPr>
        <p:txBody>
          <a:bodyPr/>
          <a:lstStyle/>
          <a:p>
            <a:pPr eaLnBrk="1" hangingPunct="1"/>
            <a:r>
              <a:rPr lang="sk-SK" altLang="sk-SK" dirty="0"/>
              <a:t>Súhlas dotknutej </a:t>
            </a:r>
            <a:r>
              <a:rPr lang="sk-SK" altLang="sk-SK" dirty="0" smtClean="0"/>
              <a:t>osoby – zákon </a:t>
            </a:r>
            <a:endParaRPr lang="sk-SK" altLang="sk-SK" dirty="0"/>
          </a:p>
        </p:txBody>
      </p:sp>
      <p:sp>
        <p:nvSpPr>
          <p:cNvPr id="28675" name="Zástupný symbol obsahu 2"/>
          <p:cNvSpPr>
            <a:spLocks noGrp="1"/>
          </p:cNvSpPr>
          <p:nvPr>
            <p:ph idx="1"/>
          </p:nvPr>
        </p:nvSpPr>
        <p:spPr>
          <a:xfrm>
            <a:off x="360363" y="1152525"/>
            <a:ext cx="8423275" cy="4930775"/>
          </a:xfrm>
        </p:spPr>
        <p:txBody>
          <a:bodyPr/>
          <a:lstStyle/>
          <a:p>
            <a:pPr eaLnBrk="1" hangingPunct="1"/>
            <a:r>
              <a:rPr lang="sk-SK" altLang="sk-SK" sz="1800" dirty="0"/>
              <a:t>Súhlas dotknutej osoby netreba:</a:t>
            </a:r>
          </a:p>
          <a:p>
            <a:pPr marL="285750" indent="-285750" eaLnBrk="1" hangingPunct="1">
              <a:buClr>
                <a:schemeClr val="tx1"/>
              </a:buClr>
              <a:buFont typeface="Arial" panose="020B0604020202020204" pitchFamily="34" charset="0"/>
              <a:buChar char="•"/>
            </a:pPr>
            <a:r>
              <a:rPr lang="sk-SK" altLang="sk-SK" sz="1800" dirty="0" smtClean="0"/>
              <a:t> </a:t>
            </a:r>
            <a:r>
              <a:rPr lang="sk-SK" altLang="sk-SK" sz="1800" dirty="0"/>
              <a:t>spracúvate OÚ na základe osobitného zákona (zákon o bankách, zákon o št. občianstve) – týka sa št. a finančných </a:t>
            </a:r>
            <a:r>
              <a:rPr lang="sk-SK" altLang="sk-SK" sz="1800" dirty="0" smtClean="0"/>
              <a:t>inštitúcií</a:t>
            </a:r>
          </a:p>
          <a:p>
            <a:pPr marL="285750" indent="-285750">
              <a:buClr>
                <a:schemeClr val="tx1"/>
              </a:buClr>
              <a:buFont typeface="Arial" panose="020B0604020202020204" pitchFamily="34" charset="0"/>
              <a:buChar char="•"/>
            </a:pPr>
            <a:r>
              <a:rPr lang="sk-SK" altLang="sk-SK" sz="1800" dirty="0" smtClean="0"/>
              <a:t>prípady vymedzené v § 10 zákona </a:t>
            </a:r>
          </a:p>
          <a:p>
            <a:pPr marL="1004888" lvl="1" indent="-285750">
              <a:buClr>
                <a:schemeClr val="tx1"/>
              </a:buClr>
              <a:buFont typeface="Arial" panose="020B0604020202020204" pitchFamily="34" charset="0"/>
              <a:buChar char="•"/>
            </a:pPr>
            <a:r>
              <a:rPr lang="sk-SK" altLang="sk-SK" sz="1800" dirty="0" smtClean="0"/>
              <a:t>umelecká a literárna činnosť, informovanie verejnosti (musí vyplývať z predmetu podnikania)</a:t>
            </a:r>
          </a:p>
          <a:p>
            <a:pPr marL="1004888" lvl="1" indent="-285750">
              <a:buClr>
                <a:schemeClr val="tx1"/>
              </a:buClr>
              <a:buFont typeface="Arial" panose="020B0604020202020204" pitchFamily="34" charset="0"/>
              <a:buChar char="•"/>
            </a:pPr>
            <a:r>
              <a:rPr lang="sk-SK" altLang="sk-SK" sz="1800" dirty="0" smtClean="0"/>
              <a:t>zmluvné a predzmluvné vzťahy</a:t>
            </a:r>
          </a:p>
          <a:p>
            <a:pPr marL="1004888" lvl="1" indent="-285750">
              <a:buClr>
                <a:schemeClr val="tx1"/>
              </a:buClr>
              <a:buFont typeface="Arial" panose="020B0604020202020204" pitchFamily="34" charset="0"/>
              <a:buChar char="•"/>
            </a:pPr>
            <a:r>
              <a:rPr lang="sk-SK" altLang="sk-SK" sz="1800" dirty="0" smtClean="0"/>
              <a:t>ochrana života, zdravia, majetku dotknutej osoby</a:t>
            </a:r>
          </a:p>
          <a:p>
            <a:pPr marL="1004888" lvl="1" indent="-285750">
              <a:buClr>
                <a:schemeClr val="tx1"/>
              </a:buClr>
              <a:buFont typeface="Arial" panose="020B0604020202020204" pitchFamily="34" charset="0"/>
              <a:buChar char="•"/>
            </a:pPr>
            <a:r>
              <a:rPr lang="sk-SK" altLang="sk-SK" sz="1800" dirty="0" smtClean="0">
                <a:solidFill>
                  <a:srgbClr val="00B0F0"/>
                </a:solidFill>
              </a:rPr>
              <a:t>titul, meno, priezvisko, poštová adresa – určené výhradne na poštový styk s dotknutou osobou</a:t>
            </a:r>
          </a:p>
          <a:p>
            <a:pPr marL="1004888" lvl="1" indent="-285750">
              <a:buClr>
                <a:schemeClr val="tx1"/>
              </a:buClr>
              <a:buFont typeface="Arial" panose="020B0604020202020204" pitchFamily="34" charset="0"/>
              <a:buChar char="•"/>
            </a:pPr>
            <a:r>
              <a:rPr lang="sk-SK" altLang="sk-SK" sz="1800" dirty="0" smtClean="0">
                <a:solidFill>
                  <a:srgbClr val="00B0F0"/>
                </a:solidFill>
              </a:rPr>
              <a:t>už zverejnené údaje verejný záujem </a:t>
            </a:r>
          </a:p>
          <a:p>
            <a:pPr marL="1004888" lvl="1" indent="-285750">
              <a:buClr>
                <a:schemeClr val="tx1"/>
              </a:buClr>
              <a:buFont typeface="Arial" panose="020B0604020202020204" pitchFamily="34" charset="0"/>
              <a:buChar char="•"/>
            </a:pPr>
            <a:r>
              <a:rPr lang="sk-SK" altLang="sk-SK" sz="1800" dirty="0" smtClean="0"/>
              <a:t>ochrana práv a právom chránených záujmov prevádzkovateľa alebo tretej strany  </a:t>
            </a:r>
          </a:p>
          <a:p>
            <a:pPr eaLnBrk="1" hangingPunct="1">
              <a:buFontTx/>
              <a:buChar char="•"/>
            </a:pPr>
            <a:endParaRPr lang="sk-SK" altLang="sk-SK" dirty="0"/>
          </a:p>
          <a:p>
            <a:pPr eaLnBrk="1" hangingPunct="1"/>
            <a:r>
              <a:rPr lang="sk-SK" altLang="sk-SK" dirty="0"/>
              <a:t> </a:t>
            </a:r>
          </a:p>
        </p:txBody>
      </p:sp>
      <p:sp>
        <p:nvSpPr>
          <p:cNvPr id="28676" name="Zástupný symbol čísla snímky 3"/>
          <p:cNvSpPr>
            <a:spLocks noGrp="1"/>
          </p:cNvSpPr>
          <p:nvPr>
            <p:ph type="sldNum" sz="quarter" idx="10"/>
          </p:nvPr>
        </p:nvSpPr>
        <p:spPr bwMode="auto">
          <a:noFill/>
          <a:ln>
            <a:miter lim="800000"/>
            <a:headEnd/>
            <a:tailEnd/>
          </a:ln>
        </p:spPr>
        <p:txBody>
          <a:bodyPr/>
          <a:lstStyle/>
          <a:p>
            <a:fld id="{5257099E-C97E-4ADB-9F63-EC59D266FAE5}" type="slidenum">
              <a:rPr lang="cs-CZ" altLang="sk-SK"/>
              <a:pPr/>
              <a:t>19</a:t>
            </a:fld>
            <a:endParaRPr lang="cs-CZ" altLang="sk-SK"/>
          </a:p>
        </p:txBody>
      </p:sp>
      <p:pic>
        <p:nvPicPr>
          <p:cNvPr id="28677" name="Obrázok 6"/>
          <p:cNvPicPr>
            <a:picLocks noChangeAspect="1"/>
          </p:cNvPicPr>
          <p:nvPr/>
        </p:nvPicPr>
        <p:blipFill>
          <a:blip r:embed="rId2" cstate="print"/>
          <a:srcRect/>
          <a:stretch>
            <a:fillRect/>
          </a:stretch>
        </p:blipFill>
        <p:spPr bwMode="auto">
          <a:xfrm>
            <a:off x="468313" y="6149975"/>
            <a:ext cx="1150937" cy="4810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err="1"/>
              <a:t>Obsah</a:t>
            </a:r>
            <a:r>
              <a:rPr lang="de-DE" dirty="0"/>
              <a:t> </a:t>
            </a:r>
            <a:r>
              <a:rPr lang="de-DE" dirty="0" err="1"/>
              <a:t>predn</a:t>
            </a:r>
            <a:r>
              <a:rPr lang="sk-SK" dirty="0" err="1"/>
              <a:t>áš</a:t>
            </a:r>
            <a:r>
              <a:rPr lang="de-DE" dirty="0" err="1"/>
              <a:t>ky</a:t>
            </a:r>
            <a:endParaRPr lang="sk-SK" dirty="0"/>
          </a:p>
        </p:txBody>
      </p:sp>
      <p:sp>
        <p:nvSpPr>
          <p:cNvPr id="3" name="Zástupný symbol obsahu 2"/>
          <p:cNvSpPr>
            <a:spLocks noGrp="1"/>
          </p:cNvSpPr>
          <p:nvPr>
            <p:ph idx="1"/>
          </p:nvPr>
        </p:nvSpPr>
        <p:spPr/>
        <p:txBody>
          <a:bodyPr/>
          <a:lstStyle/>
          <a:p>
            <a:endParaRPr lang="sk-SK" dirty="0"/>
          </a:p>
          <a:p>
            <a:pPr algn="just">
              <a:lnSpc>
                <a:spcPct val="150000"/>
              </a:lnSpc>
            </a:pPr>
            <a:r>
              <a:rPr lang="sk-SK" dirty="0" smtClean="0"/>
              <a:t>Zákon </a:t>
            </a:r>
            <a:r>
              <a:rPr lang="sk-SK" dirty="0"/>
              <a:t>č. 122/2013 </a:t>
            </a:r>
            <a:r>
              <a:rPr lang="sk-SK" dirty="0" err="1"/>
              <a:t>Z.z</a:t>
            </a:r>
            <a:r>
              <a:rPr lang="sk-SK" dirty="0"/>
              <a:t>. o ochrane osobných </a:t>
            </a:r>
            <a:r>
              <a:rPr lang="sk-SK" dirty="0" smtClean="0"/>
              <a:t>údajov</a:t>
            </a:r>
            <a:r>
              <a:rPr lang="de-DE" dirty="0" smtClean="0"/>
              <a:t> a </a:t>
            </a:r>
            <a:r>
              <a:rPr lang="sk-SK" dirty="0" smtClean="0"/>
              <a:t>jeho </a:t>
            </a:r>
            <a:r>
              <a:rPr lang="de-DE" dirty="0" err="1" smtClean="0"/>
              <a:t>porovnanie</a:t>
            </a:r>
            <a:r>
              <a:rPr lang="de-DE" dirty="0" smtClean="0"/>
              <a:t> s </a:t>
            </a:r>
            <a:r>
              <a:rPr lang="sk-SK" dirty="0" smtClean="0"/>
              <a:t>nariadením </a:t>
            </a:r>
            <a:r>
              <a:rPr lang="sk-SK" dirty="0"/>
              <a:t>EÚ č. </a:t>
            </a:r>
            <a:r>
              <a:rPr lang="sk-SK" dirty="0" smtClean="0"/>
              <a:t>2016/679 </a:t>
            </a:r>
            <a:r>
              <a:rPr lang="sk-SK" dirty="0"/>
              <a:t>o </a:t>
            </a:r>
            <a:r>
              <a:rPr lang="sk-SK" dirty="0" smtClean="0"/>
              <a:t>ochrane </a:t>
            </a:r>
            <a:r>
              <a:rPr lang="sk-SK" dirty="0"/>
              <a:t>fyzických osôb pri spracúvaní osobných </a:t>
            </a:r>
            <a:r>
              <a:rPr lang="sk-SK" dirty="0" smtClean="0"/>
              <a:t>údajov </a:t>
            </a:r>
            <a:r>
              <a:rPr lang="sk-SK" dirty="0"/>
              <a:t>a o voľnom pohybe takýchto údajov</a:t>
            </a:r>
          </a:p>
          <a:p>
            <a:pPr>
              <a:lnSpc>
                <a:spcPct val="150000"/>
              </a:lnSpc>
            </a:pPr>
            <a:r>
              <a:rPr lang="sk-SK" dirty="0"/>
              <a:t> </a:t>
            </a:r>
          </a:p>
        </p:txBody>
      </p:sp>
      <p:sp>
        <p:nvSpPr>
          <p:cNvPr id="4" name="Zástupný symbol čísla snímky 3"/>
          <p:cNvSpPr>
            <a:spLocks noGrp="1"/>
          </p:cNvSpPr>
          <p:nvPr>
            <p:ph type="sldNum" sz="quarter" idx="10"/>
          </p:nvPr>
        </p:nvSpPr>
        <p:spPr/>
        <p:txBody>
          <a:bodyPr/>
          <a:lstStyle/>
          <a:p>
            <a:fld id="{437BA28B-AB1B-436A-9B34-AD4CD82B0EE4}" type="slidenum">
              <a:rPr lang="cs-CZ" smtClean="0"/>
              <a:pPr/>
              <a:t>2</a:t>
            </a:fld>
            <a:endParaRPr lang="cs-CZ" dirty="0"/>
          </a:p>
        </p:txBody>
      </p:sp>
      <p:pic>
        <p:nvPicPr>
          <p:cNvPr id="5" name="Obrázok 6"/>
          <p:cNvPicPr>
            <a:picLocks noChangeAspect="1"/>
          </p:cNvPicPr>
          <p:nvPr/>
        </p:nvPicPr>
        <p:blipFill>
          <a:blip r:embed="rId3" cstate="print"/>
          <a:srcRect/>
          <a:stretch>
            <a:fillRect/>
          </a:stretch>
        </p:blipFill>
        <p:spPr bwMode="auto">
          <a:xfrm>
            <a:off x="468313" y="6149975"/>
            <a:ext cx="1150937" cy="4810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p:cNvSpPr>
            <a:spLocks noGrp="1"/>
          </p:cNvSpPr>
          <p:nvPr>
            <p:ph type="title"/>
          </p:nvPr>
        </p:nvSpPr>
        <p:spPr>
          <a:xfrm>
            <a:off x="360363" y="360363"/>
            <a:ext cx="8423275" cy="539750"/>
          </a:xfrm>
        </p:spPr>
        <p:txBody>
          <a:bodyPr/>
          <a:lstStyle/>
          <a:p>
            <a:r>
              <a:rPr lang="sk-SK" altLang="sk-SK"/>
              <a:t>Súhlas dotknutej osoby</a:t>
            </a:r>
          </a:p>
        </p:txBody>
      </p:sp>
      <p:sp>
        <p:nvSpPr>
          <p:cNvPr id="31747" name="Zástupný symbol obsahu 2"/>
          <p:cNvSpPr>
            <a:spLocks noGrp="1"/>
          </p:cNvSpPr>
          <p:nvPr>
            <p:ph idx="1"/>
          </p:nvPr>
        </p:nvSpPr>
        <p:spPr>
          <a:xfrm>
            <a:off x="360363" y="1152525"/>
            <a:ext cx="8423275" cy="4930775"/>
          </a:xfrm>
        </p:spPr>
        <p:txBody>
          <a:bodyPr/>
          <a:lstStyle/>
          <a:p>
            <a:r>
              <a:rPr lang="sk-SK" altLang="sk-SK" dirty="0"/>
              <a:t>Náležitosti súhlasu:</a:t>
            </a:r>
          </a:p>
          <a:p>
            <a:endParaRPr lang="sk-SK" altLang="sk-SK" dirty="0"/>
          </a:p>
          <a:p>
            <a:pPr marL="342900" indent="-342900">
              <a:buClr>
                <a:schemeClr val="tx1"/>
              </a:buClr>
              <a:buFont typeface="Arial" panose="020B0604020202020204" pitchFamily="34" charset="0"/>
              <a:buChar char="•"/>
            </a:pPr>
            <a:r>
              <a:rPr lang="sk-SK" altLang="sk-SK" dirty="0"/>
              <a:t>kto súhlas poskytuje</a:t>
            </a:r>
          </a:p>
          <a:p>
            <a:pPr marL="342900" indent="-342900">
              <a:buClr>
                <a:schemeClr val="tx1"/>
              </a:buClr>
              <a:buFont typeface="Arial" panose="020B0604020202020204" pitchFamily="34" charset="0"/>
              <a:buChar char="•"/>
            </a:pPr>
            <a:r>
              <a:rPr lang="sk-SK" altLang="sk-SK" dirty="0"/>
              <a:t>komu sa súhlas poskytuje</a:t>
            </a:r>
          </a:p>
          <a:p>
            <a:pPr marL="342900" indent="-342900">
              <a:buClr>
                <a:schemeClr val="tx1"/>
              </a:buClr>
              <a:buFont typeface="Arial" panose="020B0604020202020204" pitchFamily="34" charset="0"/>
              <a:buChar char="•"/>
            </a:pPr>
            <a:r>
              <a:rPr lang="sk-SK" altLang="sk-SK" dirty="0"/>
              <a:t>na aký účel</a:t>
            </a:r>
          </a:p>
          <a:p>
            <a:pPr marL="342900" indent="-342900">
              <a:buClr>
                <a:schemeClr val="tx1"/>
              </a:buClr>
              <a:buFont typeface="Arial" panose="020B0604020202020204" pitchFamily="34" charset="0"/>
              <a:buChar char="•"/>
            </a:pPr>
            <a:r>
              <a:rPr lang="sk-SK" altLang="sk-SK" dirty="0"/>
              <a:t>zoznam alebo rozsah osobných údajov</a:t>
            </a:r>
          </a:p>
          <a:p>
            <a:pPr marL="342900" indent="-342900">
              <a:buClr>
                <a:schemeClr val="tx1"/>
              </a:buClr>
              <a:buFont typeface="Arial" panose="020B0604020202020204" pitchFamily="34" charset="0"/>
              <a:buChar char="•"/>
            </a:pPr>
            <a:r>
              <a:rPr lang="sk-SK" altLang="sk-SK" dirty="0"/>
              <a:t>čas platnosti súhlasu (časové ohraničenie)</a:t>
            </a:r>
          </a:p>
          <a:p>
            <a:pPr marL="342900" indent="-342900">
              <a:buClr>
                <a:schemeClr val="tx1"/>
              </a:buClr>
              <a:buFont typeface="Arial" panose="020B0604020202020204" pitchFamily="34" charset="0"/>
              <a:buChar char="•"/>
            </a:pPr>
            <a:r>
              <a:rPr lang="sk-SK" altLang="sk-SK" dirty="0"/>
              <a:t> vlastnoručný podpis / zaručený elektronický podpis </a:t>
            </a:r>
          </a:p>
          <a:p>
            <a:pPr>
              <a:buClr>
                <a:schemeClr val="tx1"/>
              </a:buClr>
              <a:buFontTx/>
              <a:buChar char="•"/>
            </a:pPr>
            <a:endParaRPr lang="sk-SK" altLang="sk-SK" dirty="0"/>
          </a:p>
          <a:p>
            <a:r>
              <a:rPr lang="sk-SK" altLang="sk-SK" dirty="0"/>
              <a:t> </a:t>
            </a:r>
          </a:p>
        </p:txBody>
      </p:sp>
      <p:sp>
        <p:nvSpPr>
          <p:cNvPr id="31748" name="Zástupný symbol čísla snímky 3"/>
          <p:cNvSpPr>
            <a:spLocks noGrp="1"/>
          </p:cNvSpPr>
          <p:nvPr>
            <p:ph type="sldNum" sz="quarter" idx="10"/>
          </p:nvPr>
        </p:nvSpPr>
        <p:spPr bwMode="auto">
          <a:noFill/>
          <a:ln>
            <a:miter lim="800000"/>
            <a:headEnd/>
            <a:tailEnd/>
          </a:ln>
        </p:spPr>
        <p:txBody>
          <a:bodyPr/>
          <a:lstStyle/>
          <a:p>
            <a:fld id="{8AC03927-A837-4764-9437-87529A9FFB50}" type="slidenum">
              <a:rPr lang="cs-CZ" altLang="sk-SK"/>
              <a:pPr/>
              <a:t>20</a:t>
            </a:fld>
            <a:endParaRPr lang="cs-CZ" altLang="sk-SK"/>
          </a:p>
        </p:txBody>
      </p:sp>
      <p:pic>
        <p:nvPicPr>
          <p:cNvPr id="31749" name="Obrázok 6"/>
          <p:cNvPicPr>
            <a:picLocks noChangeAspect="1"/>
          </p:cNvPicPr>
          <p:nvPr/>
        </p:nvPicPr>
        <p:blipFill>
          <a:blip r:embed="rId2" cstate="print"/>
          <a:srcRect/>
          <a:stretch>
            <a:fillRect/>
          </a:stretch>
        </p:blipFill>
        <p:spPr bwMode="auto">
          <a:xfrm>
            <a:off x="468313" y="6149975"/>
            <a:ext cx="1150937" cy="4810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a:t>Prehľad právnych </a:t>
            </a:r>
            <a:r>
              <a:rPr lang="sk-SK" dirty="0" smtClean="0"/>
              <a:t>základov – Nariadenie – zákonnosť spracúvania </a:t>
            </a:r>
            <a:endParaRPr lang="en-US" dirty="0"/>
          </a:p>
        </p:txBody>
      </p:sp>
      <p:sp>
        <p:nvSpPr>
          <p:cNvPr id="3" name="Content Placeholder 2"/>
          <p:cNvSpPr>
            <a:spLocks noGrp="1"/>
          </p:cNvSpPr>
          <p:nvPr>
            <p:ph idx="1"/>
          </p:nvPr>
        </p:nvSpPr>
        <p:spPr>
          <a:xfrm>
            <a:off x="395536" y="1196752"/>
            <a:ext cx="8352928" cy="4823048"/>
          </a:xfrm>
        </p:spPr>
        <p:txBody>
          <a:bodyPr>
            <a:normAutofit/>
          </a:bodyPr>
          <a:lstStyle/>
          <a:p>
            <a:pPr marL="388620" lvl="1" indent="-342900" algn="just">
              <a:lnSpc>
                <a:spcPct val="110000"/>
              </a:lnSpc>
              <a:spcBef>
                <a:spcPts val="1800"/>
              </a:spcBef>
              <a:buClr>
                <a:schemeClr val="tx1"/>
              </a:buClr>
              <a:buFont typeface="Arial" pitchFamily="34" charset="0"/>
              <a:buChar char="•"/>
            </a:pPr>
            <a:r>
              <a:rPr lang="sk-SK" sz="2500" dirty="0" smtClean="0"/>
              <a:t>Súhlas</a:t>
            </a:r>
            <a:endParaRPr lang="sk-SK" sz="2500" dirty="0"/>
          </a:p>
          <a:p>
            <a:pPr marL="388620" lvl="1" indent="-342900" algn="just">
              <a:lnSpc>
                <a:spcPct val="110000"/>
              </a:lnSpc>
              <a:spcBef>
                <a:spcPts val="1800"/>
              </a:spcBef>
              <a:buClr>
                <a:schemeClr val="tx1"/>
              </a:buClr>
              <a:buFont typeface="Arial" pitchFamily="34" charset="0"/>
              <a:buChar char="•"/>
            </a:pPr>
            <a:r>
              <a:rPr lang="sk-SK" sz="2500" dirty="0"/>
              <a:t>Plnenie zmluvy s dotknutou </a:t>
            </a:r>
            <a:r>
              <a:rPr lang="sk-SK" sz="2500" dirty="0" smtClean="0"/>
              <a:t>osobou</a:t>
            </a:r>
            <a:endParaRPr lang="sk-SK" sz="2500" dirty="0"/>
          </a:p>
          <a:p>
            <a:pPr marL="388620" lvl="1" indent="-342900" algn="just">
              <a:lnSpc>
                <a:spcPct val="110000"/>
              </a:lnSpc>
              <a:spcBef>
                <a:spcPts val="1800"/>
              </a:spcBef>
              <a:buClr>
                <a:schemeClr val="tx1"/>
              </a:buClr>
              <a:buFont typeface="Arial" pitchFamily="34" charset="0"/>
              <a:buChar char="•"/>
            </a:pPr>
            <a:r>
              <a:rPr lang="sk-SK" sz="2500" dirty="0"/>
              <a:t>Plnenie zákonnej povinnosti </a:t>
            </a:r>
            <a:r>
              <a:rPr lang="sk-SK" sz="2500" dirty="0" smtClean="0"/>
              <a:t>prevádzkovateľa</a:t>
            </a:r>
            <a:endParaRPr lang="sk-SK" sz="2500" dirty="0"/>
          </a:p>
          <a:p>
            <a:pPr marL="388620" lvl="1" indent="-342900" algn="just">
              <a:lnSpc>
                <a:spcPct val="110000"/>
              </a:lnSpc>
              <a:spcBef>
                <a:spcPts val="1800"/>
              </a:spcBef>
              <a:buClr>
                <a:schemeClr val="tx1"/>
              </a:buClr>
              <a:buFont typeface="Arial" pitchFamily="34" charset="0"/>
              <a:buChar char="•"/>
            </a:pPr>
            <a:r>
              <a:rPr lang="sk-SK" sz="2500" dirty="0"/>
              <a:t>Životne dôležité záujmy dotknutej osoby alebo inej </a:t>
            </a:r>
            <a:r>
              <a:rPr lang="sk-SK" sz="2500" dirty="0" smtClean="0"/>
              <a:t>FO</a:t>
            </a:r>
            <a:endParaRPr lang="sk-SK" sz="2500" dirty="0"/>
          </a:p>
          <a:p>
            <a:pPr marL="388620" lvl="1" indent="-342900" algn="just">
              <a:lnSpc>
                <a:spcPct val="110000"/>
              </a:lnSpc>
              <a:spcBef>
                <a:spcPts val="1800"/>
              </a:spcBef>
              <a:buClr>
                <a:schemeClr val="tx1"/>
              </a:buClr>
              <a:buFont typeface="Arial" pitchFamily="34" charset="0"/>
              <a:buChar char="•"/>
            </a:pPr>
            <a:r>
              <a:rPr lang="sk-SK" sz="2500" dirty="0"/>
              <a:t>Splnenie úlohy vo verejnom záujme alebo pri výkone verejnej moci zverenej </a:t>
            </a:r>
            <a:r>
              <a:rPr lang="sk-SK" sz="2500" dirty="0" smtClean="0"/>
              <a:t>prevádzkovateľovi</a:t>
            </a:r>
            <a:endParaRPr lang="sk-SK" sz="2500" dirty="0"/>
          </a:p>
          <a:p>
            <a:pPr marL="388620" lvl="1" indent="-342900" algn="just">
              <a:lnSpc>
                <a:spcPct val="110000"/>
              </a:lnSpc>
              <a:spcBef>
                <a:spcPts val="1800"/>
              </a:spcBef>
              <a:buClr>
                <a:schemeClr val="tx1"/>
              </a:buClr>
              <a:buFont typeface="Arial" pitchFamily="34" charset="0"/>
              <a:buChar char="•"/>
            </a:pPr>
            <a:r>
              <a:rPr lang="sk-SK" sz="2500" dirty="0"/>
              <a:t>Oprávnené záujmy prevádzkovateľa alebo tretej strany </a:t>
            </a:r>
          </a:p>
          <a:p>
            <a:pPr marL="388620" lvl="1" indent="-342900" algn="just">
              <a:lnSpc>
                <a:spcPct val="110000"/>
              </a:lnSpc>
              <a:spcBef>
                <a:spcPts val="1800"/>
              </a:spcBef>
            </a:pPr>
            <a:endParaRPr lang="sk-SK" sz="2500" dirty="0">
              <a:solidFill>
                <a:srgbClr val="FF0000"/>
              </a:solidFill>
            </a:endParaRPr>
          </a:p>
          <a:p>
            <a:pPr marL="388620" lvl="1" indent="-342900" algn="just">
              <a:lnSpc>
                <a:spcPct val="110000"/>
              </a:lnSpc>
              <a:spcBef>
                <a:spcPts val="1800"/>
              </a:spcBef>
            </a:pPr>
            <a:endParaRPr lang="sk-SK" sz="2500" dirty="0">
              <a:solidFill>
                <a:srgbClr val="FF0000"/>
              </a:solidFill>
            </a:endParaRPr>
          </a:p>
          <a:p>
            <a:pPr marL="388620" lvl="1" indent="-342900" algn="just">
              <a:lnSpc>
                <a:spcPct val="110000"/>
              </a:lnSpc>
              <a:spcBef>
                <a:spcPts val="1800"/>
              </a:spcBef>
            </a:pPr>
            <a:endParaRPr lang="sk-SK" sz="2500" dirty="0">
              <a:solidFill>
                <a:srgbClr val="FF0000"/>
              </a:solidFill>
            </a:endParaRPr>
          </a:p>
          <a:p>
            <a:pPr marL="754380" lvl="3" indent="-342900" algn="just">
              <a:lnSpc>
                <a:spcPct val="120000"/>
              </a:lnSpc>
              <a:spcBef>
                <a:spcPts val="1800"/>
              </a:spcBef>
              <a:buFont typeface="Wingdings" panose="05000000000000000000" pitchFamily="2" charset="2"/>
              <a:buChar char="Ø"/>
            </a:pPr>
            <a:endParaRPr lang="sk-SK" sz="2100" dirty="0">
              <a:solidFill>
                <a:srgbClr val="FF0000"/>
              </a:solidFill>
            </a:endParaRPr>
          </a:p>
          <a:p>
            <a:pPr algn="just"/>
            <a:endParaRPr lang="sk-SK" dirty="0"/>
          </a:p>
        </p:txBody>
      </p:sp>
      <p:sp>
        <p:nvSpPr>
          <p:cNvPr id="4" name="Zástupný symbol čísla snímky 3"/>
          <p:cNvSpPr>
            <a:spLocks noGrp="1"/>
          </p:cNvSpPr>
          <p:nvPr>
            <p:ph type="sldNum" sz="quarter" idx="10"/>
          </p:nvPr>
        </p:nvSpPr>
        <p:spPr/>
        <p:txBody>
          <a:bodyPr/>
          <a:lstStyle/>
          <a:p>
            <a:fld id="{437BA28B-AB1B-436A-9B34-AD4CD82B0EE4}" type="slidenum">
              <a:rPr lang="cs-CZ" smtClean="0"/>
              <a:pPr/>
              <a:t>21</a:t>
            </a:fld>
            <a:endParaRPr lang="cs-CZ"/>
          </a:p>
        </p:txBody>
      </p:sp>
    </p:spTree>
    <p:extLst>
      <p:ext uri="{BB962C8B-B14F-4D97-AF65-F5344CB8AC3E}">
        <p14:creationId xmlns:p14="http://schemas.microsoft.com/office/powerpoint/2010/main" val="3344248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a:xfrm>
            <a:off x="360363" y="360363"/>
            <a:ext cx="8423275" cy="539750"/>
          </a:xfrm>
        </p:spPr>
        <p:txBody>
          <a:bodyPr/>
          <a:lstStyle/>
          <a:p>
            <a:pPr eaLnBrk="1" hangingPunct="1"/>
            <a:r>
              <a:rPr lang="sk-SK" altLang="sk-SK" dirty="0" smtClean="0"/>
              <a:t>Zrušené právne základy v zmysle Nariadenia</a:t>
            </a:r>
            <a:endParaRPr lang="sk-SK" altLang="sk-SK" dirty="0"/>
          </a:p>
        </p:txBody>
      </p:sp>
      <p:sp>
        <p:nvSpPr>
          <p:cNvPr id="28675" name="Zástupný symbol obsahu 2"/>
          <p:cNvSpPr>
            <a:spLocks noGrp="1"/>
          </p:cNvSpPr>
          <p:nvPr>
            <p:ph idx="1"/>
          </p:nvPr>
        </p:nvSpPr>
        <p:spPr>
          <a:xfrm>
            <a:off x="360363" y="1152525"/>
            <a:ext cx="8423275" cy="4930775"/>
          </a:xfrm>
        </p:spPr>
        <p:txBody>
          <a:bodyPr/>
          <a:lstStyle/>
          <a:p>
            <a:pPr eaLnBrk="1" hangingPunct="1"/>
            <a:r>
              <a:rPr lang="sk-SK" altLang="sk-SK" sz="1800" dirty="0" smtClean="0">
                <a:solidFill>
                  <a:srgbClr val="0070C0"/>
                </a:solidFill>
              </a:rPr>
              <a:t>Novou </a:t>
            </a:r>
            <a:r>
              <a:rPr lang="sk-SK" altLang="sk-SK" sz="1800" dirty="0">
                <a:solidFill>
                  <a:srgbClr val="0070C0"/>
                </a:solidFill>
              </a:rPr>
              <a:t>právnou </a:t>
            </a:r>
            <a:r>
              <a:rPr lang="sk-SK" altLang="sk-SK" sz="1800" dirty="0" smtClean="0">
                <a:solidFill>
                  <a:srgbClr val="0070C0"/>
                </a:solidFill>
              </a:rPr>
              <a:t>úpravou ochrany </a:t>
            </a:r>
            <a:r>
              <a:rPr lang="sk-SK" altLang="sk-SK" sz="1800" dirty="0">
                <a:solidFill>
                  <a:srgbClr val="0070C0"/>
                </a:solidFill>
              </a:rPr>
              <a:t>osobných údajov sa </a:t>
            </a:r>
            <a:r>
              <a:rPr lang="sk-SK" altLang="sk-SK" sz="1800" dirty="0" smtClean="0">
                <a:solidFill>
                  <a:srgbClr val="0070C0"/>
                </a:solidFill>
              </a:rPr>
              <a:t>rušia</a:t>
            </a:r>
            <a:r>
              <a:rPr lang="sk-SK" altLang="sk-SK" sz="1800" dirty="0">
                <a:solidFill>
                  <a:srgbClr val="0070C0"/>
                </a:solidFill>
              </a:rPr>
              <a:t>:</a:t>
            </a:r>
          </a:p>
          <a:p>
            <a:pPr marL="171450" indent="-171450" eaLnBrk="1" hangingPunct="1">
              <a:buClr>
                <a:srgbClr val="0070C0"/>
              </a:buClr>
              <a:buFont typeface="Arial" panose="020B0604020202020204" pitchFamily="34" charset="0"/>
              <a:buChar char="•"/>
            </a:pPr>
            <a:r>
              <a:rPr lang="sk-SK" altLang="sk-SK" sz="1800" dirty="0" smtClean="0">
                <a:solidFill>
                  <a:srgbClr val="0070C0"/>
                </a:solidFill>
              </a:rPr>
              <a:t>právny </a:t>
            </a:r>
            <a:r>
              <a:rPr lang="sk-SK" altLang="sk-SK" sz="1800" dirty="0">
                <a:solidFill>
                  <a:srgbClr val="0070C0"/>
                </a:solidFill>
              </a:rPr>
              <a:t>základ podľa </a:t>
            </a:r>
            <a:r>
              <a:rPr lang="sk-SK" altLang="sk-SK" sz="1800" dirty="0" smtClean="0">
                <a:solidFill>
                  <a:srgbClr val="0070C0"/>
                </a:solidFill>
              </a:rPr>
              <a:t>zákona </a:t>
            </a:r>
            <a:r>
              <a:rPr lang="sk-SK" altLang="sk-SK" sz="1800" dirty="0">
                <a:solidFill>
                  <a:srgbClr val="0070C0"/>
                </a:solidFill>
              </a:rPr>
              <a:t>„</a:t>
            </a:r>
            <a:r>
              <a:rPr lang="sk-SK" altLang="sk-SK" sz="1800" b="1" dirty="0">
                <a:solidFill>
                  <a:srgbClr val="0070C0"/>
                </a:solidFill>
              </a:rPr>
              <a:t>ďalšie spracúvanie už zverejnených osobných údajov</a:t>
            </a:r>
            <a:r>
              <a:rPr lang="sk-SK" altLang="sk-SK" sz="1800" dirty="0">
                <a:solidFill>
                  <a:srgbClr val="0070C0"/>
                </a:solidFill>
              </a:rPr>
              <a:t>“; tento právny základ je v rozpore so zásadou zákonnosti, spravodlivosti a transparentnosti a zásadou obmedzenia účelu a kompatibility účelu; </a:t>
            </a:r>
            <a:endParaRPr lang="sk-SK" altLang="sk-SK" sz="1800" dirty="0" smtClean="0">
              <a:solidFill>
                <a:srgbClr val="0070C0"/>
              </a:solidFill>
            </a:endParaRPr>
          </a:p>
          <a:p>
            <a:pPr marL="171450" indent="-171450" eaLnBrk="1" hangingPunct="1">
              <a:buClr>
                <a:srgbClr val="0070C0"/>
              </a:buClr>
              <a:buFont typeface="Arial" panose="020B0604020202020204" pitchFamily="34" charset="0"/>
              <a:buChar char="•"/>
            </a:pPr>
            <a:r>
              <a:rPr lang="sk-SK" altLang="sk-SK" sz="1800" dirty="0" smtClean="0">
                <a:solidFill>
                  <a:srgbClr val="0070C0"/>
                </a:solidFill>
              </a:rPr>
              <a:t>právny </a:t>
            </a:r>
            <a:r>
              <a:rPr lang="sk-SK" altLang="sk-SK" sz="1800" dirty="0">
                <a:solidFill>
                  <a:srgbClr val="0070C0"/>
                </a:solidFill>
              </a:rPr>
              <a:t>základ </a:t>
            </a:r>
            <a:r>
              <a:rPr lang="sk-SK" altLang="sk-SK" sz="1800" dirty="0" smtClean="0">
                <a:solidFill>
                  <a:srgbClr val="0070C0"/>
                </a:solidFill>
              </a:rPr>
              <a:t>zákona </a:t>
            </a:r>
            <a:r>
              <a:rPr lang="sk-SK" altLang="sk-SK" sz="1800" dirty="0">
                <a:solidFill>
                  <a:srgbClr val="0070C0"/>
                </a:solidFill>
              </a:rPr>
              <a:t>„</a:t>
            </a:r>
            <a:r>
              <a:rPr lang="sk-SK" altLang="sk-SK" sz="1800" b="1" dirty="0">
                <a:solidFill>
                  <a:srgbClr val="0070C0"/>
                </a:solidFill>
              </a:rPr>
              <a:t>jednorazový vstup</a:t>
            </a:r>
            <a:r>
              <a:rPr lang="sk-SK" altLang="sk-SK" sz="1800" dirty="0">
                <a:solidFill>
                  <a:srgbClr val="0070C0"/>
                </a:solidFill>
              </a:rPr>
              <a:t>“; </a:t>
            </a:r>
            <a:endParaRPr lang="sk-SK" altLang="sk-SK" sz="1800" dirty="0" smtClean="0">
              <a:solidFill>
                <a:srgbClr val="0070C0"/>
              </a:solidFill>
            </a:endParaRPr>
          </a:p>
          <a:p>
            <a:pPr marL="171450" indent="-171450" eaLnBrk="1" hangingPunct="1">
              <a:buClr>
                <a:srgbClr val="0070C0"/>
              </a:buClr>
              <a:buFont typeface="Arial" panose="020B0604020202020204" pitchFamily="34" charset="0"/>
              <a:buChar char="•"/>
            </a:pPr>
            <a:r>
              <a:rPr lang="sk-SK" altLang="sk-SK" sz="1800" dirty="0" smtClean="0">
                <a:solidFill>
                  <a:srgbClr val="0070C0"/>
                </a:solidFill>
              </a:rPr>
              <a:t>právny </a:t>
            </a:r>
            <a:r>
              <a:rPr lang="sk-SK" altLang="sk-SK" sz="1800" dirty="0">
                <a:solidFill>
                  <a:srgbClr val="0070C0"/>
                </a:solidFill>
              </a:rPr>
              <a:t>základ podľa </a:t>
            </a:r>
            <a:r>
              <a:rPr lang="sk-SK" altLang="sk-SK" sz="1800" dirty="0" smtClean="0">
                <a:solidFill>
                  <a:srgbClr val="0070C0"/>
                </a:solidFill>
              </a:rPr>
              <a:t>zákona </a:t>
            </a:r>
            <a:r>
              <a:rPr lang="sk-SK" altLang="sk-SK" sz="1800" dirty="0">
                <a:solidFill>
                  <a:srgbClr val="0070C0"/>
                </a:solidFill>
              </a:rPr>
              <a:t>„</a:t>
            </a:r>
            <a:r>
              <a:rPr lang="sk-SK" altLang="sk-SK" sz="1800" b="1" dirty="0">
                <a:solidFill>
                  <a:srgbClr val="0070C0"/>
                </a:solidFill>
              </a:rPr>
              <a:t>monitorovanie priestorov prístupných verejnosti</a:t>
            </a:r>
            <a:r>
              <a:rPr lang="sk-SK" altLang="sk-SK" sz="1800" dirty="0">
                <a:solidFill>
                  <a:srgbClr val="0070C0"/>
                </a:solidFill>
              </a:rPr>
              <a:t>“; </a:t>
            </a:r>
            <a:endParaRPr lang="sk-SK" altLang="sk-SK" sz="1800" dirty="0" smtClean="0">
              <a:solidFill>
                <a:srgbClr val="0070C0"/>
              </a:solidFill>
            </a:endParaRPr>
          </a:p>
          <a:p>
            <a:pPr marL="171450" indent="-171450" eaLnBrk="1" hangingPunct="1">
              <a:buClr>
                <a:srgbClr val="0070C0"/>
              </a:buClr>
              <a:buFont typeface="Arial" panose="020B0604020202020204" pitchFamily="34" charset="0"/>
              <a:buChar char="•"/>
            </a:pPr>
            <a:r>
              <a:rPr lang="sk-SK" altLang="sk-SK" sz="1800" dirty="0" smtClean="0">
                <a:solidFill>
                  <a:srgbClr val="0070C0"/>
                </a:solidFill>
              </a:rPr>
              <a:t>právny </a:t>
            </a:r>
            <a:r>
              <a:rPr lang="sk-SK" altLang="sk-SK" sz="1800" dirty="0">
                <a:solidFill>
                  <a:srgbClr val="0070C0"/>
                </a:solidFill>
              </a:rPr>
              <a:t>základ zákona „</a:t>
            </a:r>
            <a:r>
              <a:rPr lang="sk-SK" altLang="sk-SK" sz="1800" b="1" dirty="0">
                <a:solidFill>
                  <a:srgbClr val="0070C0"/>
                </a:solidFill>
              </a:rPr>
              <a:t>priamy marketing v poštovom styku</a:t>
            </a:r>
            <a:r>
              <a:rPr lang="sk-SK" altLang="sk-SK" sz="1800" dirty="0">
                <a:solidFill>
                  <a:srgbClr val="0070C0"/>
                </a:solidFill>
              </a:rPr>
              <a:t>“; </a:t>
            </a:r>
            <a:endParaRPr lang="sk-SK" altLang="sk-SK" sz="1800" dirty="0" smtClean="0">
              <a:solidFill>
                <a:srgbClr val="0070C0"/>
              </a:solidFill>
            </a:endParaRPr>
          </a:p>
          <a:p>
            <a:pPr marL="171450" indent="-171450" eaLnBrk="1" hangingPunct="1">
              <a:buClr>
                <a:srgbClr val="0070C0"/>
              </a:buClr>
              <a:buFont typeface="Arial" panose="020B0604020202020204" pitchFamily="34" charset="0"/>
              <a:buChar char="•"/>
            </a:pPr>
            <a:endParaRPr lang="sk-SK" altLang="sk-SK" sz="1800" dirty="0">
              <a:solidFill>
                <a:srgbClr val="0070C0"/>
              </a:solidFill>
            </a:endParaRPr>
          </a:p>
          <a:p>
            <a:pPr eaLnBrk="1" hangingPunct="1">
              <a:buClr>
                <a:srgbClr val="0070C0"/>
              </a:buClr>
            </a:pPr>
            <a:r>
              <a:rPr lang="sk-SK" altLang="sk-SK" sz="1800" dirty="0" smtClean="0">
                <a:solidFill>
                  <a:srgbClr val="0070C0"/>
                </a:solidFill>
              </a:rPr>
              <a:t>Prevádzkovateľ </a:t>
            </a:r>
            <a:r>
              <a:rPr lang="sk-SK" altLang="sk-SK" sz="1800" dirty="0">
                <a:solidFill>
                  <a:srgbClr val="0070C0"/>
                </a:solidFill>
              </a:rPr>
              <a:t>bude musieť disponovať iným primeraným právnym základom napríklad „zákonná povinnosť“ alebo „oprávnené záujmy“;</a:t>
            </a:r>
          </a:p>
          <a:p>
            <a:pPr eaLnBrk="1" hangingPunct="1">
              <a:buClr>
                <a:srgbClr val="0070C0"/>
              </a:buClr>
            </a:pPr>
            <a:endParaRPr lang="sk-SK" altLang="sk-SK" sz="1600" dirty="0">
              <a:solidFill>
                <a:srgbClr val="0070C0"/>
              </a:solidFill>
            </a:endParaRPr>
          </a:p>
          <a:p>
            <a:pPr marL="171450" indent="-171450" eaLnBrk="1" hangingPunct="1">
              <a:buFont typeface="Arial" panose="020B0604020202020204" pitchFamily="34" charset="0"/>
              <a:buChar char="•"/>
            </a:pPr>
            <a:endParaRPr lang="sk-SK" altLang="sk-SK" sz="1600" dirty="0">
              <a:solidFill>
                <a:srgbClr val="0070C0"/>
              </a:solidFill>
            </a:endParaRPr>
          </a:p>
          <a:p>
            <a:pPr eaLnBrk="1" hangingPunct="1"/>
            <a:r>
              <a:rPr lang="sk-SK" altLang="sk-SK" sz="1800" dirty="0"/>
              <a:t> </a:t>
            </a:r>
          </a:p>
        </p:txBody>
      </p:sp>
      <p:sp>
        <p:nvSpPr>
          <p:cNvPr id="28676" name="Zástupný symbol čísla snímky 3"/>
          <p:cNvSpPr>
            <a:spLocks noGrp="1"/>
          </p:cNvSpPr>
          <p:nvPr>
            <p:ph type="sldNum" sz="quarter" idx="10"/>
          </p:nvPr>
        </p:nvSpPr>
        <p:spPr bwMode="auto">
          <a:noFill/>
          <a:ln>
            <a:miter lim="800000"/>
            <a:headEnd/>
            <a:tailEnd/>
          </a:ln>
        </p:spPr>
        <p:txBody>
          <a:bodyPr/>
          <a:lstStyle/>
          <a:p>
            <a:fld id="{5257099E-C97E-4ADB-9F63-EC59D266FAE5}" type="slidenum">
              <a:rPr lang="cs-CZ" altLang="sk-SK"/>
              <a:pPr/>
              <a:t>22</a:t>
            </a:fld>
            <a:endParaRPr lang="cs-CZ" altLang="sk-SK"/>
          </a:p>
        </p:txBody>
      </p:sp>
      <p:pic>
        <p:nvPicPr>
          <p:cNvPr id="28677" name="Obrázok 6"/>
          <p:cNvPicPr>
            <a:picLocks noChangeAspect="1"/>
          </p:cNvPicPr>
          <p:nvPr/>
        </p:nvPicPr>
        <p:blipFill>
          <a:blip r:embed="rId2" cstate="print"/>
          <a:srcRect/>
          <a:stretch>
            <a:fillRect/>
          </a:stretch>
        </p:blipFill>
        <p:spPr bwMode="auto">
          <a:xfrm>
            <a:off x="468313" y="6149975"/>
            <a:ext cx="1150937" cy="481013"/>
          </a:xfrm>
          <a:prstGeom prst="rect">
            <a:avLst/>
          </a:prstGeom>
          <a:noFill/>
          <a:ln w="9525">
            <a:noFill/>
            <a:miter lim="800000"/>
            <a:headEnd/>
            <a:tailEnd/>
          </a:ln>
        </p:spPr>
      </p:pic>
    </p:spTree>
    <p:extLst>
      <p:ext uri="{BB962C8B-B14F-4D97-AF65-F5344CB8AC3E}">
        <p14:creationId xmlns:p14="http://schemas.microsoft.com/office/powerpoint/2010/main" val="20503166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a:t>Súhlas dotknutej </a:t>
            </a:r>
            <a:r>
              <a:rPr lang="sk-SK" dirty="0" smtClean="0"/>
              <a:t>osoby – nariadenie – recitál 32</a:t>
            </a:r>
            <a:endParaRPr lang="en-US" dirty="0"/>
          </a:p>
        </p:txBody>
      </p:sp>
      <p:sp>
        <p:nvSpPr>
          <p:cNvPr id="3" name="Content Placeholder 2"/>
          <p:cNvSpPr>
            <a:spLocks noGrp="1"/>
          </p:cNvSpPr>
          <p:nvPr>
            <p:ph idx="1"/>
          </p:nvPr>
        </p:nvSpPr>
        <p:spPr/>
        <p:txBody>
          <a:bodyPr>
            <a:normAutofit/>
          </a:bodyPr>
          <a:lstStyle/>
          <a:p>
            <a:pPr marL="45720" lvl="3" indent="0" algn="just">
              <a:spcBef>
                <a:spcPts val="1800"/>
              </a:spcBef>
              <a:buNone/>
            </a:pPr>
            <a:r>
              <a:rPr lang="sk-SK" sz="2400" dirty="0" smtClean="0"/>
              <a:t>Súhlas </a:t>
            </a:r>
            <a:r>
              <a:rPr lang="sk-SK" sz="2400" dirty="0"/>
              <a:t>dotknutej </a:t>
            </a:r>
            <a:r>
              <a:rPr lang="sk-SK" sz="2400" dirty="0" smtClean="0"/>
              <a:t>osoby </a:t>
            </a:r>
            <a:r>
              <a:rPr lang="sk-SK" sz="2400" dirty="0"/>
              <a:t>je akýkoľvek </a:t>
            </a:r>
          </a:p>
          <a:p>
            <a:pPr marL="388620" lvl="3" indent="-342900" algn="just">
              <a:spcBef>
                <a:spcPts val="1800"/>
              </a:spcBef>
              <a:buFont typeface="Arial" pitchFamily="34" charset="0"/>
              <a:buChar char="•"/>
            </a:pPr>
            <a:r>
              <a:rPr lang="sk-SK" sz="2400" dirty="0"/>
              <a:t>slobodne daný, </a:t>
            </a:r>
          </a:p>
          <a:p>
            <a:pPr marL="388620" lvl="3" indent="-342900" algn="just">
              <a:spcBef>
                <a:spcPts val="1800"/>
              </a:spcBef>
              <a:buFont typeface="Arial" pitchFamily="34" charset="0"/>
              <a:buChar char="•"/>
            </a:pPr>
            <a:r>
              <a:rPr lang="sk-SK" sz="2400" dirty="0"/>
              <a:t>konkrétny, </a:t>
            </a:r>
          </a:p>
          <a:p>
            <a:pPr marL="388620" lvl="3" indent="-342900" algn="just">
              <a:spcBef>
                <a:spcPts val="1800"/>
              </a:spcBef>
              <a:buFont typeface="Arial" pitchFamily="34" charset="0"/>
              <a:buChar char="•"/>
            </a:pPr>
            <a:r>
              <a:rPr lang="sk-SK" sz="2400" dirty="0"/>
              <a:t>informovaný a </a:t>
            </a:r>
          </a:p>
          <a:p>
            <a:pPr marL="388620" lvl="3" indent="-342900" algn="just">
              <a:spcBef>
                <a:spcPts val="1800"/>
              </a:spcBef>
              <a:buFont typeface="Arial" pitchFamily="34" charset="0"/>
              <a:buChar char="•"/>
            </a:pPr>
            <a:r>
              <a:rPr lang="sk-SK" sz="2400" dirty="0">
                <a:solidFill>
                  <a:srgbClr val="FF0000"/>
                </a:solidFill>
              </a:rPr>
              <a:t>jednoznačný</a:t>
            </a:r>
            <a:r>
              <a:rPr lang="sk-SK" sz="2400" dirty="0"/>
              <a:t> prejav vôle dotknutej osoby, </a:t>
            </a:r>
          </a:p>
          <a:p>
            <a:pPr marL="388620" lvl="3" indent="-342900" algn="just">
              <a:spcBef>
                <a:spcPts val="1800"/>
              </a:spcBef>
              <a:buFont typeface="Arial" pitchFamily="34" charset="0"/>
              <a:buChar char="•"/>
            </a:pPr>
            <a:r>
              <a:rPr lang="sk-SK" sz="2400" dirty="0">
                <a:solidFill>
                  <a:srgbClr val="818A8F"/>
                </a:solidFill>
              </a:rPr>
              <a:t>ktorým </a:t>
            </a:r>
            <a:r>
              <a:rPr lang="sk-SK" sz="2400" dirty="0" smtClean="0">
                <a:solidFill>
                  <a:srgbClr val="818A8F"/>
                </a:solidFill>
              </a:rPr>
              <a:t>dotknutá osoba </a:t>
            </a:r>
            <a:r>
              <a:rPr lang="sk-SK" sz="2400" dirty="0" smtClean="0">
                <a:solidFill>
                  <a:srgbClr val="FF0000"/>
                </a:solidFill>
              </a:rPr>
              <a:t>formou </a:t>
            </a:r>
            <a:r>
              <a:rPr lang="sk-SK" sz="2400" dirty="0">
                <a:solidFill>
                  <a:srgbClr val="FF0000"/>
                </a:solidFill>
              </a:rPr>
              <a:t>vyhlásenia </a:t>
            </a:r>
            <a:r>
              <a:rPr lang="sk-SK" sz="2400" dirty="0">
                <a:solidFill>
                  <a:srgbClr val="818A8F"/>
                </a:solidFill>
              </a:rPr>
              <a:t>alebo</a:t>
            </a:r>
            <a:r>
              <a:rPr lang="sk-SK" sz="2400" dirty="0">
                <a:solidFill>
                  <a:srgbClr val="FF0000"/>
                </a:solidFill>
              </a:rPr>
              <a:t> jednoznačného potvrdzujúceho úkonu </a:t>
            </a:r>
            <a:r>
              <a:rPr lang="sk-SK" sz="2400" dirty="0"/>
              <a:t>vyjadruje súhlas so spracúvaním osobných údajov, ktoré sa jej </a:t>
            </a:r>
            <a:r>
              <a:rPr lang="sk-SK" sz="2400" dirty="0" smtClean="0"/>
              <a:t>týka</a:t>
            </a:r>
            <a:endParaRPr lang="sk-SK" sz="2400" dirty="0"/>
          </a:p>
          <a:p>
            <a:pPr marL="662940" lvl="5" indent="-342900" algn="just">
              <a:spcBef>
                <a:spcPts val="1800"/>
              </a:spcBef>
              <a:buFont typeface="Wingdings" panose="05000000000000000000" pitchFamily="2" charset="2"/>
              <a:buChar char="Ø"/>
            </a:pPr>
            <a:endParaRPr lang="sk-SK" sz="2000" dirty="0"/>
          </a:p>
          <a:p>
            <a:pPr marL="800100" lvl="6" indent="-342900" algn="just">
              <a:spcBef>
                <a:spcPts val="1800"/>
              </a:spcBef>
              <a:buFont typeface="Wingdings" panose="05000000000000000000" pitchFamily="2" charset="2"/>
              <a:buChar char="Ø"/>
            </a:pPr>
            <a:endParaRPr lang="sk-SK" sz="2000" dirty="0"/>
          </a:p>
          <a:p>
            <a:pPr marL="800100" lvl="6" indent="-342900" algn="just">
              <a:spcBef>
                <a:spcPts val="1800"/>
              </a:spcBef>
              <a:buFont typeface="Wingdings" panose="05000000000000000000" pitchFamily="2" charset="2"/>
              <a:buChar char="Ø"/>
            </a:pPr>
            <a:endParaRPr lang="sk-SK" sz="2000" dirty="0"/>
          </a:p>
          <a:p>
            <a:pPr marL="274320" lvl="3" indent="-228600" algn="just">
              <a:spcBef>
                <a:spcPts val="1800"/>
              </a:spcBef>
            </a:pPr>
            <a:endParaRPr lang="sk-SK" sz="2000" dirty="0"/>
          </a:p>
          <a:p>
            <a:pPr marL="274320" lvl="3" indent="-228600" algn="just">
              <a:spcBef>
                <a:spcPts val="1800"/>
              </a:spcBef>
            </a:pPr>
            <a:endParaRPr lang="sk-SK" sz="2000" dirty="0"/>
          </a:p>
          <a:p>
            <a:pPr marL="274320" lvl="3" indent="-228600" algn="just">
              <a:spcBef>
                <a:spcPts val="1800"/>
              </a:spcBef>
            </a:pPr>
            <a:endParaRPr lang="sk-SK" sz="2000" dirty="0"/>
          </a:p>
          <a:p>
            <a:pPr lvl="1" algn="just">
              <a:buFont typeface="Wingdings" panose="05000000000000000000" pitchFamily="2" charset="2"/>
              <a:buChar char="§"/>
            </a:pPr>
            <a:endParaRPr lang="sk-SK" dirty="0"/>
          </a:p>
          <a:p>
            <a:pPr algn="just"/>
            <a:endParaRPr lang="sk-SK" dirty="0"/>
          </a:p>
        </p:txBody>
      </p:sp>
      <p:sp>
        <p:nvSpPr>
          <p:cNvPr id="4" name="Zástupný symbol čísla snímky 3"/>
          <p:cNvSpPr>
            <a:spLocks noGrp="1"/>
          </p:cNvSpPr>
          <p:nvPr>
            <p:ph type="sldNum" sz="quarter" idx="10"/>
          </p:nvPr>
        </p:nvSpPr>
        <p:spPr/>
        <p:txBody>
          <a:bodyPr/>
          <a:lstStyle/>
          <a:p>
            <a:fld id="{437BA28B-AB1B-436A-9B34-AD4CD82B0EE4}" type="slidenum">
              <a:rPr lang="cs-CZ" smtClean="0"/>
              <a:pPr/>
              <a:t>23</a:t>
            </a:fld>
            <a:endParaRPr lang="cs-CZ"/>
          </a:p>
        </p:txBody>
      </p:sp>
    </p:spTree>
    <p:extLst>
      <p:ext uri="{BB962C8B-B14F-4D97-AF65-F5344CB8AC3E}">
        <p14:creationId xmlns:p14="http://schemas.microsoft.com/office/powerpoint/2010/main" val="1353813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a:t>Slobodne </a:t>
            </a:r>
            <a:r>
              <a:rPr lang="sk-SK" dirty="0" smtClean="0"/>
              <a:t>daný a informovaný</a:t>
            </a:r>
            <a:endParaRPr lang="en-US" dirty="0"/>
          </a:p>
        </p:txBody>
      </p:sp>
      <p:sp>
        <p:nvSpPr>
          <p:cNvPr id="3" name="Content Placeholder 2"/>
          <p:cNvSpPr>
            <a:spLocks noGrp="1"/>
          </p:cNvSpPr>
          <p:nvPr>
            <p:ph idx="1"/>
          </p:nvPr>
        </p:nvSpPr>
        <p:spPr>
          <a:solidFill>
            <a:schemeClr val="bg1"/>
          </a:solidFill>
        </p:spPr>
        <p:txBody>
          <a:bodyPr>
            <a:normAutofit fontScale="85000" lnSpcReduction="10000"/>
          </a:bodyPr>
          <a:lstStyle/>
          <a:p>
            <a:pPr marL="388620" lvl="3" indent="-342900" algn="just">
              <a:spcBef>
                <a:spcPts val="1800"/>
              </a:spcBef>
              <a:buFont typeface="Arial" charset="0"/>
              <a:buChar char="•"/>
            </a:pPr>
            <a:r>
              <a:rPr lang="sk-SK" sz="2000" dirty="0" smtClean="0">
                <a:solidFill>
                  <a:srgbClr val="9DA0A1"/>
                </a:solidFill>
              </a:rPr>
              <a:t>Odmietnutie </a:t>
            </a:r>
            <a:r>
              <a:rPr lang="sk-SK" sz="2000" dirty="0">
                <a:solidFill>
                  <a:srgbClr val="9DA0A1"/>
                </a:solidFill>
              </a:rPr>
              <a:t>nesmie mať nepriaznivé následky pre dotknutú </a:t>
            </a:r>
            <a:r>
              <a:rPr lang="sk-SK" sz="2000" dirty="0" smtClean="0">
                <a:solidFill>
                  <a:srgbClr val="9DA0A1"/>
                </a:solidFill>
              </a:rPr>
              <a:t>osobu</a:t>
            </a:r>
            <a:endParaRPr lang="sk-SK" sz="2000" dirty="0">
              <a:solidFill>
                <a:srgbClr val="9DA0A1"/>
              </a:solidFill>
            </a:endParaRPr>
          </a:p>
          <a:p>
            <a:pPr marL="388620" lvl="3" indent="-342900" algn="just">
              <a:spcBef>
                <a:spcPts val="1800"/>
              </a:spcBef>
              <a:buFont typeface="Arial" charset="0"/>
              <a:buChar char="•"/>
            </a:pPr>
            <a:r>
              <a:rPr lang="sk-SK" sz="2000" dirty="0" smtClean="0">
                <a:solidFill>
                  <a:srgbClr val="9DA0A1"/>
                </a:solidFill>
              </a:rPr>
              <a:t>Nemal </a:t>
            </a:r>
            <a:r>
              <a:rPr lang="sk-SK" sz="2000" dirty="0">
                <a:solidFill>
                  <a:srgbClr val="9DA0A1"/>
                </a:solidFill>
              </a:rPr>
              <a:t>by sa používať v </a:t>
            </a:r>
            <a:r>
              <a:rPr lang="sk-SK" sz="2000" dirty="0" smtClean="0">
                <a:solidFill>
                  <a:srgbClr val="9DA0A1"/>
                </a:solidFill>
              </a:rPr>
              <a:t>prípade, </a:t>
            </a:r>
            <a:r>
              <a:rPr lang="sk-SK" sz="2000" dirty="0">
                <a:solidFill>
                  <a:srgbClr val="9DA0A1"/>
                </a:solidFill>
              </a:rPr>
              <a:t>ak existuje jednoznačný nepomer medzi prevádzkovateľom a dotknutou osobou (napr. </a:t>
            </a:r>
            <a:r>
              <a:rPr lang="sk-SK" sz="2000" dirty="0" smtClean="0">
                <a:solidFill>
                  <a:srgbClr val="9DA0A1"/>
                </a:solidFill>
              </a:rPr>
              <a:t>prevádzkovateľ je orgánom </a:t>
            </a:r>
            <a:r>
              <a:rPr lang="sk-SK" sz="2000" dirty="0">
                <a:solidFill>
                  <a:srgbClr val="9DA0A1"/>
                </a:solidFill>
              </a:rPr>
              <a:t>verejnej </a:t>
            </a:r>
            <a:r>
              <a:rPr lang="sk-SK" sz="2000" dirty="0" smtClean="0">
                <a:solidFill>
                  <a:srgbClr val="9DA0A1"/>
                </a:solidFill>
              </a:rPr>
              <a:t>moci) </a:t>
            </a:r>
          </a:p>
          <a:p>
            <a:pPr marL="388620" lvl="3" indent="-342900" algn="just">
              <a:spcBef>
                <a:spcPts val="1800"/>
              </a:spcBef>
              <a:buFont typeface="Arial" charset="0"/>
              <a:buChar char="•"/>
            </a:pPr>
            <a:r>
              <a:rPr lang="sk-SK" sz="2000" dirty="0" smtClean="0">
                <a:solidFill>
                  <a:srgbClr val="9DA0A1"/>
                </a:solidFill>
              </a:rPr>
              <a:t>Ak je viacero spracovateľských operácií – na každú z nich samostatný súhlas</a:t>
            </a:r>
          </a:p>
          <a:p>
            <a:pPr marL="388620" lvl="3" indent="-342900" algn="just">
              <a:spcBef>
                <a:spcPts val="1800"/>
              </a:spcBef>
              <a:buFont typeface="Arial" charset="0"/>
              <a:buChar char="•"/>
            </a:pPr>
            <a:r>
              <a:rPr lang="sk-SK" sz="2000" dirty="0" smtClean="0">
                <a:solidFill>
                  <a:srgbClr val="9DA0A1"/>
                </a:solidFill>
              </a:rPr>
              <a:t>Plnenie </a:t>
            </a:r>
            <a:r>
              <a:rPr lang="sk-SK" sz="2000" dirty="0">
                <a:solidFill>
                  <a:srgbClr val="9DA0A1"/>
                </a:solidFill>
              </a:rPr>
              <a:t>zmluvy alebo poskytnutie služby by sa nemalo podmieňovať súhlasom, ak súhlas nie je nevyhnutný na také plnenie alebo poskytnutie </a:t>
            </a:r>
            <a:r>
              <a:rPr lang="sk-SK" sz="2000" dirty="0" smtClean="0">
                <a:solidFill>
                  <a:srgbClr val="9DA0A1"/>
                </a:solidFill>
              </a:rPr>
              <a:t>služby</a:t>
            </a:r>
          </a:p>
          <a:p>
            <a:pPr marL="388620" lvl="3" indent="-342900" algn="just">
              <a:spcBef>
                <a:spcPts val="1800"/>
              </a:spcBef>
              <a:buFont typeface="Arial" charset="0"/>
              <a:buChar char="•"/>
            </a:pPr>
            <a:r>
              <a:rPr lang="sk-SK" sz="2000" dirty="0" smtClean="0">
                <a:solidFill>
                  <a:srgbClr val="9DA0A1"/>
                </a:solidFill>
              </a:rPr>
              <a:t>Dotknutá osoba musí byť informovaná o práve odvolať súhlas</a:t>
            </a:r>
          </a:p>
          <a:p>
            <a:pPr marL="388620" lvl="3" indent="-342900" algn="just">
              <a:spcBef>
                <a:spcPts val="1800"/>
              </a:spcBef>
              <a:buFont typeface="Arial" charset="0"/>
              <a:buChar char="•"/>
            </a:pPr>
            <a:r>
              <a:rPr lang="sk-SK" sz="2000" dirty="0" smtClean="0">
                <a:solidFill>
                  <a:srgbClr val="9DA0A1"/>
                </a:solidFill>
              </a:rPr>
              <a:t>Vyjadrenie súhlasu, ktoré vopred naformuloval prevádzkovateľ, by malo byť v zrozumiteľnej a ľahko dostupnej forme a formulované jasne a jednoducho a nemalo by obsahovať nekalé podmienky</a:t>
            </a:r>
          </a:p>
          <a:p>
            <a:pPr marL="388620" lvl="3" indent="-342900" algn="just">
              <a:spcBef>
                <a:spcPts val="1800"/>
              </a:spcBef>
              <a:buFont typeface="Arial" charset="0"/>
              <a:buChar char="•"/>
            </a:pPr>
            <a:r>
              <a:rPr lang="sk-SK" sz="2000" dirty="0" smtClean="0">
                <a:solidFill>
                  <a:srgbClr val="9DA0A1"/>
                </a:solidFill>
              </a:rPr>
              <a:t>Mlčanie, vopred označené políčka alebo nečinnosť sa nepokladajú za súhlas</a:t>
            </a:r>
          </a:p>
          <a:p>
            <a:pPr marL="388620" lvl="3" indent="-342900" algn="just">
              <a:spcBef>
                <a:spcPts val="1800"/>
              </a:spcBef>
            </a:pPr>
            <a:endParaRPr lang="sk-SK" sz="2000" dirty="0" smtClean="0">
              <a:solidFill>
                <a:srgbClr val="FF0000"/>
              </a:solidFill>
            </a:endParaRPr>
          </a:p>
          <a:p>
            <a:pPr marL="388620" lvl="3" indent="-342900" algn="just">
              <a:spcBef>
                <a:spcPts val="1800"/>
              </a:spcBef>
            </a:pPr>
            <a:endParaRPr lang="sk-SK" sz="2000" dirty="0">
              <a:solidFill>
                <a:srgbClr val="FF0000"/>
              </a:solidFill>
            </a:endParaRPr>
          </a:p>
          <a:p>
            <a:pPr marL="662940" lvl="5" indent="-342900" algn="just">
              <a:spcBef>
                <a:spcPts val="1800"/>
              </a:spcBef>
            </a:pPr>
            <a:endParaRPr lang="sk-SK" sz="2000" dirty="0"/>
          </a:p>
          <a:p>
            <a:pPr marL="662940" lvl="5" indent="-342900" algn="just">
              <a:spcBef>
                <a:spcPts val="1800"/>
              </a:spcBef>
            </a:pPr>
            <a:endParaRPr lang="sk-SK" sz="2000" dirty="0"/>
          </a:p>
          <a:p>
            <a:pPr marL="662940" lvl="5" indent="-342900" algn="just">
              <a:spcBef>
                <a:spcPts val="1800"/>
              </a:spcBef>
              <a:buFont typeface="Wingdings" panose="05000000000000000000" pitchFamily="2" charset="2"/>
              <a:buChar char="Ø"/>
            </a:pPr>
            <a:endParaRPr lang="sk-SK" sz="2000" dirty="0"/>
          </a:p>
          <a:p>
            <a:pPr marL="662940" lvl="5" indent="-342900" algn="just">
              <a:spcBef>
                <a:spcPts val="1800"/>
              </a:spcBef>
            </a:pPr>
            <a:endParaRPr lang="sk-SK" sz="2000" dirty="0"/>
          </a:p>
          <a:p>
            <a:pPr marL="662940" lvl="5" indent="-342900" algn="just">
              <a:spcBef>
                <a:spcPts val="1800"/>
              </a:spcBef>
            </a:pPr>
            <a:endParaRPr lang="sk-SK" sz="2000" dirty="0"/>
          </a:p>
          <a:p>
            <a:pPr marL="662940" lvl="5" indent="-342900" algn="just">
              <a:spcBef>
                <a:spcPts val="1800"/>
              </a:spcBef>
            </a:pPr>
            <a:endParaRPr lang="sk-SK" sz="2000" dirty="0"/>
          </a:p>
          <a:p>
            <a:pPr marL="800100" lvl="6" indent="-342900" algn="just">
              <a:spcBef>
                <a:spcPts val="1800"/>
              </a:spcBef>
              <a:buFont typeface="Wingdings" panose="05000000000000000000" pitchFamily="2" charset="2"/>
              <a:buChar char="Ø"/>
            </a:pPr>
            <a:endParaRPr lang="sk-SK" sz="2000" dirty="0"/>
          </a:p>
          <a:p>
            <a:pPr marL="800100" lvl="6" indent="-342900" algn="just">
              <a:spcBef>
                <a:spcPts val="1800"/>
              </a:spcBef>
              <a:buFont typeface="Wingdings" panose="05000000000000000000" pitchFamily="2" charset="2"/>
              <a:buChar char="Ø"/>
            </a:pPr>
            <a:endParaRPr lang="sk-SK" sz="2000" dirty="0"/>
          </a:p>
          <a:p>
            <a:pPr marL="274320" lvl="3" indent="-228600" algn="just">
              <a:spcBef>
                <a:spcPts val="1800"/>
              </a:spcBef>
            </a:pPr>
            <a:endParaRPr lang="sk-SK" sz="2000" dirty="0"/>
          </a:p>
          <a:p>
            <a:pPr marL="274320" lvl="3" indent="-228600" algn="just">
              <a:spcBef>
                <a:spcPts val="1800"/>
              </a:spcBef>
            </a:pPr>
            <a:endParaRPr lang="sk-SK" sz="2000" dirty="0"/>
          </a:p>
          <a:p>
            <a:pPr marL="274320" lvl="3" indent="-228600" algn="just">
              <a:spcBef>
                <a:spcPts val="1800"/>
              </a:spcBef>
            </a:pPr>
            <a:endParaRPr lang="sk-SK" sz="2000" dirty="0"/>
          </a:p>
          <a:p>
            <a:pPr lvl="1" algn="just">
              <a:buFont typeface="Wingdings" panose="05000000000000000000" pitchFamily="2" charset="2"/>
              <a:buChar char="§"/>
            </a:pPr>
            <a:endParaRPr lang="sk-SK" dirty="0"/>
          </a:p>
          <a:p>
            <a:pPr algn="just"/>
            <a:endParaRPr lang="sk-SK" dirty="0"/>
          </a:p>
        </p:txBody>
      </p:sp>
      <p:sp>
        <p:nvSpPr>
          <p:cNvPr id="4" name="Zástupný symbol čísla snímky 3"/>
          <p:cNvSpPr>
            <a:spLocks noGrp="1"/>
          </p:cNvSpPr>
          <p:nvPr>
            <p:ph type="sldNum" sz="quarter" idx="10"/>
          </p:nvPr>
        </p:nvSpPr>
        <p:spPr/>
        <p:txBody>
          <a:bodyPr/>
          <a:lstStyle/>
          <a:p>
            <a:fld id="{437BA28B-AB1B-436A-9B34-AD4CD82B0EE4}" type="slidenum">
              <a:rPr lang="cs-CZ" smtClean="0"/>
              <a:pPr/>
              <a:t>24</a:t>
            </a:fld>
            <a:endParaRPr lang="cs-CZ"/>
          </a:p>
        </p:txBody>
      </p:sp>
      <p:pic>
        <p:nvPicPr>
          <p:cNvPr id="5" name="Obrázok 6"/>
          <p:cNvPicPr>
            <a:picLocks noChangeAspect="1"/>
          </p:cNvPicPr>
          <p:nvPr/>
        </p:nvPicPr>
        <p:blipFill>
          <a:blip r:embed="rId3" cstate="print"/>
          <a:srcRect/>
          <a:stretch>
            <a:fillRect/>
          </a:stretch>
        </p:blipFill>
        <p:spPr bwMode="auto">
          <a:xfrm>
            <a:off x="468313" y="6149975"/>
            <a:ext cx="1150937" cy="481013"/>
          </a:xfrm>
          <a:prstGeom prst="rect">
            <a:avLst/>
          </a:prstGeom>
          <a:noFill/>
          <a:ln w="9525">
            <a:noFill/>
            <a:miter lim="800000"/>
            <a:headEnd/>
            <a:tailEnd/>
          </a:ln>
        </p:spPr>
      </p:pic>
    </p:spTree>
    <p:extLst>
      <p:ext uri="{BB962C8B-B14F-4D97-AF65-F5344CB8AC3E}">
        <p14:creationId xmlns:p14="http://schemas.microsoft.com/office/powerpoint/2010/main" val="3158278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a:t>Povinnosti súvisiace so súhlasom</a:t>
            </a:r>
            <a:endParaRPr lang="en-US" dirty="0"/>
          </a:p>
        </p:txBody>
      </p:sp>
      <p:sp>
        <p:nvSpPr>
          <p:cNvPr id="3" name="Content Placeholder 2"/>
          <p:cNvSpPr>
            <a:spLocks noGrp="1"/>
          </p:cNvSpPr>
          <p:nvPr>
            <p:ph idx="1"/>
          </p:nvPr>
        </p:nvSpPr>
        <p:spPr/>
        <p:txBody>
          <a:bodyPr>
            <a:normAutofit/>
          </a:bodyPr>
          <a:lstStyle/>
          <a:p>
            <a:pPr marL="388620" lvl="3" indent="-342900" algn="just">
              <a:spcBef>
                <a:spcPts val="1800"/>
              </a:spcBef>
              <a:buFont typeface="Arial" charset="0"/>
              <a:buChar char="•"/>
            </a:pPr>
            <a:r>
              <a:rPr lang="sk-SK" sz="2000" dirty="0"/>
              <a:t>Prevádzkovateľ musí vedieť preukázať, že dotknutá osoba vyjadrila súhlas so spracúvaním svojich osobných </a:t>
            </a:r>
            <a:r>
              <a:rPr lang="sk-SK" sz="2000" dirty="0" smtClean="0"/>
              <a:t>údajov</a:t>
            </a:r>
            <a:endParaRPr lang="sk-SK" sz="2000" dirty="0"/>
          </a:p>
          <a:p>
            <a:pPr marL="388620" lvl="3" indent="-342900" algn="just">
              <a:spcBef>
                <a:spcPts val="1800"/>
              </a:spcBef>
              <a:buFont typeface="Arial" charset="0"/>
              <a:buChar char="•"/>
            </a:pPr>
            <a:r>
              <a:rPr lang="sk-SK" sz="2000" dirty="0"/>
              <a:t>Súhlas dieťaťa – pod 16 rokov musí byť súhlas rodiča (členské štáty môžu znížiť vek na 13</a:t>
            </a:r>
            <a:r>
              <a:rPr lang="sk-SK" sz="2000" dirty="0" smtClean="0"/>
              <a:t>)</a:t>
            </a:r>
            <a:endParaRPr lang="sk-SK" sz="2000" dirty="0"/>
          </a:p>
          <a:p>
            <a:pPr marL="388620" lvl="3" indent="-342900" algn="just">
              <a:spcBef>
                <a:spcPts val="1800"/>
              </a:spcBef>
              <a:buFont typeface="Arial" charset="0"/>
              <a:buChar char="•"/>
            </a:pPr>
            <a:r>
              <a:rPr lang="sk-SK" sz="2000" dirty="0"/>
              <a:t>Súhlas získaný v súlade so </a:t>
            </a:r>
            <a:r>
              <a:rPr lang="sk-SK" sz="2000" dirty="0" smtClean="0"/>
              <a:t>zákonom </a:t>
            </a:r>
            <a:r>
              <a:rPr lang="sk-SK" sz="2000" dirty="0"/>
              <a:t>nebude potrebné získavať znova </a:t>
            </a:r>
            <a:r>
              <a:rPr lang="sk-SK" sz="2000" u="sng" dirty="0">
                <a:solidFill>
                  <a:srgbClr val="818A8F"/>
                </a:solidFill>
              </a:rPr>
              <a:t>za podmienky, že spĺňa podmienky </a:t>
            </a:r>
            <a:r>
              <a:rPr lang="sk-SK" sz="2000" u="sng" dirty="0" smtClean="0">
                <a:solidFill>
                  <a:srgbClr val="818A8F"/>
                </a:solidFill>
              </a:rPr>
              <a:t>nariadenia</a:t>
            </a:r>
            <a:r>
              <a:rPr lang="sk-SK" sz="2000" dirty="0" smtClean="0">
                <a:solidFill>
                  <a:srgbClr val="818A8F"/>
                </a:solidFill>
              </a:rPr>
              <a:t>  </a:t>
            </a:r>
            <a:endParaRPr lang="sk-SK" sz="2000" dirty="0">
              <a:solidFill>
                <a:srgbClr val="818A8F"/>
              </a:solidFill>
            </a:endParaRPr>
          </a:p>
          <a:p>
            <a:pPr marL="388620" lvl="3" indent="-342900" algn="just">
              <a:spcBef>
                <a:spcPts val="1800"/>
              </a:spcBef>
              <a:buFont typeface="Arial" charset="0"/>
              <a:buChar char="•"/>
            </a:pPr>
            <a:r>
              <a:rPr lang="sk-SK" sz="2000" dirty="0"/>
              <a:t>Je možné že niektorí prevádzkovatelia budú musieť získať nové </a:t>
            </a:r>
            <a:r>
              <a:rPr lang="sk-SK" sz="2000" dirty="0" smtClean="0"/>
              <a:t>súhlasy (inak sa môžu od </a:t>
            </a:r>
            <a:r>
              <a:rPr lang="sk-SK" sz="2000" dirty="0"/>
              <a:t>25. mája 2018 </a:t>
            </a:r>
            <a:r>
              <a:rPr lang="sk-SK" sz="2000" dirty="0" smtClean="0"/>
              <a:t>dopustiť porušenia nariadenia</a:t>
            </a:r>
            <a:r>
              <a:rPr lang="sk-SK" sz="2000" dirty="0"/>
              <a:t>)</a:t>
            </a:r>
            <a:r>
              <a:rPr lang="sk-SK" sz="2000" dirty="0" smtClean="0"/>
              <a:t> </a:t>
            </a:r>
            <a:endParaRPr lang="sk-SK" sz="2000" dirty="0"/>
          </a:p>
          <a:p>
            <a:pPr marL="800100" lvl="6" indent="-342900" algn="just">
              <a:spcBef>
                <a:spcPts val="1800"/>
              </a:spcBef>
              <a:buFont typeface="Wingdings" panose="05000000000000000000" pitchFamily="2" charset="2"/>
              <a:buChar char="Ø"/>
            </a:pPr>
            <a:endParaRPr lang="sk-SK" sz="2000" dirty="0"/>
          </a:p>
          <a:p>
            <a:pPr marL="800100" lvl="6" indent="-342900" algn="just">
              <a:spcBef>
                <a:spcPts val="1800"/>
              </a:spcBef>
              <a:buFont typeface="Wingdings" panose="05000000000000000000" pitchFamily="2" charset="2"/>
              <a:buChar char="Ø"/>
            </a:pPr>
            <a:endParaRPr lang="sk-SK" sz="2000" dirty="0"/>
          </a:p>
          <a:p>
            <a:pPr marL="274320" lvl="3" indent="-228600" algn="just">
              <a:spcBef>
                <a:spcPts val="1800"/>
              </a:spcBef>
            </a:pPr>
            <a:endParaRPr lang="sk-SK" sz="2000" dirty="0"/>
          </a:p>
          <a:p>
            <a:pPr marL="274320" lvl="3" indent="-228600" algn="just">
              <a:spcBef>
                <a:spcPts val="1800"/>
              </a:spcBef>
            </a:pPr>
            <a:endParaRPr lang="sk-SK" sz="2000" dirty="0"/>
          </a:p>
          <a:p>
            <a:pPr marL="274320" lvl="3" indent="-228600" algn="just">
              <a:spcBef>
                <a:spcPts val="1800"/>
              </a:spcBef>
            </a:pPr>
            <a:endParaRPr lang="sk-SK" sz="2000" dirty="0"/>
          </a:p>
          <a:p>
            <a:pPr lvl="1" algn="just">
              <a:buFont typeface="Wingdings" panose="05000000000000000000" pitchFamily="2" charset="2"/>
              <a:buChar char="§"/>
            </a:pPr>
            <a:endParaRPr lang="sk-SK" dirty="0"/>
          </a:p>
          <a:p>
            <a:pPr algn="just"/>
            <a:endParaRPr lang="sk-SK" dirty="0"/>
          </a:p>
        </p:txBody>
      </p:sp>
      <p:sp>
        <p:nvSpPr>
          <p:cNvPr id="4" name="Zástupný symbol čísla snímky 3"/>
          <p:cNvSpPr>
            <a:spLocks noGrp="1"/>
          </p:cNvSpPr>
          <p:nvPr>
            <p:ph type="sldNum" sz="quarter" idx="10"/>
          </p:nvPr>
        </p:nvSpPr>
        <p:spPr/>
        <p:txBody>
          <a:bodyPr/>
          <a:lstStyle/>
          <a:p>
            <a:fld id="{437BA28B-AB1B-436A-9B34-AD4CD82B0EE4}" type="slidenum">
              <a:rPr lang="cs-CZ" smtClean="0"/>
              <a:pPr/>
              <a:t>25</a:t>
            </a:fld>
            <a:endParaRPr lang="cs-CZ"/>
          </a:p>
        </p:txBody>
      </p:sp>
      <p:pic>
        <p:nvPicPr>
          <p:cNvPr id="5" name="Obrázok 6"/>
          <p:cNvPicPr>
            <a:picLocks noChangeAspect="1"/>
          </p:cNvPicPr>
          <p:nvPr/>
        </p:nvPicPr>
        <p:blipFill>
          <a:blip r:embed="rId3" cstate="print"/>
          <a:srcRect/>
          <a:stretch>
            <a:fillRect/>
          </a:stretch>
        </p:blipFill>
        <p:spPr bwMode="auto">
          <a:xfrm>
            <a:off x="468313" y="6149975"/>
            <a:ext cx="1150937" cy="481013"/>
          </a:xfrm>
          <a:prstGeom prst="rect">
            <a:avLst/>
          </a:prstGeom>
          <a:noFill/>
          <a:ln w="9525">
            <a:noFill/>
            <a:miter lim="800000"/>
            <a:headEnd/>
            <a:tailEnd/>
          </a:ln>
        </p:spPr>
      </p:pic>
    </p:spTree>
    <p:extLst>
      <p:ext uri="{BB962C8B-B14F-4D97-AF65-F5344CB8AC3E}">
        <p14:creationId xmlns:p14="http://schemas.microsoft.com/office/powerpoint/2010/main" val="3256806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a:t>Oprávnený záujem (</a:t>
            </a:r>
            <a:r>
              <a:rPr lang="sk-SK" dirty="0" err="1"/>
              <a:t>legitimate</a:t>
            </a:r>
            <a:r>
              <a:rPr lang="sk-SK" dirty="0"/>
              <a:t> </a:t>
            </a:r>
            <a:r>
              <a:rPr lang="sk-SK" dirty="0" err="1"/>
              <a:t>interest</a:t>
            </a:r>
            <a:r>
              <a:rPr lang="sk-SK" dirty="0"/>
              <a:t>) </a:t>
            </a:r>
            <a:r>
              <a:rPr lang="sk-SK" dirty="0" smtClean="0"/>
              <a:t> - nariadenie</a:t>
            </a:r>
            <a:endParaRPr lang="en-US" dirty="0"/>
          </a:p>
        </p:txBody>
      </p:sp>
      <p:sp>
        <p:nvSpPr>
          <p:cNvPr id="3" name="Content Placeholder 2"/>
          <p:cNvSpPr>
            <a:spLocks noGrp="1"/>
          </p:cNvSpPr>
          <p:nvPr>
            <p:ph idx="1"/>
          </p:nvPr>
        </p:nvSpPr>
        <p:spPr/>
        <p:txBody>
          <a:bodyPr>
            <a:normAutofit lnSpcReduction="10000"/>
          </a:bodyPr>
          <a:lstStyle/>
          <a:p>
            <a:pPr marL="388620" lvl="3" indent="-342900" algn="just">
              <a:spcBef>
                <a:spcPts val="1800"/>
              </a:spcBef>
              <a:buFont typeface="Arial" charset="0"/>
              <a:buChar char="•"/>
            </a:pPr>
            <a:r>
              <a:rPr lang="sk-SK" sz="2000" dirty="0"/>
              <a:t>Spracúvanie je nevyhnutné na účely oprávnených záujmov, ktoré sleduje prevádzkovateľ alebo tretia strana, s výnimkou prípadov, keď nad takýmito záujmami prevažujú záujmy alebo základné práva a slobody dotknutej </a:t>
            </a:r>
            <a:r>
              <a:rPr lang="sk-SK" sz="2000" dirty="0" smtClean="0"/>
              <a:t>osoby, </a:t>
            </a:r>
            <a:r>
              <a:rPr lang="sk-SK" sz="2000" dirty="0" smtClean="0">
                <a:solidFill>
                  <a:srgbClr val="818A8F"/>
                </a:solidFill>
              </a:rPr>
              <a:t>najmä ak je dotknutou osobu dieťa</a:t>
            </a:r>
            <a:r>
              <a:rPr lang="sk-SK" sz="2000" dirty="0" smtClean="0"/>
              <a:t>, </a:t>
            </a:r>
            <a:endParaRPr lang="sk-SK" sz="2000" dirty="0">
              <a:solidFill>
                <a:srgbClr val="818A8F"/>
              </a:solidFill>
            </a:endParaRPr>
          </a:p>
          <a:p>
            <a:pPr marL="388620" lvl="3" indent="-342900" algn="just">
              <a:spcBef>
                <a:spcPts val="1800"/>
              </a:spcBef>
            </a:pPr>
            <a:r>
              <a:rPr lang="sk-SK" sz="2000" dirty="0" smtClean="0"/>
              <a:t>	Posudzujú </a:t>
            </a:r>
            <a:r>
              <a:rPr lang="sk-SK" sz="2000" dirty="0"/>
              <a:t>sa oprávnené záujmy prevádzkovateľa alebo tretej osoby so záujmami alebo základnými právami a slobodami dotknutej osoby</a:t>
            </a:r>
          </a:p>
          <a:p>
            <a:pPr marL="388620" lvl="3" indent="-342900" algn="just">
              <a:spcBef>
                <a:spcPts val="1800"/>
              </a:spcBef>
            </a:pPr>
            <a:r>
              <a:rPr lang="sk-SK" sz="2000" dirty="0"/>
              <a:t>Prevádzkovateľ si musí klásť tieto otázky: </a:t>
            </a:r>
          </a:p>
          <a:p>
            <a:pPr marL="800100" lvl="6" indent="-342900" algn="just">
              <a:spcBef>
                <a:spcPts val="1800"/>
              </a:spcBef>
              <a:buFont typeface="Wingdings" panose="05000000000000000000" pitchFamily="2" charset="2"/>
              <a:buChar char="Ø"/>
            </a:pPr>
            <a:r>
              <a:rPr lang="sk-SK" dirty="0"/>
              <a:t>Existuje medzi dotknutou  osobou a prevádzkovateľom relevantný a primeraný vzťah? </a:t>
            </a:r>
          </a:p>
          <a:p>
            <a:pPr marL="800100" lvl="6" indent="-342900" algn="just">
              <a:spcBef>
                <a:spcPts val="1800"/>
              </a:spcBef>
              <a:buFont typeface="Wingdings" panose="05000000000000000000" pitchFamily="2" charset="2"/>
              <a:buChar char="Ø"/>
            </a:pPr>
            <a:r>
              <a:rPr lang="sk-SK" dirty="0"/>
              <a:t>Je dotknutá osoba klientom prevádzkovateľa? </a:t>
            </a:r>
          </a:p>
          <a:p>
            <a:pPr marL="800100" lvl="6" indent="-342900" algn="just">
              <a:spcBef>
                <a:spcPts val="1800"/>
              </a:spcBef>
              <a:buFont typeface="Wingdings" panose="05000000000000000000" pitchFamily="2" charset="2"/>
              <a:buChar char="Ø"/>
            </a:pPr>
            <a:r>
              <a:rPr lang="sk-SK" dirty="0"/>
              <a:t>Môže dotknutá osoba v danom čase a kontexte získavania osobných údajov primerane očakávať, že sa spracúvanie na tento účel môže uskutočniť? </a:t>
            </a:r>
          </a:p>
          <a:p>
            <a:pPr marL="274320" lvl="3" indent="-228600" algn="just">
              <a:spcBef>
                <a:spcPts val="1800"/>
              </a:spcBef>
            </a:pPr>
            <a:endParaRPr lang="sk-SK" sz="2000" dirty="0"/>
          </a:p>
          <a:p>
            <a:pPr marL="274320" lvl="3" indent="-228600" algn="just">
              <a:spcBef>
                <a:spcPts val="1800"/>
              </a:spcBef>
            </a:pPr>
            <a:endParaRPr lang="sk-SK" sz="2000" dirty="0"/>
          </a:p>
          <a:p>
            <a:pPr marL="274320" lvl="3" indent="-228600" algn="just">
              <a:spcBef>
                <a:spcPts val="1800"/>
              </a:spcBef>
            </a:pPr>
            <a:endParaRPr lang="sk-SK" sz="2000" dirty="0"/>
          </a:p>
          <a:p>
            <a:pPr lvl="1" algn="just">
              <a:buFont typeface="Wingdings" panose="05000000000000000000" pitchFamily="2" charset="2"/>
              <a:buChar char="§"/>
            </a:pPr>
            <a:endParaRPr lang="sk-SK" dirty="0"/>
          </a:p>
          <a:p>
            <a:pPr algn="just"/>
            <a:endParaRPr lang="sk-SK" dirty="0"/>
          </a:p>
        </p:txBody>
      </p:sp>
      <p:sp>
        <p:nvSpPr>
          <p:cNvPr id="4" name="Zástupný symbol čísla snímky 3"/>
          <p:cNvSpPr>
            <a:spLocks noGrp="1"/>
          </p:cNvSpPr>
          <p:nvPr>
            <p:ph type="sldNum" sz="quarter" idx="10"/>
          </p:nvPr>
        </p:nvSpPr>
        <p:spPr/>
        <p:txBody>
          <a:bodyPr/>
          <a:lstStyle/>
          <a:p>
            <a:fld id="{437BA28B-AB1B-436A-9B34-AD4CD82B0EE4}" type="slidenum">
              <a:rPr lang="cs-CZ" smtClean="0"/>
              <a:pPr/>
              <a:t>26</a:t>
            </a:fld>
            <a:endParaRPr lang="cs-CZ"/>
          </a:p>
        </p:txBody>
      </p:sp>
      <p:pic>
        <p:nvPicPr>
          <p:cNvPr id="5" name="Obrázok 6"/>
          <p:cNvPicPr>
            <a:picLocks noChangeAspect="1"/>
          </p:cNvPicPr>
          <p:nvPr/>
        </p:nvPicPr>
        <p:blipFill>
          <a:blip r:embed="rId3" cstate="print"/>
          <a:srcRect/>
          <a:stretch>
            <a:fillRect/>
          </a:stretch>
        </p:blipFill>
        <p:spPr bwMode="auto">
          <a:xfrm>
            <a:off x="468313" y="6149975"/>
            <a:ext cx="1150937" cy="481013"/>
          </a:xfrm>
          <a:prstGeom prst="rect">
            <a:avLst/>
          </a:prstGeom>
          <a:noFill/>
          <a:ln w="9525">
            <a:noFill/>
            <a:miter lim="800000"/>
            <a:headEnd/>
            <a:tailEnd/>
          </a:ln>
        </p:spPr>
      </p:pic>
    </p:spTree>
    <p:extLst>
      <p:ext uri="{BB962C8B-B14F-4D97-AF65-F5344CB8AC3E}">
        <p14:creationId xmlns:p14="http://schemas.microsoft.com/office/powerpoint/2010/main" val="1570237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a:t>Nové právne základy pre citlivé údaje</a:t>
            </a:r>
            <a:endParaRPr lang="en-US" dirty="0"/>
          </a:p>
        </p:txBody>
      </p:sp>
      <p:sp>
        <p:nvSpPr>
          <p:cNvPr id="3" name="Content Placeholder 2"/>
          <p:cNvSpPr>
            <a:spLocks noGrp="1"/>
          </p:cNvSpPr>
          <p:nvPr>
            <p:ph idx="1"/>
          </p:nvPr>
        </p:nvSpPr>
        <p:spPr/>
        <p:txBody>
          <a:bodyPr>
            <a:normAutofit lnSpcReduction="10000"/>
          </a:bodyPr>
          <a:lstStyle/>
          <a:p>
            <a:pPr marL="388620" lvl="3" indent="-342900" algn="just">
              <a:spcBef>
                <a:spcPts val="1800"/>
              </a:spcBef>
              <a:buFont typeface="Arial" charset="0"/>
              <a:buChar char="•"/>
            </a:pPr>
            <a:r>
              <a:rPr lang="sk-SK" sz="2000" dirty="0">
                <a:solidFill>
                  <a:srgbClr val="818A8F"/>
                </a:solidFill>
              </a:rPr>
              <a:t>Významný verejný záujem na základe práva Únie alebo členského štátu;</a:t>
            </a:r>
          </a:p>
          <a:p>
            <a:pPr marL="388620" lvl="3" indent="-342900" algn="just">
              <a:spcBef>
                <a:spcPts val="1800"/>
              </a:spcBef>
              <a:buFont typeface="Arial" charset="0"/>
              <a:buChar char="•"/>
            </a:pPr>
            <a:r>
              <a:rPr lang="sk-SK" sz="2000" dirty="0">
                <a:solidFill>
                  <a:srgbClr val="818A8F"/>
                </a:solidFill>
              </a:rPr>
              <a:t>Preventívne alebo pracovné lekárstvo, posúdenie pracovnej spôsobilosti zamestnanca, lekárskej diagnózy, poskytovanie zdravotnej alebo sociálnej starostlivosti alebo liečby, alebo riadenia systémov a služieb zdravotnej alebo sociálnej starostlivosti na základe práva Únie alebo práva členského štátu alebo podľa zmluvy so zdravotníckym pracovníkom;</a:t>
            </a:r>
          </a:p>
          <a:p>
            <a:pPr marL="388620" lvl="3" indent="-342900" algn="just">
              <a:spcBef>
                <a:spcPts val="1800"/>
              </a:spcBef>
              <a:buFont typeface="Arial" charset="0"/>
              <a:buChar char="•"/>
            </a:pPr>
            <a:r>
              <a:rPr lang="sk-SK" sz="2000" dirty="0">
                <a:solidFill>
                  <a:srgbClr val="818A8F"/>
                </a:solidFill>
              </a:rPr>
              <a:t>Verejný záujem v oblasti verejného zdravia, ako je ochrana proti závažným cezhraničným ohrozeniam zdravia alebo zabezpečenie vysokej úrovne kvality a bezpečnosti zdravotnej starostlivosti a liekov alebo zdravotníckych pomôcok, </a:t>
            </a:r>
          </a:p>
          <a:p>
            <a:pPr marL="388620" lvl="3" indent="-342900" algn="just">
              <a:spcBef>
                <a:spcPts val="1800"/>
              </a:spcBef>
              <a:buFont typeface="Arial" charset="0"/>
              <a:buChar char="•"/>
            </a:pPr>
            <a:r>
              <a:rPr lang="sk-SK" sz="2000" dirty="0">
                <a:solidFill>
                  <a:srgbClr val="818A8F"/>
                </a:solidFill>
              </a:rPr>
              <a:t>Archivácia vo verejnom záujme, alebo na účely vedeckého alebo historického výskumu či na štatistické účely</a:t>
            </a:r>
          </a:p>
          <a:p>
            <a:pPr marL="388620" lvl="3" indent="-342900" algn="just">
              <a:spcBef>
                <a:spcPts val="1800"/>
              </a:spcBef>
            </a:pPr>
            <a:endParaRPr lang="sk-SK" sz="2000" dirty="0"/>
          </a:p>
          <a:p>
            <a:pPr marL="800100" lvl="6" indent="-342900" algn="just">
              <a:spcBef>
                <a:spcPts val="1800"/>
              </a:spcBef>
              <a:buFont typeface="Wingdings" panose="05000000000000000000" pitchFamily="2" charset="2"/>
              <a:buChar char="Ø"/>
            </a:pPr>
            <a:endParaRPr lang="sk-SK" sz="2000" dirty="0"/>
          </a:p>
          <a:p>
            <a:pPr marL="274320" lvl="3" indent="-228600" algn="just">
              <a:spcBef>
                <a:spcPts val="1800"/>
              </a:spcBef>
            </a:pPr>
            <a:endParaRPr lang="sk-SK" sz="2000" dirty="0"/>
          </a:p>
          <a:p>
            <a:pPr marL="274320" lvl="3" indent="-228600" algn="just">
              <a:spcBef>
                <a:spcPts val="1800"/>
              </a:spcBef>
            </a:pPr>
            <a:endParaRPr lang="sk-SK" sz="2000" dirty="0"/>
          </a:p>
          <a:p>
            <a:pPr marL="274320" lvl="3" indent="-228600" algn="just">
              <a:spcBef>
                <a:spcPts val="1800"/>
              </a:spcBef>
            </a:pPr>
            <a:endParaRPr lang="sk-SK" sz="2000" dirty="0"/>
          </a:p>
          <a:p>
            <a:pPr lvl="1" algn="just">
              <a:buFont typeface="Wingdings" panose="05000000000000000000" pitchFamily="2" charset="2"/>
              <a:buChar char="§"/>
            </a:pPr>
            <a:endParaRPr lang="sk-SK" dirty="0"/>
          </a:p>
          <a:p>
            <a:pPr algn="just"/>
            <a:endParaRPr lang="sk-SK" dirty="0"/>
          </a:p>
        </p:txBody>
      </p:sp>
      <p:sp>
        <p:nvSpPr>
          <p:cNvPr id="4" name="Zástupný symbol čísla snímky 3"/>
          <p:cNvSpPr>
            <a:spLocks noGrp="1"/>
          </p:cNvSpPr>
          <p:nvPr>
            <p:ph type="sldNum" sz="quarter" idx="10"/>
          </p:nvPr>
        </p:nvSpPr>
        <p:spPr/>
        <p:txBody>
          <a:bodyPr/>
          <a:lstStyle/>
          <a:p>
            <a:fld id="{437BA28B-AB1B-436A-9B34-AD4CD82B0EE4}" type="slidenum">
              <a:rPr lang="cs-CZ" smtClean="0"/>
              <a:pPr/>
              <a:t>27</a:t>
            </a:fld>
            <a:endParaRPr lang="cs-CZ"/>
          </a:p>
        </p:txBody>
      </p:sp>
      <p:pic>
        <p:nvPicPr>
          <p:cNvPr id="5" name="Obrázok 6"/>
          <p:cNvPicPr>
            <a:picLocks noChangeAspect="1"/>
          </p:cNvPicPr>
          <p:nvPr/>
        </p:nvPicPr>
        <p:blipFill>
          <a:blip r:embed="rId3" cstate="print"/>
          <a:srcRect/>
          <a:stretch>
            <a:fillRect/>
          </a:stretch>
        </p:blipFill>
        <p:spPr bwMode="auto">
          <a:xfrm>
            <a:off x="468313" y="6149975"/>
            <a:ext cx="1150937" cy="481013"/>
          </a:xfrm>
          <a:prstGeom prst="rect">
            <a:avLst/>
          </a:prstGeom>
          <a:noFill/>
          <a:ln w="9525">
            <a:noFill/>
            <a:miter lim="800000"/>
            <a:headEnd/>
            <a:tailEnd/>
          </a:ln>
        </p:spPr>
      </p:pic>
    </p:spTree>
    <p:extLst>
      <p:ext uri="{BB962C8B-B14F-4D97-AF65-F5344CB8AC3E}">
        <p14:creationId xmlns:p14="http://schemas.microsoft.com/office/powerpoint/2010/main" val="14885717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a:t>Spracúvanie v kontexte zamestnania </a:t>
            </a:r>
            <a:endParaRPr lang="en-US" dirty="0"/>
          </a:p>
        </p:txBody>
      </p:sp>
      <p:sp>
        <p:nvSpPr>
          <p:cNvPr id="3" name="Content Placeholder 2"/>
          <p:cNvSpPr>
            <a:spLocks noGrp="1"/>
          </p:cNvSpPr>
          <p:nvPr>
            <p:ph idx="1"/>
          </p:nvPr>
        </p:nvSpPr>
        <p:spPr>
          <a:solidFill>
            <a:schemeClr val="bg1"/>
          </a:solidFill>
        </p:spPr>
        <p:txBody>
          <a:bodyPr>
            <a:normAutofit fontScale="77500" lnSpcReduction="20000"/>
          </a:bodyPr>
          <a:lstStyle/>
          <a:p>
            <a:pPr marL="45720" lvl="3" indent="0" algn="just">
              <a:spcBef>
                <a:spcPts val="1800"/>
              </a:spcBef>
              <a:buNone/>
            </a:pPr>
            <a:r>
              <a:rPr lang="sk-SK" sz="2000" dirty="0"/>
              <a:t>Členské štáty môžu prostredníctvom </a:t>
            </a:r>
            <a:r>
              <a:rPr lang="sk-SK" sz="2000" dirty="0">
                <a:solidFill>
                  <a:srgbClr val="818A8F"/>
                </a:solidFill>
              </a:rPr>
              <a:t>právnych predpisov alebo kolektívnych dohôd stanoviť konkrétnejšie pravidlá pri spracúvaní osobných údajov zamestnancov v súvislosti so zamestnaním, najmä na účely:</a:t>
            </a:r>
          </a:p>
          <a:p>
            <a:pPr marL="388620" lvl="3" indent="-342900" algn="just">
              <a:spcBef>
                <a:spcPts val="1800"/>
              </a:spcBef>
              <a:buFont typeface="Wingdings" panose="05000000000000000000" pitchFamily="2" charset="2"/>
              <a:buChar char="Ø"/>
            </a:pPr>
            <a:r>
              <a:rPr lang="sk-SK" sz="2000" dirty="0">
                <a:solidFill>
                  <a:srgbClr val="818A8F"/>
                </a:solidFill>
              </a:rPr>
              <a:t>prijatia do zamestnania, </a:t>
            </a:r>
          </a:p>
          <a:p>
            <a:pPr marL="388620" lvl="3" indent="-342900" algn="just">
              <a:spcBef>
                <a:spcPts val="1800"/>
              </a:spcBef>
              <a:buFont typeface="Wingdings" panose="05000000000000000000" pitchFamily="2" charset="2"/>
              <a:buChar char="Ø"/>
            </a:pPr>
            <a:r>
              <a:rPr lang="sk-SK" sz="2000" dirty="0">
                <a:solidFill>
                  <a:srgbClr val="818A8F"/>
                </a:solidFill>
              </a:rPr>
              <a:t>plnenia pracovnej zmluvy vrátane plnenia povinností vyplývajúcich z právnych predpisov alebo kolektívnych zmlúv, </a:t>
            </a:r>
          </a:p>
          <a:p>
            <a:pPr marL="388620" lvl="3" indent="-342900" algn="just">
              <a:spcBef>
                <a:spcPts val="1800"/>
              </a:spcBef>
              <a:buFont typeface="Wingdings" panose="05000000000000000000" pitchFamily="2" charset="2"/>
              <a:buChar char="Ø"/>
            </a:pPr>
            <a:r>
              <a:rPr lang="sk-SK" sz="2000" dirty="0">
                <a:solidFill>
                  <a:srgbClr val="818A8F"/>
                </a:solidFill>
              </a:rPr>
              <a:t>riadenia, plánovania a organizácie práce, </a:t>
            </a:r>
          </a:p>
          <a:p>
            <a:pPr marL="388620" lvl="3" indent="-342900" algn="just">
              <a:spcBef>
                <a:spcPts val="1800"/>
              </a:spcBef>
              <a:buFont typeface="Wingdings" panose="05000000000000000000" pitchFamily="2" charset="2"/>
              <a:buChar char="Ø"/>
            </a:pPr>
            <a:r>
              <a:rPr lang="sk-SK" sz="2000" dirty="0">
                <a:solidFill>
                  <a:srgbClr val="818A8F"/>
                </a:solidFill>
              </a:rPr>
              <a:t>rovnosti a rozmanitosti na pracovisku, </a:t>
            </a:r>
          </a:p>
          <a:p>
            <a:pPr marL="388620" lvl="3" indent="-342900" algn="just">
              <a:spcBef>
                <a:spcPts val="1800"/>
              </a:spcBef>
              <a:buFont typeface="Wingdings" panose="05000000000000000000" pitchFamily="2" charset="2"/>
              <a:buChar char="Ø"/>
            </a:pPr>
            <a:r>
              <a:rPr lang="sk-SK" sz="2000" dirty="0">
                <a:solidFill>
                  <a:srgbClr val="818A8F"/>
                </a:solidFill>
              </a:rPr>
              <a:t>ochrany zdravia a bezpečnosti pri práci, </a:t>
            </a:r>
          </a:p>
          <a:p>
            <a:pPr marL="388620" lvl="3" indent="-342900" algn="just">
              <a:spcBef>
                <a:spcPts val="1800"/>
              </a:spcBef>
              <a:buFont typeface="Wingdings" panose="05000000000000000000" pitchFamily="2" charset="2"/>
              <a:buChar char="Ø"/>
            </a:pPr>
            <a:r>
              <a:rPr lang="sk-SK" sz="2000" dirty="0">
                <a:solidFill>
                  <a:srgbClr val="818A8F"/>
                </a:solidFill>
              </a:rPr>
              <a:t>ochrany majetku zamestnávateľa alebo zákazníka, </a:t>
            </a:r>
          </a:p>
          <a:p>
            <a:pPr marL="388620" lvl="3" indent="-342900" algn="just">
              <a:spcBef>
                <a:spcPts val="1800"/>
              </a:spcBef>
              <a:buFont typeface="Wingdings" panose="05000000000000000000" pitchFamily="2" charset="2"/>
              <a:buChar char="Ø"/>
            </a:pPr>
            <a:r>
              <a:rPr lang="sk-SK" sz="2000" dirty="0">
                <a:solidFill>
                  <a:srgbClr val="818A8F"/>
                </a:solidFill>
              </a:rPr>
              <a:t>ukončenia pracovného pomeru.</a:t>
            </a:r>
          </a:p>
          <a:p>
            <a:pPr marL="45720" lvl="3" indent="0" algn="just">
              <a:spcBef>
                <a:spcPts val="1800"/>
              </a:spcBef>
              <a:buNone/>
            </a:pPr>
            <a:r>
              <a:rPr lang="sk-SK" sz="2000" dirty="0">
                <a:solidFill>
                  <a:srgbClr val="818A8F"/>
                </a:solidFill>
              </a:rPr>
              <a:t>Takisto môžu členské štáty stanoviť podrobnejšie pravidlá pre spracúvanie </a:t>
            </a:r>
            <a:r>
              <a:rPr lang="sk-SK" sz="2000" dirty="0" smtClean="0">
                <a:solidFill>
                  <a:srgbClr val="818A8F"/>
                </a:solidFill>
              </a:rPr>
              <a:t>rodného </a:t>
            </a:r>
            <a:r>
              <a:rPr lang="sk-SK" sz="2000" dirty="0">
                <a:solidFill>
                  <a:srgbClr val="818A8F"/>
                </a:solidFill>
              </a:rPr>
              <a:t>čísla.</a:t>
            </a:r>
          </a:p>
          <a:p>
            <a:pPr marL="388620" lvl="3" indent="-342900" algn="just">
              <a:spcBef>
                <a:spcPts val="1800"/>
              </a:spcBef>
            </a:pPr>
            <a:endParaRPr lang="sk-SK" sz="2000" dirty="0"/>
          </a:p>
          <a:p>
            <a:pPr marL="45720" lvl="3" indent="0" algn="just">
              <a:spcBef>
                <a:spcPts val="1800"/>
              </a:spcBef>
              <a:buNone/>
            </a:pPr>
            <a:endParaRPr lang="sk-SK" sz="2000" dirty="0"/>
          </a:p>
          <a:p>
            <a:pPr marL="274320" lvl="3" indent="-228600" algn="just">
              <a:spcBef>
                <a:spcPts val="1800"/>
              </a:spcBef>
            </a:pPr>
            <a:endParaRPr lang="sk-SK" sz="2000" dirty="0"/>
          </a:p>
          <a:p>
            <a:pPr marL="274320" lvl="3" indent="-228600" algn="just">
              <a:spcBef>
                <a:spcPts val="1800"/>
              </a:spcBef>
            </a:pPr>
            <a:endParaRPr lang="sk-SK" sz="2000" dirty="0"/>
          </a:p>
          <a:p>
            <a:pPr lvl="1" algn="just">
              <a:buFont typeface="Wingdings" panose="05000000000000000000" pitchFamily="2" charset="2"/>
              <a:buChar char="§"/>
            </a:pPr>
            <a:endParaRPr lang="sk-SK" dirty="0"/>
          </a:p>
          <a:p>
            <a:pPr algn="just"/>
            <a:endParaRPr lang="sk-SK" dirty="0"/>
          </a:p>
        </p:txBody>
      </p:sp>
      <p:sp>
        <p:nvSpPr>
          <p:cNvPr id="4" name="Zástupný symbol čísla snímky 3"/>
          <p:cNvSpPr>
            <a:spLocks noGrp="1"/>
          </p:cNvSpPr>
          <p:nvPr>
            <p:ph type="sldNum" sz="quarter" idx="10"/>
          </p:nvPr>
        </p:nvSpPr>
        <p:spPr/>
        <p:txBody>
          <a:bodyPr/>
          <a:lstStyle/>
          <a:p>
            <a:fld id="{437BA28B-AB1B-436A-9B34-AD4CD82B0EE4}" type="slidenum">
              <a:rPr lang="cs-CZ" smtClean="0"/>
              <a:pPr/>
              <a:t>28</a:t>
            </a:fld>
            <a:endParaRPr lang="cs-CZ"/>
          </a:p>
        </p:txBody>
      </p:sp>
      <p:pic>
        <p:nvPicPr>
          <p:cNvPr id="5" name="Obrázok 6"/>
          <p:cNvPicPr>
            <a:picLocks noChangeAspect="1"/>
          </p:cNvPicPr>
          <p:nvPr/>
        </p:nvPicPr>
        <p:blipFill>
          <a:blip r:embed="rId2" cstate="print"/>
          <a:srcRect/>
          <a:stretch>
            <a:fillRect/>
          </a:stretch>
        </p:blipFill>
        <p:spPr bwMode="auto">
          <a:xfrm>
            <a:off x="468313" y="6149975"/>
            <a:ext cx="1150937" cy="481013"/>
          </a:xfrm>
          <a:prstGeom prst="rect">
            <a:avLst/>
          </a:prstGeom>
          <a:noFill/>
          <a:ln w="9525">
            <a:noFill/>
            <a:miter lim="800000"/>
            <a:headEnd/>
            <a:tailEnd/>
          </a:ln>
        </p:spPr>
      </p:pic>
    </p:spTree>
    <p:extLst>
      <p:ext uri="{BB962C8B-B14F-4D97-AF65-F5344CB8AC3E}">
        <p14:creationId xmlns:p14="http://schemas.microsoft.com/office/powerpoint/2010/main" val="1401514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a:xfrm>
            <a:off x="360363" y="360363"/>
            <a:ext cx="8423275" cy="539750"/>
          </a:xfrm>
        </p:spPr>
        <p:txBody>
          <a:bodyPr/>
          <a:lstStyle/>
          <a:p>
            <a:pPr eaLnBrk="1" hangingPunct="1"/>
            <a:r>
              <a:rPr lang="sk-SK" altLang="sk-SK" dirty="0"/>
              <a:t>Osoby v procese </a:t>
            </a:r>
            <a:r>
              <a:rPr lang="sk-SK" altLang="sk-SK" dirty="0" smtClean="0"/>
              <a:t>spracúvania – zákon </a:t>
            </a:r>
            <a:endParaRPr lang="sk-SK" altLang="sk-SK" dirty="0"/>
          </a:p>
        </p:txBody>
      </p:sp>
      <p:sp>
        <p:nvSpPr>
          <p:cNvPr id="20483" name="Zástupný symbol obsahu 2"/>
          <p:cNvSpPr>
            <a:spLocks noGrp="1"/>
          </p:cNvSpPr>
          <p:nvPr>
            <p:ph idx="1"/>
          </p:nvPr>
        </p:nvSpPr>
        <p:spPr>
          <a:xfrm>
            <a:off x="360363" y="1152525"/>
            <a:ext cx="8423275" cy="4930775"/>
          </a:xfrm>
        </p:spPr>
        <p:txBody>
          <a:bodyPr/>
          <a:lstStyle/>
          <a:p>
            <a:pPr marL="342900" indent="-342900" algn="just" eaLnBrk="1" hangingPunct="1">
              <a:buClr>
                <a:schemeClr val="tx1"/>
              </a:buClr>
              <a:buFont typeface="Arial" panose="020B0604020202020204" pitchFamily="34" charset="0"/>
              <a:buChar char="•"/>
            </a:pPr>
            <a:r>
              <a:rPr lang="sk-SK" altLang="sk-SK" sz="2000" b="1" dirty="0" smtClean="0"/>
              <a:t>dotknutá </a:t>
            </a:r>
            <a:r>
              <a:rPr lang="sk-SK" altLang="sk-SK" sz="2000" b="1" dirty="0"/>
              <a:t>osoba </a:t>
            </a:r>
            <a:r>
              <a:rPr lang="sk-SK" altLang="sk-SK" sz="2000" dirty="0"/>
              <a:t>- každá fyzická osoba, ktorej sa osobné údaje týkajú (nie PO ani FO – podnikateľ). </a:t>
            </a:r>
            <a:r>
              <a:rPr lang="sk-SK" altLang="sk-SK" sz="2000" dirty="0" smtClean="0"/>
              <a:t>Napr</a:t>
            </a:r>
            <a:r>
              <a:rPr lang="sk-SK" altLang="sk-SK" sz="2000" dirty="0"/>
              <a:t>. </a:t>
            </a:r>
            <a:r>
              <a:rPr lang="sk-SK" altLang="sk-SK" sz="2000" dirty="0" smtClean="0"/>
              <a:t>zamestnanec</a:t>
            </a:r>
            <a:r>
              <a:rPr lang="sk-SK" altLang="sk-SK" sz="2000" dirty="0"/>
              <a:t>, zákazník.</a:t>
            </a:r>
          </a:p>
          <a:p>
            <a:pPr marL="342900" indent="-342900" algn="just" eaLnBrk="1" hangingPunct="1">
              <a:buClr>
                <a:schemeClr val="tx1"/>
              </a:buClr>
              <a:buFont typeface="Arial" panose="020B0604020202020204" pitchFamily="34" charset="0"/>
              <a:buChar char="•"/>
            </a:pPr>
            <a:r>
              <a:rPr lang="sk-SK" altLang="sk-SK" sz="2000" b="1" dirty="0" smtClean="0"/>
              <a:t>prevádzkovateľ</a:t>
            </a:r>
            <a:r>
              <a:rPr lang="sk-SK" altLang="sk-SK" sz="2000" dirty="0" smtClean="0"/>
              <a:t> </a:t>
            </a:r>
            <a:r>
              <a:rPr lang="sk-SK" altLang="sk-SK" sz="2000" dirty="0"/>
              <a:t>- kto sám alebo spoločne s inými vymedzí účel spracúvania osobných údajov, určí podmienky ich spracúvania a spracúva osobné údaje </a:t>
            </a:r>
            <a:r>
              <a:rPr lang="sk-SK" altLang="sk-SK" sz="2000" u="sng" dirty="0"/>
              <a:t>vo vlastnom mene</a:t>
            </a:r>
            <a:r>
              <a:rPr lang="sk-SK" altLang="sk-SK" sz="2000" dirty="0"/>
              <a:t>. Úrad považuje aj OZ za prevádzkovateľov</a:t>
            </a:r>
            <a:r>
              <a:rPr lang="sk-SK" altLang="sk-SK" sz="2000" dirty="0" smtClean="0"/>
              <a:t>.</a:t>
            </a:r>
          </a:p>
          <a:p>
            <a:pPr marL="342900" indent="-342900" algn="just" eaLnBrk="1" hangingPunct="1">
              <a:buClr>
                <a:schemeClr val="tx1"/>
              </a:buClr>
              <a:buFont typeface="Arial" panose="020B0604020202020204" pitchFamily="34" charset="0"/>
              <a:buChar char="•"/>
            </a:pPr>
            <a:r>
              <a:rPr lang="sk-SK" altLang="sk-SK" sz="2000" b="1" dirty="0" smtClean="0"/>
              <a:t>sprostredkovateľ </a:t>
            </a:r>
            <a:r>
              <a:rPr lang="sk-SK" altLang="sk-SK" sz="2000" dirty="0" smtClean="0"/>
              <a:t>- každý, kto spracúva osobné údaje </a:t>
            </a:r>
            <a:r>
              <a:rPr lang="sk-SK" altLang="sk-SK" sz="2000" u="sng" dirty="0" smtClean="0"/>
              <a:t>v mene prevádzkovateľa</a:t>
            </a:r>
            <a:r>
              <a:rPr lang="sk-SK" altLang="sk-SK" sz="2000" dirty="0" smtClean="0"/>
              <a:t>, v rozsahu a za podmienok dojednaných s prevádzkovateľom. Napr. externý spracovateľ miezd, pracovná zdravotná služba, balíčkovanie stravných lístkov.</a:t>
            </a:r>
          </a:p>
          <a:p>
            <a:pPr algn="just" eaLnBrk="1" hangingPunct="1">
              <a:buFontTx/>
              <a:buChar char="•"/>
            </a:pPr>
            <a:endParaRPr lang="sk-SK" altLang="sk-SK" sz="2000" u="sng" dirty="0"/>
          </a:p>
          <a:p>
            <a:pPr algn="just" eaLnBrk="1" hangingPunct="1">
              <a:buFontTx/>
              <a:buChar char="•"/>
            </a:pPr>
            <a:endParaRPr lang="sk-SK" altLang="sk-SK" dirty="0"/>
          </a:p>
          <a:p>
            <a:pPr eaLnBrk="1" hangingPunct="1"/>
            <a:endParaRPr lang="sk-SK" altLang="sk-SK" dirty="0"/>
          </a:p>
          <a:p>
            <a:pPr eaLnBrk="1" hangingPunct="1"/>
            <a:endParaRPr lang="sk-SK" altLang="sk-SK" dirty="0"/>
          </a:p>
          <a:p>
            <a:pPr eaLnBrk="1" hangingPunct="1"/>
            <a:r>
              <a:rPr lang="sk-SK" altLang="sk-SK" dirty="0"/>
              <a:t> </a:t>
            </a:r>
          </a:p>
          <a:p>
            <a:pPr eaLnBrk="1" hangingPunct="1"/>
            <a:endParaRPr lang="sk-SK" altLang="sk-SK" dirty="0"/>
          </a:p>
        </p:txBody>
      </p:sp>
      <p:sp>
        <p:nvSpPr>
          <p:cNvPr id="20484" name="Zástupný symbol čísla snímky 3"/>
          <p:cNvSpPr>
            <a:spLocks noGrp="1"/>
          </p:cNvSpPr>
          <p:nvPr>
            <p:ph type="sldNum" sz="quarter" idx="10"/>
          </p:nvPr>
        </p:nvSpPr>
        <p:spPr bwMode="auto">
          <a:noFill/>
          <a:ln>
            <a:miter lim="800000"/>
            <a:headEnd/>
            <a:tailEnd/>
          </a:ln>
        </p:spPr>
        <p:txBody>
          <a:bodyPr/>
          <a:lstStyle/>
          <a:p>
            <a:fld id="{71962E1F-359A-4B47-BD85-9EEDC2A07DEB}" type="slidenum">
              <a:rPr lang="cs-CZ" altLang="sk-SK"/>
              <a:pPr/>
              <a:t>29</a:t>
            </a:fld>
            <a:endParaRPr lang="cs-CZ" altLang="sk-SK"/>
          </a:p>
        </p:txBody>
      </p:sp>
      <p:pic>
        <p:nvPicPr>
          <p:cNvPr id="20485" name="Obrázok 6"/>
          <p:cNvPicPr>
            <a:picLocks noChangeAspect="1"/>
          </p:cNvPicPr>
          <p:nvPr/>
        </p:nvPicPr>
        <p:blipFill>
          <a:blip r:embed="rId2" cstate="print"/>
          <a:srcRect/>
          <a:stretch>
            <a:fillRect/>
          </a:stretch>
        </p:blipFill>
        <p:spPr bwMode="auto">
          <a:xfrm>
            <a:off x="468313" y="6149975"/>
            <a:ext cx="1150937" cy="4810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360363" y="360363"/>
            <a:ext cx="8423275" cy="539750"/>
          </a:xfrm>
        </p:spPr>
        <p:txBody>
          <a:bodyPr/>
          <a:lstStyle/>
          <a:p>
            <a:pPr eaLnBrk="1" hangingPunct="1"/>
            <a:r>
              <a:rPr lang="sk-SK" altLang="sk-SK" dirty="0"/>
              <a:t>Predmet </a:t>
            </a:r>
            <a:r>
              <a:rPr lang="sk-SK" altLang="sk-SK" dirty="0" smtClean="0"/>
              <a:t>úpravy zákona </a:t>
            </a:r>
            <a:endParaRPr lang="sk-SK" altLang="sk-SK" dirty="0"/>
          </a:p>
        </p:txBody>
      </p:sp>
      <p:sp>
        <p:nvSpPr>
          <p:cNvPr id="12291" name="Zástupný symbol obsahu 2"/>
          <p:cNvSpPr>
            <a:spLocks noGrp="1"/>
          </p:cNvSpPr>
          <p:nvPr>
            <p:ph idx="1"/>
          </p:nvPr>
        </p:nvSpPr>
        <p:spPr>
          <a:xfrm>
            <a:off x="360363" y="1152525"/>
            <a:ext cx="8423275" cy="4930775"/>
          </a:xfrm>
        </p:spPr>
        <p:txBody>
          <a:bodyPr/>
          <a:lstStyle/>
          <a:p>
            <a:pPr marL="457200" indent="-457200" algn="just" eaLnBrk="1" hangingPunct="1"/>
            <a:r>
              <a:rPr lang="sk-SK" altLang="sk-SK" dirty="0"/>
              <a:t>	Zákon o ochrane osobných údajov sa vzťahuje na každého, kto spracúva osobné údaje, určuje účel a prostriedky spracúvania alebo poskytuje osobné údaje na spracúvanie (§ 2 ods. 1).</a:t>
            </a:r>
          </a:p>
          <a:p>
            <a:pPr marL="457200" indent="-457200" eaLnBrk="1" hangingPunct="1"/>
            <a:endParaRPr lang="sk-SK" altLang="sk-SK" dirty="0"/>
          </a:p>
          <a:p>
            <a:pPr marL="457200" indent="-457200" algn="just" eaLnBrk="1" hangingPunct="1"/>
            <a:r>
              <a:rPr lang="sk-SK" altLang="sk-SK" dirty="0"/>
              <a:t>	Zákon sa vzťahuje na osobné údaje systematicky spracúvané úplne alebo čiastočne automatizovanými prostriedkami spracúvania alebo inými ako automatizovanými prostriedkami spracúvania, ktoré sú súčasťou informačného systému alebo sú určené na spracúvanie v informačnom systéme (§ 2 ods. 3).</a:t>
            </a:r>
          </a:p>
        </p:txBody>
      </p:sp>
      <p:sp>
        <p:nvSpPr>
          <p:cNvPr id="12292" name="Zástupný symbol čísla snímky 3"/>
          <p:cNvSpPr>
            <a:spLocks noGrp="1"/>
          </p:cNvSpPr>
          <p:nvPr>
            <p:ph type="sldNum" sz="quarter" idx="10"/>
          </p:nvPr>
        </p:nvSpPr>
        <p:spPr bwMode="auto">
          <a:noFill/>
          <a:ln>
            <a:miter lim="800000"/>
            <a:headEnd/>
            <a:tailEnd/>
          </a:ln>
        </p:spPr>
        <p:txBody>
          <a:bodyPr/>
          <a:lstStyle/>
          <a:p>
            <a:fld id="{DD9FDBB5-51E9-4155-BC77-C9AF6D68A131}" type="slidenum">
              <a:rPr lang="cs-CZ" altLang="sk-SK"/>
              <a:pPr/>
              <a:t>3</a:t>
            </a:fld>
            <a:endParaRPr lang="cs-CZ" altLang="sk-SK"/>
          </a:p>
        </p:txBody>
      </p:sp>
      <p:pic>
        <p:nvPicPr>
          <p:cNvPr id="12293" name="Obrázok 6"/>
          <p:cNvPicPr>
            <a:picLocks noChangeAspect="1"/>
          </p:cNvPicPr>
          <p:nvPr/>
        </p:nvPicPr>
        <p:blipFill>
          <a:blip r:embed="rId3" cstate="print"/>
          <a:srcRect/>
          <a:stretch>
            <a:fillRect/>
          </a:stretch>
        </p:blipFill>
        <p:spPr bwMode="auto">
          <a:xfrm>
            <a:off x="468313" y="6149975"/>
            <a:ext cx="1150937" cy="4810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a:xfrm>
            <a:off x="360363" y="360363"/>
            <a:ext cx="8423275" cy="539750"/>
          </a:xfrm>
        </p:spPr>
        <p:txBody>
          <a:bodyPr/>
          <a:lstStyle/>
          <a:p>
            <a:r>
              <a:rPr lang="sk-SK" altLang="sk-SK" dirty="0"/>
              <a:t>Osoby v procese </a:t>
            </a:r>
            <a:r>
              <a:rPr lang="sk-SK" altLang="sk-SK" dirty="0" smtClean="0"/>
              <a:t>spracúvania – zákon </a:t>
            </a:r>
            <a:endParaRPr lang="sk-SK" altLang="sk-SK" dirty="0"/>
          </a:p>
        </p:txBody>
      </p:sp>
      <p:sp>
        <p:nvSpPr>
          <p:cNvPr id="22531" name="Zástupný symbol obsahu 2"/>
          <p:cNvSpPr>
            <a:spLocks noGrp="1"/>
          </p:cNvSpPr>
          <p:nvPr>
            <p:ph idx="1"/>
          </p:nvPr>
        </p:nvSpPr>
        <p:spPr>
          <a:xfrm>
            <a:off x="360363" y="1152525"/>
            <a:ext cx="8423275" cy="4930775"/>
          </a:xfrm>
        </p:spPr>
        <p:txBody>
          <a:bodyPr/>
          <a:lstStyle/>
          <a:p>
            <a:r>
              <a:rPr lang="sk-SK" altLang="sk-SK" b="1" dirty="0"/>
              <a:t>oprávnená osoba </a:t>
            </a:r>
            <a:r>
              <a:rPr lang="sk-SK" altLang="sk-SK" dirty="0"/>
              <a:t>– každá FO, ktorá prichádza do styku s osobnými údajmi napr. v rámci svojho pracovnoprávneho vzťahu a ktorá spracúva osobné údaje v rozsahu a spôsobom určeným v poučení podľa § 21. (sekretárka, ktorá vedie knihu pošty, administratívna pracovníčka, ktorá prijíma a triedi životopisy). </a:t>
            </a:r>
          </a:p>
          <a:p>
            <a:r>
              <a:rPr lang="sk-SK" altLang="sk-SK" b="1" dirty="0"/>
              <a:t>Poučenie oprávnenej osoby (§ 21)</a:t>
            </a:r>
          </a:p>
          <a:p>
            <a:pPr>
              <a:buClr>
                <a:schemeClr val="tx1"/>
              </a:buClr>
              <a:buFontTx/>
              <a:buChar char="•"/>
            </a:pPr>
            <a:r>
              <a:rPr lang="sk-SK" altLang="sk-SK" dirty="0"/>
              <a:t> o právach a povinnostiach pri spracúvaní</a:t>
            </a:r>
          </a:p>
          <a:p>
            <a:pPr>
              <a:buClr>
                <a:schemeClr val="tx1"/>
              </a:buClr>
              <a:buFontTx/>
              <a:buChar char="•"/>
            </a:pPr>
            <a:r>
              <a:rPr lang="sk-SK" altLang="sk-SK" dirty="0"/>
              <a:t> vymedzenie rozsahu činností a podmienok </a:t>
            </a:r>
          </a:p>
          <a:p>
            <a:pPr>
              <a:buClr>
                <a:schemeClr val="tx1"/>
              </a:buClr>
              <a:buFontTx/>
              <a:buChar char="•"/>
            </a:pPr>
            <a:r>
              <a:rPr lang="sk-SK" altLang="sk-SK" dirty="0"/>
              <a:t> pred uskutočnením prvej operácie</a:t>
            </a:r>
          </a:p>
          <a:p>
            <a:pPr>
              <a:buClr>
                <a:schemeClr val="tx1"/>
              </a:buClr>
              <a:buFontTx/>
              <a:buChar char="•"/>
            </a:pPr>
            <a:r>
              <a:rPr lang="sk-SK" altLang="sk-SK" dirty="0"/>
              <a:t> záznam </a:t>
            </a:r>
          </a:p>
        </p:txBody>
      </p:sp>
      <p:sp>
        <p:nvSpPr>
          <p:cNvPr id="22532" name="Zástupný symbol čísla snímky 3"/>
          <p:cNvSpPr>
            <a:spLocks noGrp="1"/>
          </p:cNvSpPr>
          <p:nvPr>
            <p:ph type="sldNum" sz="quarter" idx="10"/>
          </p:nvPr>
        </p:nvSpPr>
        <p:spPr bwMode="auto">
          <a:noFill/>
          <a:ln>
            <a:miter lim="800000"/>
            <a:headEnd/>
            <a:tailEnd/>
          </a:ln>
        </p:spPr>
        <p:txBody>
          <a:bodyPr/>
          <a:lstStyle/>
          <a:p>
            <a:fld id="{059BF88B-7D41-4AAB-8DE8-2A1062556428}" type="slidenum">
              <a:rPr lang="cs-CZ" altLang="sk-SK"/>
              <a:pPr/>
              <a:t>30</a:t>
            </a:fld>
            <a:endParaRPr lang="cs-CZ" altLang="sk-SK"/>
          </a:p>
        </p:txBody>
      </p:sp>
      <p:pic>
        <p:nvPicPr>
          <p:cNvPr id="22533" name="Obrázok 6"/>
          <p:cNvPicPr>
            <a:picLocks noChangeAspect="1"/>
          </p:cNvPicPr>
          <p:nvPr/>
        </p:nvPicPr>
        <p:blipFill>
          <a:blip r:embed="rId2" cstate="print"/>
          <a:srcRect/>
          <a:stretch>
            <a:fillRect/>
          </a:stretch>
        </p:blipFill>
        <p:spPr bwMode="auto">
          <a:xfrm>
            <a:off x="468313" y="6149975"/>
            <a:ext cx="1150937" cy="4810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p:cNvSpPr>
            <a:spLocks noGrp="1"/>
          </p:cNvSpPr>
          <p:nvPr>
            <p:ph type="title"/>
          </p:nvPr>
        </p:nvSpPr>
        <p:spPr>
          <a:xfrm>
            <a:off x="360363" y="360363"/>
            <a:ext cx="8423275" cy="539750"/>
          </a:xfrm>
        </p:spPr>
        <p:txBody>
          <a:bodyPr/>
          <a:lstStyle/>
          <a:p>
            <a:pPr eaLnBrk="1" hangingPunct="1"/>
            <a:r>
              <a:rPr lang="sk-SK" altLang="sk-SK" dirty="0"/>
              <a:t>Vzťah medzi prevádzkovateľom a </a:t>
            </a:r>
            <a:r>
              <a:rPr lang="sk-SK" altLang="sk-SK" dirty="0" smtClean="0"/>
              <a:t>sprostredkovateľom – zákon </a:t>
            </a:r>
            <a:endParaRPr lang="sk-SK" altLang="sk-SK" dirty="0"/>
          </a:p>
        </p:txBody>
      </p:sp>
      <p:sp>
        <p:nvSpPr>
          <p:cNvPr id="23555" name="Zástupný symbol obsahu 2"/>
          <p:cNvSpPr>
            <a:spLocks noGrp="1"/>
          </p:cNvSpPr>
          <p:nvPr>
            <p:ph idx="1"/>
          </p:nvPr>
        </p:nvSpPr>
        <p:spPr>
          <a:xfrm>
            <a:off x="360363" y="1152525"/>
            <a:ext cx="8423275" cy="4930775"/>
          </a:xfrm>
          <a:solidFill>
            <a:schemeClr val="bg1"/>
          </a:solidFill>
        </p:spPr>
        <p:txBody>
          <a:bodyPr/>
          <a:lstStyle/>
          <a:p>
            <a:pPr eaLnBrk="1" hangingPunct="1"/>
            <a:r>
              <a:rPr lang="sk-SK" altLang="sk-SK" sz="1800" dirty="0"/>
              <a:t>Zmluva musí </a:t>
            </a:r>
            <a:r>
              <a:rPr lang="sk-SK" altLang="sk-SK" sz="1800" dirty="0" smtClean="0"/>
              <a:t>obsahovať najmä:</a:t>
            </a:r>
            <a:endParaRPr lang="sk-SK" altLang="sk-SK" sz="1800" dirty="0"/>
          </a:p>
          <a:p>
            <a:pPr marL="285750" indent="-285750" eaLnBrk="1" hangingPunct="1">
              <a:buClr>
                <a:schemeClr val="tx1"/>
              </a:buClr>
              <a:buFont typeface="Arial" charset="0"/>
              <a:buChar char="•"/>
            </a:pPr>
            <a:r>
              <a:rPr lang="sk-SK" altLang="sk-SK" sz="1800" dirty="0" smtClean="0"/>
              <a:t>deň</a:t>
            </a:r>
            <a:r>
              <a:rPr lang="sk-SK" altLang="sk-SK" sz="1800" dirty="0"/>
              <a:t>, od ktorého je sprostredkovateľ oprávnený začať so spracúvaním osobných údajov v mene prevádzkovateľa,</a:t>
            </a:r>
          </a:p>
          <a:p>
            <a:pPr marL="285750" indent="-285750" eaLnBrk="1" hangingPunct="1">
              <a:buClr>
                <a:schemeClr val="tx1"/>
              </a:buClr>
              <a:buFont typeface="Arial" charset="0"/>
              <a:buChar char="•"/>
            </a:pPr>
            <a:r>
              <a:rPr lang="sk-SK" altLang="sk-SK" sz="1800" dirty="0" smtClean="0"/>
              <a:t>účel </a:t>
            </a:r>
            <a:r>
              <a:rPr lang="sk-SK" altLang="sk-SK" sz="1800" dirty="0"/>
              <a:t>spracúvania osobných údajov</a:t>
            </a:r>
            <a:r>
              <a:rPr lang="sk-SK" altLang="sk-SK" sz="1800" dirty="0" smtClean="0"/>
              <a:t>,</a:t>
            </a:r>
          </a:p>
          <a:p>
            <a:pPr marL="285750" indent="-285750" eaLnBrk="1" hangingPunct="1">
              <a:buClr>
                <a:schemeClr val="tx1"/>
              </a:buClr>
              <a:buFont typeface="Arial" charset="0"/>
              <a:buChar char="•"/>
            </a:pPr>
            <a:r>
              <a:rPr lang="sk-SK" altLang="sk-SK" sz="1800" dirty="0" smtClean="0"/>
              <a:t>názov </a:t>
            </a:r>
            <a:r>
              <a:rPr lang="sk-SK" altLang="sk-SK" sz="1800" dirty="0"/>
              <a:t>informačného systému,</a:t>
            </a:r>
          </a:p>
          <a:p>
            <a:pPr marL="285750" indent="-285750" eaLnBrk="1" hangingPunct="1">
              <a:buClr>
                <a:schemeClr val="tx1"/>
              </a:buClr>
              <a:buFont typeface="Arial" charset="0"/>
              <a:buChar char="•"/>
            </a:pPr>
            <a:r>
              <a:rPr lang="sk-SK" altLang="sk-SK" sz="1800" dirty="0" smtClean="0"/>
              <a:t>zoznam </a:t>
            </a:r>
            <a:r>
              <a:rPr lang="sk-SK" altLang="sk-SK" sz="1800" dirty="0"/>
              <a:t>osobných údajov, ktoré sa budú spracúvať; </a:t>
            </a:r>
            <a:endParaRPr lang="sk-SK" altLang="sk-SK" sz="1800" dirty="0" smtClean="0"/>
          </a:p>
          <a:p>
            <a:pPr marL="285750" indent="-285750" eaLnBrk="1" hangingPunct="1">
              <a:buClr>
                <a:schemeClr val="tx1"/>
              </a:buClr>
              <a:buFont typeface="Arial" charset="0"/>
              <a:buChar char="•"/>
            </a:pPr>
            <a:r>
              <a:rPr lang="sk-SK" altLang="sk-SK" sz="1800" dirty="0" smtClean="0"/>
              <a:t>okruh </a:t>
            </a:r>
            <a:r>
              <a:rPr lang="sk-SK" altLang="sk-SK" sz="1800" dirty="0"/>
              <a:t>dotknutých osôb,</a:t>
            </a:r>
          </a:p>
          <a:p>
            <a:pPr marL="285750" indent="-285750" eaLnBrk="1" hangingPunct="1">
              <a:buClr>
                <a:schemeClr val="tx1"/>
              </a:buClr>
              <a:buFont typeface="Arial" charset="0"/>
              <a:buChar char="•"/>
            </a:pPr>
            <a:r>
              <a:rPr lang="sk-SK" altLang="sk-SK" sz="1800" dirty="0" smtClean="0"/>
              <a:t>podmienky </a:t>
            </a:r>
            <a:r>
              <a:rPr lang="sk-SK" altLang="sk-SK" sz="1800" dirty="0"/>
              <a:t>spracúvania osobných údajov vrátane zoznamu povolených operácií s osobnými údajmi,</a:t>
            </a:r>
          </a:p>
          <a:p>
            <a:pPr marL="285750" indent="-285750" eaLnBrk="1" hangingPunct="1">
              <a:buClr>
                <a:schemeClr val="tx1"/>
              </a:buClr>
              <a:buFont typeface="Arial" charset="0"/>
              <a:buChar char="•"/>
            </a:pPr>
            <a:r>
              <a:rPr lang="sk-SK" altLang="sk-SK" sz="1800" dirty="0" smtClean="0"/>
              <a:t>vyhlásenie </a:t>
            </a:r>
            <a:r>
              <a:rPr lang="sk-SK" altLang="sk-SK" sz="1800" dirty="0"/>
              <a:t>prevádzkovateľa, že pri výbere sprostredkovateľa dbal na odbornú, technickú, organizačnú a personálnu spôsobilosť a schopnosť zaručiť </a:t>
            </a:r>
            <a:r>
              <a:rPr lang="sk-SK" altLang="sk-SK" sz="1800" dirty="0" smtClean="0"/>
              <a:t>bezpečnosť,</a:t>
            </a:r>
            <a:endParaRPr lang="sk-SK" altLang="sk-SK" sz="1800" dirty="0"/>
          </a:p>
          <a:p>
            <a:pPr marL="285750" indent="-285750" eaLnBrk="1" hangingPunct="1">
              <a:buClr>
                <a:schemeClr val="tx1"/>
              </a:buClr>
              <a:buFont typeface="Arial" charset="0"/>
              <a:buChar char="•"/>
            </a:pPr>
            <a:r>
              <a:rPr lang="sk-SK" altLang="sk-SK" sz="1800" dirty="0" smtClean="0"/>
              <a:t>dobu</a:t>
            </a:r>
            <a:r>
              <a:rPr lang="sk-SK" altLang="sk-SK" sz="1800" dirty="0"/>
              <a:t>, na ktorú sa zmluva uzatvára.</a:t>
            </a:r>
          </a:p>
          <a:p>
            <a:pPr eaLnBrk="1" hangingPunct="1"/>
            <a:endParaRPr lang="sk-SK" altLang="sk-SK" dirty="0"/>
          </a:p>
        </p:txBody>
      </p:sp>
      <p:sp>
        <p:nvSpPr>
          <p:cNvPr id="23556" name="Zástupný symbol čísla snímky 3"/>
          <p:cNvSpPr>
            <a:spLocks noGrp="1"/>
          </p:cNvSpPr>
          <p:nvPr>
            <p:ph type="sldNum" sz="quarter" idx="10"/>
          </p:nvPr>
        </p:nvSpPr>
        <p:spPr bwMode="auto">
          <a:noFill/>
          <a:ln>
            <a:miter lim="800000"/>
            <a:headEnd/>
            <a:tailEnd/>
          </a:ln>
        </p:spPr>
        <p:txBody>
          <a:bodyPr/>
          <a:lstStyle/>
          <a:p>
            <a:fld id="{F12A7DAF-19AF-4743-9075-CB5FC30E6C6A}" type="slidenum">
              <a:rPr lang="cs-CZ" altLang="sk-SK"/>
              <a:pPr/>
              <a:t>31</a:t>
            </a:fld>
            <a:endParaRPr lang="cs-CZ" altLang="sk-SK"/>
          </a:p>
        </p:txBody>
      </p:sp>
      <p:pic>
        <p:nvPicPr>
          <p:cNvPr id="23557" name="Obrázok 6"/>
          <p:cNvPicPr>
            <a:picLocks noChangeAspect="1"/>
          </p:cNvPicPr>
          <p:nvPr/>
        </p:nvPicPr>
        <p:blipFill>
          <a:blip r:embed="rId2" cstate="print"/>
          <a:srcRect/>
          <a:stretch>
            <a:fillRect/>
          </a:stretch>
        </p:blipFill>
        <p:spPr bwMode="auto">
          <a:xfrm>
            <a:off x="468313" y="6149975"/>
            <a:ext cx="1150937" cy="4810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a:t>Prehľad práv dotknutej </a:t>
            </a:r>
            <a:r>
              <a:rPr lang="sk-SK" dirty="0" smtClean="0"/>
              <a:t>osoby - nariadenie </a:t>
            </a:r>
            <a:endParaRPr lang="en-US" dirty="0"/>
          </a:p>
        </p:txBody>
      </p:sp>
      <p:sp>
        <p:nvSpPr>
          <p:cNvPr id="3" name="Content Placeholder 2"/>
          <p:cNvSpPr>
            <a:spLocks noGrp="1"/>
          </p:cNvSpPr>
          <p:nvPr>
            <p:ph idx="1"/>
          </p:nvPr>
        </p:nvSpPr>
        <p:spPr/>
        <p:txBody>
          <a:bodyPr>
            <a:normAutofit/>
          </a:bodyPr>
          <a:lstStyle/>
          <a:p>
            <a:pPr marL="388620" lvl="3" indent="-342900" algn="just">
              <a:spcBef>
                <a:spcPts val="1800"/>
              </a:spcBef>
            </a:pPr>
            <a:r>
              <a:rPr lang="sk-SK" sz="1800" dirty="0"/>
              <a:t>Právo na informácie; </a:t>
            </a:r>
          </a:p>
          <a:p>
            <a:pPr marL="388620" lvl="3" indent="-342900" algn="just">
              <a:spcBef>
                <a:spcPts val="1800"/>
              </a:spcBef>
            </a:pPr>
            <a:r>
              <a:rPr lang="sk-SK" sz="1800" dirty="0"/>
              <a:t>Právo na prístup k osobným údajom;</a:t>
            </a:r>
          </a:p>
          <a:p>
            <a:pPr marL="388620" lvl="3" indent="-342900" algn="just">
              <a:spcBef>
                <a:spcPts val="1800"/>
              </a:spcBef>
            </a:pPr>
            <a:r>
              <a:rPr lang="sk-SK" sz="1800" dirty="0"/>
              <a:t>Právo na opravu;</a:t>
            </a:r>
          </a:p>
          <a:p>
            <a:pPr marL="388620" lvl="3" indent="-342900" algn="just">
              <a:spcBef>
                <a:spcPts val="1800"/>
              </a:spcBef>
            </a:pPr>
            <a:r>
              <a:rPr lang="sk-SK" sz="1800" dirty="0">
                <a:solidFill>
                  <a:srgbClr val="818A8F"/>
                </a:solidFill>
              </a:rPr>
              <a:t>Právo na vymazanie (zabudnutie);</a:t>
            </a:r>
          </a:p>
          <a:p>
            <a:pPr marL="388620" lvl="3" indent="-342900" algn="just">
              <a:spcBef>
                <a:spcPts val="1800"/>
              </a:spcBef>
            </a:pPr>
            <a:r>
              <a:rPr lang="sk-SK" sz="1800" dirty="0">
                <a:solidFill>
                  <a:srgbClr val="818A8F"/>
                </a:solidFill>
              </a:rPr>
              <a:t>Právo na obmedzenie spracúvania;</a:t>
            </a:r>
          </a:p>
          <a:p>
            <a:pPr marL="388620" lvl="3" indent="-342900" algn="just">
              <a:spcBef>
                <a:spcPts val="1800"/>
              </a:spcBef>
            </a:pPr>
            <a:r>
              <a:rPr lang="sk-SK" sz="1800" dirty="0">
                <a:solidFill>
                  <a:srgbClr val="818A8F"/>
                </a:solidFill>
              </a:rPr>
              <a:t>Právo na prenosnosť; </a:t>
            </a:r>
          </a:p>
          <a:p>
            <a:pPr marL="388620" lvl="3" indent="-342900" algn="just">
              <a:spcBef>
                <a:spcPts val="1800"/>
              </a:spcBef>
            </a:pPr>
            <a:r>
              <a:rPr lang="sk-SK" sz="1800" dirty="0">
                <a:solidFill>
                  <a:srgbClr val="818A8F"/>
                </a:solidFill>
              </a:rPr>
              <a:t>Právo namietať voči spracúvaniu na základe verejného / legitímneho záujmu;</a:t>
            </a:r>
          </a:p>
          <a:p>
            <a:pPr marL="388620" lvl="3" indent="-342900" algn="just">
              <a:spcBef>
                <a:spcPts val="1800"/>
              </a:spcBef>
            </a:pPr>
            <a:r>
              <a:rPr lang="sk-SK" sz="1800" dirty="0">
                <a:solidFill>
                  <a:srgbClr val="818A8F"/>
                </a:solidFill>
              </a:rPr>
              <a:t>Právo namietať proti automatizovanému individuálnemu rozhodovaniu a profilovaniu. </a:t>
            </a:r>
          </a:p>
          <a:p>
            <a:pPr marL="388620" lvl="3" indent="-342900" algn="just">
              <a:spcBef>
                <a:spcPts val="1800"/>
              </a:spcBef>
            </a:pPr>
            <a:endParaRPr lang="sk-SK" sz="2000" dirty="0"/>
          </a:p>
          <a:p>
            <a:pPr marL="388620" lvl="3" indent="-342900" algn="just">
              <a:spcBef>
                <a:spcPts val="1800"/>
              </a:spcBef>
            </a:pPr>
            <a:endParaRPr lang="sk-SK" sz="2000" dirty="0"/>
          </a:p>
          <a:p>
            <a:pPr marL="388620" lvl="3" indent="-342900" algn="just">
              <a:spcBef>
                <a:spcPts val="1800"/>
              </a:spcBef>
            </a:pPr>
            <a:endParaRPr lang="sk-SK" sz="2000" dirty="0"/>
          </a:p>
          <a:p>
            <a:pPr marL="800100" lvl="6" indent="-342900" algn="just">
              <a:spcBef>
                <a:spcPts val="1800"/>
              </a:spcBef>
              <a:buFont typeface="Wingdings" panose="05000000000000000000" pitchFamily="2" charset="2"/>
              <a:buChar char="Ø"/>
            </a:pPr>
            <a:endParaRPr lang="sk-SK" sz="2000" dirty="0"/>
          </a:p>
          <a:p>
            <a:pPr marL="274320" lvl="3" indent="-228600" algn="just">
              <a:spcBef>
                <a:spcPts val="1800"/>
              </a:spcBef>
            </a:pPr>
            <a:endParaRPr lang="sk-SK" sz="2000" dirty="0"/>
          </a:p>
          <a:p>
            <a:pPr marL="274320" lvl="3" indent="-228600" algn="just">
              <a:spcBef>
                <a:spcPts val="1800"/>
              </a:spcBef>
            </a:pPr>
            <a:endParaRPr lang="sk-SK" sz="2000" dirty="0"/>
          </a:p>
          <a:p>
            <a:pPr marL="274320" lvl="3" indent="-228600" algn="just">
              <a:spcBef>
                <a:spcPts val="1800"/>
              </a:spcBef>
            </a:pPr>
            <a:endParaRPr lang="sk-SK" sz="2000" dirty="0"/>
          </a:p>
          <a:p>
            <a:pPr lvl="1" algn="just">
              <a:buFont typeface="Wingdings" panose="05000000000000000000" pitchFamily="2" charset="2"/>
              <a:buChar char="§"/>
            </a:pPr>
            <a:endParaRPr lang="sk-SK" dirty="0"/>
          </a:p>
          <a:p>
            <a:pPr algn="just"/>
            <a:endParaRPr lang="sk-SK" dirty="0"/>
          </a:p>
        </p:txBody>
      </p:sp>
      <p:sp>
        <p:nvSpPr>
          <p:cNvPr id="4" name="Zástupný symbol čísla snímky 3"/>
          <p:cNvSpPr>
            <a:spLocks noGrp="1"/>
          </p:cNvSpPr>
          <p:nvPr>
            <p:ph type="sldNum" sz="quarter" idx="10"/>
          </p:nvPr>
        </p:nvSpPr>
        <p:spPr/>
        <p:txBody>
          <a:bodyPr/>
          <a:lstStyle/>
          <a:p>
            <a:fld id="{437BA28B-AB1B-436A-9B34-AD4CD82B0EE4}" type="slidenum">
              <a:rPr lang="cs-CZ" smtClean="0"/>
              <a:pPr/>
              <a:t>32</a:t>
            </a:fld>
            <a:endParaRPr lang="cs-CZ"/>
          </a:p>
        </p:txBody>
      </p:sp>
      <p:pic>
        <p:nvPicPr>
          <p:cNvPr id="5" name="Obrázok 6"/>
          <p:cNvPicPr>
            <a:picLocks noChangeAspect="1"/>
          </p:cNvPicPr>
          <p:nvPr/>
        </p:nvPicPr>
        <p:blipFill>
          <a:blip r:embed="rId3" cstate="print"/>
          <a:srcRect/>
          <a:stretch>
            <a:fillRect/>
          </a:stretch>
        </p:blipFill>
        <p:spPr bwMode="auto">
          <a:xfrm>
            <a:off x="468313" y="6149975"/>
            <a:ext cx="1150937" cy="481013"/>
          </a:xfrm>
          <a:prstGeom prst="rect">
            <a:avLst/>
          </a:prstGeom>
          <a:noFill/>
          <a:ln w="9525">
            <a:noFill/>
            <a:miter lim="800000"/>
            <a:headEnd/>
            <a:tailEnd/>
          </a:ln>
        </p:spPr>
      </p:pic>
    </p:spTree>
    <p:extLst>
      <p:ext uri="{BB962C8B-B14F-4D97-AF65-F5344CB8AC3E}">
        <p14:creationId xmlns:p14="http://schemas.microsoft.com/office/powerpoint/2010/main" val="1223692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a:t>Právo na vymazanie (zabudnutie) </a:t>
            </a:r>
            <a:endParaRPr lang="en-US" dirty="0"/>
          </a:p>
        </p:txBody>
      </p:sp>
      <p:sp>
        <p:nvSpPr>
          <p:cNvPr id="3" name="Content Placeholder 2"/>
          <p:cNvSpPr>
            <a:spLocks noGrp="1"/>
          </p:cNvSpPr>
          <p:nvPr>
            <p:ph idx="1"/>
          </p:nvPr>
        </p:nvSpPr>
        <p:spPr/>
        <p:txBody>
          <a:bodyPr>
            <a:normAutofit fontScale="92500" lnSpcReduction="20000"/>
          </a:bodyPr>
          <a:lstStyle/>
          <a:p>
            <a:pPr marL="45720" lvl="3" indent="0" algn="just">
              <a:spcBef>
                <a:spcPts val="1800"/>
              </a:spcBef>
              <a:buNone/>
            </a:pPr>
            <a:r>
              <a:rPr lang="sk-SK" sz="2600" dirty="0" smtClean="0"/>
              <a:t>Právo je možné uplatniť ak: </a:t>
            </a:r>
            <a:endParaRPr lang="sk-SK" sz="2600" dirty="0"/>
          </a:p>
          <a:p>
            <a:pPr marL="502920" lvl="3" indent="-457200" algn="just">
              <a:spcBef>
                <a:spcPts val="1800"/>
              </a:spcBef>
              <a:buFont typeface="Arial" charset="0"/>
              <a:buChar char="•"/>
            </a:pPr>
            <a:r>
              <a:rPr lang="sk-SK" sz="2600" dirty="0">
                <a:solidFill>
                  <a:srgbClr val="818A8F"/>
                </a:solidFill>
              </a:rPr>
              <a:t>osobné údaje už nie sú potrebné na účely, na ktoré sa získavali alebo inak </a:t>
            </a:r>
            <a:r>
              <a:rPr lang="sk-SK" sz="2600" dirty="0" smtClean="0">
                <a:solidFill>
                  <a:srgbClr val="818A8F"/>
                </a:solidFill>
              </a:rPr>
              <a:t>spracúvali</a:t>
            </a:r>
            <a:endParaRPr lang="sk-SK" sz="2600" dirty="0">
              <a:solidFill>
                <a:srgbClr val="818A8F"/>
              </a:solidFill>
            </a:endParaRPr>
          </a:p>
          <a:p>
            <a:pPr marL="502920" lvl="3" indent="-457200" algn="just">
              <a:spcBef>
                <a:spcPts val="1800"/>
              </a:spcBef>
              <a:buFont typeface="Arial" charset="0"/>
              <a:buChar char="•"/>
            </a:pPr>
            <a:r>
              <a:rPr lang="sk-SK" sz="2600" dirty="0">
                <a:solidFill>
                  <a:srgbClr val="818A8F"/>
                </a:solidFill>
              </a:rPr>
              <a:t>dotknutá osoba odvolá </a:t>
            </a:r>
            <a:r>
              <a:rPr lang="sk-SK" sz="2600" dirty="0" smtClean="0">
                <a:solidFill>
                  <a:srgbClr val="818A8F"/>
                </a:solidFill>
              </a:rPr>
              <a:t>súhlas</a:t>
            </a:r>
            <a:endParaRPr lang="sk-SK" sz="2600" dirty="0">
              <a:solidFill>
                <a:srgbClr val="818A8F"/>
              </a:solidFill>
            </a:endParaRPr>
          </a:p>
          <a:p>
            <a:pPr marL="502920" lvl="3" indent="-457200" algn="just">
              <a:spcBef>
                <a:spcPts val="1800"/>
              </a:spcBef>
              <a:buFont typeface="Arial" charset="0"/>
              <a:buChar char="•"/>
            </a:pPr>
            <a:r>
              <a:rPr lang="sk-SK" sz="2600" dirty="0">
                <a:solidFill>
                  <a:srgbClr val="818A8F"/>
                </a:solidFill>
              </a:rPr>
              <a:t>dotknutá osoba namieta voči spracúvaniu na právnom základe verejného alebo legitímneho </a:t>
            </a:r>
            <a:r>
              <a:rPr lang="sk-SK" sz="2600" dirty="0" smtClean="0">
                <a:solidFill>
                  <a:srgbClr val="818A8F"/>
                </a:solidFill>
              </a:rPr>
              <a:t>záujmu </a:t>
            </a:r>
            <a:r>
              <a:rPr lang="sk-SK" sz="2600" dirty="0">
                <a:solidFill>
                  <a:srgbClr val="818A8F"/>
                </a:solidFill>
              </a:rPr>
              <a:t>alebo namieta voči spracúvaniu na účely priameho </a:t>
            </a:r>
            <a:r>
              <a:rPr lang="sk-SK" sz="2600" dirty="0" smtClean="0">
                <a:solidFill>
                  <a:srgbClr val="818A8F"/>
                </a:solidFill>
              </a:rPr>
              <a:t>marketingu</a:t>
            </a:r>
            <a:endParaRPr lang="sk-SK" sz="2600" dirty="0">
              <a:solidFill>
                <a:srgbClr val="818A8F"/>
              </a:solidFill>
            </a:endParaRPr>
          </a:p>
          <a:p>
            <a:pPr marL="502920" lvl="3" indent="-457200" algn="just">
              <a:spcBef>
                <a:spcPts val="1800"/>
              </a:spcBef>
              <a:buFont typeface="Arial" charset="0"/>
              <a:buChar char="•"/>
            </a:pPr>
            <a:r>
              <a:rPr lang="sk-SK" sz="2600" dirty="0">
                <a:solidFill>
                  <a:srgbClr val="818A8F"/>
                </a:solidFill>
              </a:rPr>
              <a:t>osobné údaje sa spracúvali </a:t>
            </a:r>
            <a:r>
              <a:rPr lang="sk-SK" sz="2600" dirty="0" smtClean="0">
                <a:solidFill>
                  <a:srgbClr val="818A8F"/>
                </a:solidFill>
              </a:rPr>
              <a:t>nezákonne</a:t>
            </a:r>
            <a:endParaRPr lang="sk-SK" sz="2600" dirty="0">
              <a:solidFill>
                <a:srgbClr val="818A8F"/>
              </a:solidFill>
            </a:endParaRPr>
          </a:p>
          <a:p>
            <a:pPr marL="502920" lvl="3" indent="-457200" algn="just">
              <a:spcBef>
                <a:spcPts val="1800"/>
              </a:spcBef>
              <a:buFont typeface="Arial" charset="0"/>
              <a:buChar char="•"/>
            </a:pPr>
            <a:r>
              <a:rPr lang="sk-SK" sz="2600" dirty="0">
                <a:solidFill>
                  <a:srgbClr val="818A8F"/>
                </a:solidFill>
              </a:rPr>
              <a:t>osobné údaje musia byť vymazané, aby sa splnila zákonná povinnosť podľa práva Únie alebo práva členského štátu, ktorému prevádzkovateľ </a:t>
            </a:r>
            <a:r>
              <a:rPr lang="sk-SK" sz="2600" dirty="0" smtClean="0">
                <a:solidFill>
                  <a:srgbClr val="818A8F"/>
                </a:solidFill>
              </a:rPr>
              <a:t>podlieha</a:t>
            </a:r>
            <a:endParaRPr lang="sk-SK" sz="2600" dirty="0">
              <a:solidFill>
                <a:srgbClr val="818A8F"/>
              </a:solidFill>
            </a:endParaRPr>
          </a:p>
          <a:p>
            <a:pPr marL="800100" lvl="6" indent="-342900" algn="just">
              <a:spcBef>
                <a:spcPts val="1800"/>
              </a:spcBef>
              <a:buFont typeface="Wingdings" panose="05000000000000000000" pitchFamily="2" charset="2"/>
              <a:buChar char="Ø"/>
            </a:pPr>
            <a:endParaRPr lang="sk-SK" sz="2000" dirty="0"/>
          </a:p>
          <a:p>
            <a:pPr marL="274320" lvl="3" indent="-228600" algn="just">
              <a:spcBef>
                <a:spcPts val="1800"/>
              </a:spcBef>
            </a:pPr>
            <a:endParaRPr lang="sk-SK" sz="2000" dirty="0"/>
          </a:p>
          <a:p>
            <a:pPr marL="274320" lvl="3" indent="-228600" algn="just">
              <a:spcBef>
                <a:spcPts val="1800"/>
              </a:spcBef>
            </a:pPr>
            <a:endParaRPr lang="sk-SK" sz="2000" dirty="0"/>
          </a:p>
          <a:p>
            <a:pPr marL="274320" lvl="3" indent="-228600" algn="just">
              <a:spcBef>
                <a:spcPts val="1800"/>
              </a:spcBef>
            </a:pPr>
            <a:endParaRPr lang="sk-SK" sz="2000" dirty="0"/>
          </a:p>
          <a:p>
            <a:pPr lvl="1" algn="just">
              <a:buFont typeface="Wingdings" panose="05000000000000000000" pitchFamily="2" charset="2"/>
              <a:buChar char="§"/>
            </a:pPr>
            <a:endParaRPr lang="sk-SK" dirty="0"/>
          </a:p>
          <a:p>
            <a:pPr algn="just"/>
            <a:endParaRPr lang="sk-SK" dirty="0"/>
          </a:p>
        </p:txBody>
      </p:sp>
      <p:sp>
        <p:nvSpPr>
          <p:cNvPr id="4" name="Zástupný symbol čísla snímky 3"/>
          <p:cNvSpPr>
            <a:spLocks noGrp="1"/>
          </p:cNvSpPr>
          <p:nvPr>
            <p:ph type="sldNum" sz="quarter" idx="10"/>
          </p:nvPr>
        </p:nvSpPr>
        <p:spPr/>
        <p:txBody>
          <a:bodyPr/>
          <a:lstStyle/>
          <a:p>
            <a:fld id="{437BA28B-AB1B-436A-9B34-AD4CD82B0EE4}" type="slidenum">
              <a:rPr lang="cs-CZ" smtClean="0"/>
              <a:pPr/>
              <a:t>33</a:t>
            </a:fld>
            <a:endParaRPr lang="cs-CZ"/>
          </a:p>
        </p:txBody>
      </p:sp>
      <p:pic>
        <p:nvPicPr>
          <p:cNvPr id="5" name="Obrázok 6"/>
          <p:cNvPicPr>
            <a:picLocks noChangeAspect="1"/>
          </p:cNvPicPr>
          <p:nvPr/>
        </p:nvPicPr>
        <p:blipFill>
          <a:blip r:embed="rId3" cstate="print"/>
          <a:srcRect/>
          <a:stretch>
            <a:fillRect/>
          </a:stretch>
        </p:blipFill>
        <p:spPr bwMode="auto">
          <a:xfrm>
            <a:off x="468313" y="6149975"/>
            <a:ext cx="1150937" cy="481013"/>
          </a:xfrm>
          <a:prstGeom prst="rect">
            <a:avLst/>
          </a:prstGeom>
          <a:noFill/>
          <a:ln w="9525">
            <a:noFill/>
            <a:miter lim="800000"/>
            <a:headEnd/>
            <a:tailEnd/>
          </a:ln>
        </p:spPr>
      </p:pic>
    </p:spTree>
    <p:extLst>
      <p:ext uri="{BB962C8B-B14F-4D97-AF65-F5344CB8AC3E}">
        <p14:creationId xmlns:p14="http://schemas.microsoft.com/office/powerpoint/2010/main" val="4222261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a:t>Právo na vymazanie (zabudnutie) </a:t>
            </a:r>
            <a:endParaRPr lang="en-US" dirty="0"/>
          </a:p>
        </p:txBody>
      </p:sp>
      <p:sp>
        <p:nvSpPr>
          <p:cNvPr id="3" name="Content Placeholder 2"/>
          <p:cNvSpPr>
            <a:spLocks noGrp="1"/>
          </p:cNvSpPr>
          <p:nvPr>
            <p:ph idx="1"/>
          </p:nvPr>
        </p:nvSpPr>
        <p:spPr/>
        <p:txBody>
          <a:bodyPr>
            <a:normAutofit fontScale="92500" lnSpcReduction="10000"/>
          </a:bodyPr>
          <a:lstStyle/>
          <a:p>
            <a:pPr marL="45720" lvl="3" indent="0" algn="just">
              <a:spcBef>
                <a:spcPts val="1800"/>
              </a:spcBef>
              <a:buNone/>
            </a:pPr>
            <a:r>
              <a:rPr lang="sk-SK" sz="2400" dirty="0" smtClean="0">
                <a:solidFill>
                  <a:srgbClr val="0070C0"/>
                </a:solidFill>
              </a:rPr>
              <a:t>Právo na zabudnutie môže so sebou priniesť </a:t>
            </a:r>
            <a:r>
              <a:rPr lang="sk-SK" sz="2400" b="1" dirty="0" smtClean="0">
                <a:solidFill>
                  <a:srgbClr val="0070C0"/>
                </a:solidFill>
              </a:rPr>
              <a:t>požiadavky na technické riešenia</a:t>
            </a:r>
            <a:r>
              <a:rPr lang="sk-SK" sz="2400" dirty="0" smtClean="0">
                <a:solidFill>
                  <a:srgbClr val="0070C0"/>
                </a:solidFill>
              </a:rPr>
              <a:t> ktoré umožnia vymazať osobné údaje dotknutých osôb.</a:t>
            </a:r>
          </a:p>
          <a:p>
            <a:pPr marL="45720" lvl="3" indent="0" algn="just">
              <a:spcBef>
                <a:spcPts val="1800"/>
              </a:spcBef>
              <a:buNone/>
            </a:pPr>
            <a:r>
              <a:rPr lang="sk-SK" sz="2400" dirty="0">
                <a:solidFill>
                  <a:srgbClr val="0070C0"/>
                </a:solidFill>
              </a:rPr>
              <a:t>Čl. 17 ods. 2: Ak prevádzkovateľ </a:t>
            </a:r>
            <a:r>
              <a:rPr lang="sk-SK" sz="2400" b="1" dirty="0">
                <a:solidFill>
                  <a:srgbClr val="0070C0"/>
                </a:solidFill>
              </a:rPr>
              <a:t>zverejnil </a:t>
            </a:r>
            <a:r>
              <a:rPr lang="sk-SK" sz="2400" dirty="0">
                <a:solidFill>
                  <a:srgbClr val="0070C0"/>
                </a:solidFill>
              </a:rPr>
              <a:t>osobné údaje je povinný ich vymazať, so zreteľom na dostupnú technológiu a náklady na vykonanie opatrení </a:t>
            </a:r>
            <a:r>
              <a:rPr lang="sk-SK" sz="2400" b="1" dirty="0">
                <a:solidFill>
                  <a:srgbClr val="0070C0"/>
                </a:solidFill>
              </a:rPr>
              <a:t>podnikne primerané opatrenia vrátane technických opatrení, aby informoval prevádzkovateľov</a:t>
            </a:r>
            <a:r>
              <a:rPr lang="sk-SK" sz="2400" dirty="0">
                <a:solidFill>
                  <a:srgbClr val="0070C0"/>
                </a:solidFill>
              </a:rPr>
              <a:t>, ktorí vykonávajú spracúvanie osobných údajov, že dotknutá osoba ich žiada, aby vymazali všetky odkazy na tieto osobné údaje, ich kópiu alebo repliky.</a:t>
            </a:r>
          </a:p>
          <a:p>
            <a:pPr marL="45720" lvl="3" indent="0" algn="just">
              <a:spcBef>
                <a:spcPts val="1800"/>
              </a:spcBef>
              <a:buNone/>
            </a:pPr>
            <a:r>
              <a:rPr lang="sk-SK" sz="2400" dirty="0">
                <a:solidFill>
                  <a:srgbClr val="0070C0"/>
                </a:solidFill>
              </a:rPr>
              <a:t>Čl. 19: Prevádzkovateľ </a:t>
            </a:r>
            <a:r>
              <a:rPr lang="sk-SK" sz="2400" b="1" dirty="0">
                <a:solidFill>
                  <a:srgbClr val="0070C0"/>
                </a:solidFill>
              </a:rPr>
              <a:t>oznámi každému príjemcovi</a:t>
            </a:r>
            <a:r>
              <a:rPr lang="sk-SK" sz="2400" dirty="0">
                <a:solidFill>
                  <a:srgbClr val="0070C0"/>
                </a:solidFill>
              </a:rPr>
              <a:t>, ktorému boli osobné údaje poskytnuté, </a:t>
            </a:r>
            <a:r>
              <a:rPr lang="sk-SK" sz="2400" b="1" dirty="0">
                <a:solidFill>
                  <a:srgbClr val="0070C0"/>
                </a:solidFill>
              </a:rPr>
              <a:t>každú opravu alebo vymazanie </a:t>
            </a:r>
            <a:r>
              <a:rPr lang="sk-SK" sz="2400" dirty="0">
                <a:solidFill>
                  <a:srgbClr val="0070C0"/>
                </a:solidFill>
              </a:rPr>
              <a:t>osobných údajov alebo obmedzenie spracúvania pokiaľ sa to neukáže ako nemožné alebo si to nevyžaduje neprimerané úsilie. </a:t>
            </a:r>
          </a:p>
          <a:p>
            <a:pPr marL="45720" lvl="3" indent="0" algn="just">
              <a:spcBef>
                <a:spcPts val="1800"/>
              </a:spcBef>
              <a:buNone/>
            </a:pPr>
            <a:endParaRPr lang="sk-SK" sz="2600" dirty="0">
              <a:solidFill>
                <a:srgbClr val="0070C0"/>
              </a:solidFill>
            </a:endParaRPr>
          </a:p>
          <a:p>
            <a:pPr marL="274320" lvl="3" indent="-228600" algn="just">
              <a:spcBef>
                <a:spcPts val="1800"/>
              </a:spcBef>
            </a:pPr>
            <a:endParaRPr lang="sk-SK" sz="2000" dirty="0"/>
          </a:p>
          <a:p>
            <a:pPr lvl="1" algn="just">
              <a:buFont typeface="Wingdings" panose="05000000000000000000" pitchFamily="2" charset="2"/>
              <a:buChar char="§"/>
            </a:pPr>
            <a:endParaRPr lang="sk-SK" dirty="0"/>
          </a:p>
          <a:p>
            <a:pPr algn="just"/>
            <a:endParaRPr lang="sk-SK" dirty="0"/>
          </a:p>
        </p:txBody>
      </p:sp>
      <p:sp>
        <p:nvSpPr>
          <p:cNvPr id="4" name="Zástupný symbol čísla snímky 3"/>
          <p:cNvSpPr>
            <a:spLocks noGrp="1"/>
          </p:cNvSpPr>
          <p:nvPr>
            <p:ph type="sldNum" sz="quarter" idx="10"/>
          </p:nvPr>
        </p:nvSpPr>
        <p:spPr/>
        <p:txBody>
          <a:bodyPr/>
          <a:lstStyle/>
          <a:p>
            <a:fld id="{437BA28B-AB1B-436A-9B34-AD4CD82B0EE4}" type="slidenum">
              <a:rPr lang="cs-CZ" smtClean="0"/>
              <a:pPr/>
              <a:t>34</a:t>
            </a:fld>
            <a:endParaRPr lang="cs-CZ"/>
          </a:p>
        </p:txBody>
      </p:sp>
      <p:pic>
        <p:nvPicPr>
          <p:cNvPr id="5" name="Obrázok 6"/>
          <p:cNvPicPr>
            <a:picLocks noChangeAspect="1"/>
          </p:cNvPicPr>
          <p:nvPr/>
        </p:nvPicPr>
        <p:blipFill>
          <a:blip r:embed="rId3" cstate="print"/>
          <a:srcRect/>
          <a:stretch>
            <a:fillRect/>
          </a:stretch>
        </p:blipFill>
        <p:spPr bwMode="auto">
          <a:xfrm>
            <a:off x="468313" y="6149975"/>
            <a:ext cx="1150937" cy="481013"/>
          </a:xfrm>
          <a:prstGeom prst="rect">
            <a:avLst/>
          </a:prstGeom>
          <a:noFill/>
          <a:ln w="9525">
            <a:noFill/>
            <a:miter lim="800000"/>
            <a:headEnd/>
            <a:tailEnd/>
          </a:ln>
        </p:spPr>
      </p:pic>
    </p:spTree>
    <p:extLst>
      <p:ext uri="{BB962C8B-B14F-4D97-AF65-F5344CB8AC3E}">
        <p14:creationId xmlns:p14="http://schemas.microsoft.com/office/powerpoint/2010/main" val="4232918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a:t>Právo na prenosnosť </a:t>
            </a:r>
            <a:endParaRPr lang="en-US" dirty="0"/>
          </a:p>
        </p:txBody>
      </p:sp>
      <p:sp>
        <p:nvSpPr>
          <p:cNvPr id="3" name="Content Placeholder 2"/>
          <p:cNvSpPr>
            <a:spLocks noGrp="1"/>
          </p:cNvSpPr>
          <p:nvPr>
            <p:ph idx="1"/>
          </p:nvPr>
        </p:nvSpPr>
        <p:spPr>
          <a:solidFill>
            <a:schemeClr val="bg1"/>
          </a:solidFill>
        </p:spPr>
        <p:txBody>
          <a:bodyPr>
            <a:normAutofit/>
          </a:bodyPr>
          <a:lstStyle/>
          <a:p>
            <a:pPr marL="45720" lvl="3" indent="0" algn="just">
              <a:spcBef>
                <a:spcPts val="1800"/>
              </a:spcBef>
              <a:buNone/>
            </a:pPr>
            <a:r>
              <a:rPr lang="sk-SK" sz="2400" dirty="0"/>
              <a:t>Dotknutá osoba má právo získať osobné údaje, ktoré poskytla prevádzkovateľovi, </a:t>
            </a:r>
            <a:r>
              <a:rPr lang="sk-SK" sz="2400" dirty="0">
                <a:solidFill>
                  <a:srgbClr val="FF0000"/>
                </a:solidFill>
              </a:rPr>
              <a:t>v štruktúrovanom, bežne používanom a strojovo čitateľnom formáte</a:t>
            </a:r>
            <a:r>
              <a:rPr lang="sk-SK" sz="2400" dirty="0"/>
              <a:t> a má právo preniesť tieto údaje ďalšiemu prevádzkovateľovi bez toho, aby jej prevádzkovateľ, ktorému sa tieto osobné údaje poskytli, bránil, ak:</a:t>
            </a:r>
          </a:p>
          <a:p>
            <a:pPr marL="502920" lvl="3" indent="-457200" algn="just">
              <a:spcBef>
                <a:spcPts val="1800"/>
              </a:spcBef>
              <a:buFont typeface="Arial" pitchFamily="34" charset="0"/>
              <a:buChar char="•"/>
            </a:pPr>
            <a:r>
              <a:rPr lang="sk-SK" sz="2400" dirty="0"/>
              <a:t>Sa spracúvanie </a:t>
            </a:r>
            <a:r>
              <a:rPr lang="sk-SK" sz="2400" dirty="0">
                <a:solidFill>
                  <a:srgbClr val="818A8F"/>
                </a:solidFill>
              </a:rPr>
              <a:t>zakladá na súhlase alebo plnení zmluvy s dotknutou osobou; a</a:t>
            </a:r>
          </a:p>
          <a:p>
            <a:pPr marL="502920" lvl="3" indent="-457200" algn="just">
              <a:spcBef>
                <a:spcPts val="1800"/>
              </a:spcBef>
              <a:buFont typeface="Arial" pitchFamily="34" charset="0"/>
              <a:buChar char="•"/>
            </a:pPr>
            <a:r>
              <a:rPr lang="sk-SK" sz="2400" dirty="0">
                <a:solidFill>
                  <a:srgbClr val="818A8F"/>
                </a:solidFill>
              </a:rPr>
              <a:t>Ide o spracúvanie automatizovanými prostriedkami (nie papierové dokumenty). </a:t>
            </a:r>
          </a:p>
          <a:p>
            <a:pPr marL="502920" lvl="3" indent="-457200" algn="just">
              <a:spcBef>
                <a:spcPts val="1800"/>
              </a:spcBef>
            </a:pPr>
            <a:endParaRPr lang="sk-SK" sz="3300" dirty="0"/>
          </a:p>
          <a:p>
            <a:pPr marL="45720" lvl="3" indent="0" algn="just">
              <a:spcBef>
                <a:spcPts val="1800"/>
              </a:spcBef>
              <a:buNone/>
            </a:pPr>
            <a:endParaRPr lang="sk-SK" sz="1800" dirty="0"/>
          </a:p>
          <a:p>
            <a:pPr marL="45720" lvl="3" indent="0" algn="just">
              <a:spcBef>
                <a:spcPts val="1800"/>
              </a:spcBef>
              <a:buNone/>
            </a:pPr>
            <a:endParaRPr lang="sk-SK" sz="2000" dirty="0"/>
          </a:p>
          <a:p>
            <a:pPr marL="274320" lvl="3" indent="-228600" algn="just">
              <a:spcBef>
                <a:spcPts val="1800"/>
              </a:spcBef>
            </a:pPr>
            <a:endParaRPr lang="sk-SK" sz="2000" dirty="0"/>
          </a:p>
          <a:p>
            <a:pPr marL="274320" lvl="3" indent="-228600" algn="just">
              <a:spcBef>
                <a:spcPts val="1800"/>
              </a:spcBef>
            </a:pPr>
            <a:endParaRPr lang="sk-SK" sz="2000" dirty="0"/>
          </a:p>
          <a:p>
            <a:pPr marL="274320" lvl="3" indent="-228600" algn="just">
              <a:spcBef>
                <a:spcPts val="1800"/>
              </a:spcBef>
            </a:pPr>
            <a:endParaRPr lang="sk-SK" sz="2000" dirty="0"/>
          </a:p>
          <a:p>
            <a:pPr lvl="1" algn="just">
              <a:buFont typeface="Wingdings" panose="05000000000000000000" pitchFamily="2" charset="2"/>
              <a:buChar char="§"/>
            </a:pPr>
            <a:endParaRPr lang="sk-SK" dirty="0"/>
          </a:p>
          <a:p>
            <a:pPr algn="just"/>
            <a:endParaRPr lang="sk-SK" dirty="0"/>
          </a:p>
        </p:txBody>
      </p:sp>
      <p:sp>
        <p:nvSpPr>
          <p:cNvPr id="4" name="Zástupný symbol čísla snímky 3"/>
          <p:cNvSpPr>
            <a:spLocks noGrp="1"/>
          </p:cNvSpPr>
          <p:nvPr>
            <p:ph type="sldNum" sz="quarter" idx="10"/>
          </p:nvPr>
        </p:nvSpPr>
        <p:spPr/>
        <p:txBody>
          <a:bodyPr/>
          <a:lstStyle/>
          <a:p>
            <a:fld id="{437BA28B-AB1B-436A-9B34-AD4CD82B0EE4}" type="slidenum">
              <a:rPr lang="cs-CZ" smtClean="0"/>
              <a:pPr/>
              <a:t>35</a:t>
            </a:fld>
            <a:endParaRPr lang="cs-CZ"/>
          </a:p>
        </p:txBody>
      </p:sp>
      <p:pic>
        <p:nvPicPr>
          <p:cNvPr id="5" name="Obrázok 6"/>
          <p:cNvPicPr>
            <a:picLocks noChangeAspect="1"/>
          </p:cNvPicPr>
          <p:nvPr/>
        </p:nvPicPr>
        <p:blipFill>
          <a:blip r:embed="rId3" cstate="print"/>
          <a:srcRect/>
          <a:stretch>
            <a:fillRect/>
          </a:stretch>
        </p:blipFill>
        <p:spPr bwMode="auto">
          <a:xfrm>
            <a:off x="468313" y="6149975"/>
            <a:ext cx="1150937" cy="481013"/>
          </a:xfrm>
          <a:prstGeom prst="rect">
            <a:avLst/>
          </a:prstGeom>
          <a:noFill/>
          <a:ln w="9525">
            <a:noFill/>
            <a:miter lim="800000"/>
            <a:headEnd/>
            <a:tailEnd/>
          </a:ln>
        </p:spPr>
      </p:pic>
    </p:spTree>
    <p:extLst>
      <p:ext uri="{BB962C8B-B14F-4D97-AF65-F5344CB8AC3E}">
        <p14:creationId xmlns:p14="http://schemas.microsoft.com/office/powerpoint/2010/main" val="2684568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k-SK" dirty="0"/>
              <a:t/>
            </a:r>
            <a:br>
              <a:rPr lang="sk-SK" dirty="0"/>
            </a:br>
            <a:r>
              <a:rPr lang="sk-SK" dirty="0"/>
              <a:t/>
            </a:r>
            <a:br>
              <a:rPr lang="sk-SK" dirty="0"/>
            </a:br>
            <a:r>
              <a:rPr lang="sk-SK" dirty="0"/>
              <a:t/>
            </a:r>
            <a:br>
              <a:rPr lang="sk-SK" dirty="0"/>
            </a:br>
            <a:r>
              <a:rPr lang="sk-SK" dirty="0"/>
              <a:t/>
            </a:r>
            <a:br>
              <a:rPr lang="sk-SK" dirty="0"/>
            </a:br>
            <a:r>
              <a:rPr lang="sk-SK" dirty="0"/>
              <a:t/>
            </a:r>
            <a:br>
              <a:rPr lang="sk-SK" dirty="0"/>
            </a:br>
            <a:r>
              <a:rPr lang="sk-SK" dirty="0"/>
              <a:t>Právo namietať proti automatizovanému individuálnemu rozhodovaniu vrátane profilovania </a:t>
            </a:r>
            <a:endParaRPr lang="en-US" dirty="0"/>
          </a:p>
        </p:txBody>
      </p:sp>
      <p:sp>
        <p:nvSpPr>
          <p:cNvPr id="3" name="Content Placeholder 2"/>
          <p:cNvSpPr>
            <a:spLocks noGrp="1"/>
          </p:cNvSpPr>
          <p:nvPr>
            <p:ph idx="1"/>
          </p:nvPr>
        </p:nvSpPr>
        <p:spPr>
          <a:solidFill>
            <a:schemeClr val="bg1"/>
          </a:solidFill>
        </p:spPr>
        <p:txBody>
          <a:bodyPr>
            <a:normAutofit/>
          </a:bodyPr>
          <a:lstStyle/>
          <a:p>
            <a:pPr marL="388620" lvl="3" indent="-342900" algn="just">
              <a:spcBef>
                <a:spcPts val="1800"/>
              </a:spcBef>
            </a:pPr>
            <a:r>
              <a:rPr lang="sk-SK" sz="2400" dirty="0" smtClean="0"/>
              <a:t>    Dotknutá </a:t>
            </a:r>
            <a:r>
              <a:rPr lang="sk-SK" sz="2400" dirty="0"/>
              <a:t>osoba má právo na to, aby sa na ňu nevzťahovalo rozhodnutie, ktoré je založené výlučne na automatizovanom spracúvaní, </a:t>
            </a:r>
            <a:r>
              <a:rPr lang="sk-SK" sz="2400" dirty="0">
                <a:solidFill>
                  <a:srgbClr val="818A8F"/>
                </a:solidFill>
              </a:rPr>
              <a:t>vrátane </a:t>
            </a:r>
            <a:r>
              <a:rPr lang="sk-SK" sz="2400" dirty="0" smtClean="0">
                <a:solidFill>
                  <a:srgbClr val="818A8F"/>
                </a:solidFill>
              </a:rPr>
              <a:t>profilovania</a:t>
            </a:r>
            <a:r>
              <a:rPr lang="sk-SK" sz="2400" dirty="0"/>
              <a:t>.</a:t>
            </a:r>
          </a:p>
          <a:p>
            <a:pPr marL="388620" lvl="3" indent="-342900" algn="just">
              <a:spcBef>
                <a:spcPts val="1800"/>
              </a:spcBef>
            </a:pPr>
            <a:r>
              <a:rPr lang="sk-SK" sz="2400" dirty="0" smtClean="0"/>
              <a:t>   Je </a:t>
            </a:r>
            <a:r>
              <a:rPr lang="sk-SK" sz="2400" dirty="0"/>
              <a:t>možné najmä </a:t>
            </a:r>
            <a:r>
              <a:rPr lang="sk-SK" sz="2400" dirty="0">
                <a:solidFill>
                  <a:srgbClr val="818A8F"/>
                </a:solidFill>
              </a:rPr>
              <a:t>na základe súhlasu </a:t>
            </a:r>
            <a:r>
              <a:rPr lang="sk-SK" sz="2400" dirty="0"/>
              <a:t>alebo plnenia zmluvy;</a:t>
            </a:r>
          </a:p>
          <a:p>
            <a:pPr marL="388620" lvl="3" indent="-342900" algn="just">
              <a:spcBef>
                <a:spcPts val="1800"/>
              </a:spcBef>
            </a:pPr>
            <a:r>
              <a:rPr lang="sk-SK" sz="2400" dirty="0" smtClean="0">
                <a:solidFill>
                  <a:srgbClr val="FF0000"/>
                </a:solidFill>
              </a:rPr>
              <a:t>    Prevádzkovateľ </a:t>
            </a:r>
            <a:r>
              <a:rPr lang="sk-SK" sz="2400" dirty="0">
                <a:solidFill>
                  <a:srgbClr val="FF0000"/>
                </a:solidFill>
              </a:rPr>
              <a:t>umožní aby mala dotknutá osoba aspoň právo na ľudský zásah zo strany prevádzkovateľa, právo vyjadriť svoje stanovisko a právo napadnúť rozhodnutie</a:t>
            </a:r>
            <a:r>
              <a:rPr lang="sk-SK" sz="2400" dirty="0"/>
              <a:t>;</a:t>
            </a:r>
          </a:p>
          <a:p>
            <a:pPr marL="388620" lvl="3" indent="-342900" algn="just">
              <a:spcBef>
                <a:spcPts val="1800"/>
              </a:spcBef>
            </a:pPr>
            <a:r>
              <a:rPr lang="sk-SK" sz="2400" dirty="0" smtClean="0"/>
              <a:t>    príklad z nariadenia: </a:t>
            </a:r>
            <a:r>
              <a:rPr lang="sk-SK" sz="2400" dirty="0">
                <a:solidFill>
                  <a:srgbClr val="818A8F"/>
                </a:solidFill>
              </a:rPr>
              <a:t>automatické zamietnutie online žiadosti o úver alebo elektronické postupy prijímania pracovníkov bez akéhokoľvek ľudského zásahu. </a:t>
            </a:r>
            <a:r>
              <a:rPr lang="sk-SK" sz="2400" dirty="0"/>
              <a:t> </a:t>
            </a:r>
          </a:p>
          <a:p>
            <a:pPr marL="274320" lvl="3" indent="-228600" algn="just">
              <a:spcBef>
                <a:spcPts val="1800"/>
              </a:spcBef>
            </a:pPr>
            <a:endParaRPr lang="sk-SK" sz="2400" dirty="0"/>
          </a:p>
          <a:p>
            <a:pPr marL="388620" lvl="3" indent="-342900" algn="just">
              <a:spcBef>
                <a:spcPts val="1800"/>
              </a:spcBef>
            </a:pPr>
            <a:endParaRPr lang="sk-SK" sz="2400" dirty="0"/>
          </a:p>
          <a:p>
            <a:pPr marL="502920" lvl="3" indent="-457200" algn="just">
              <a:spcBef>
                <a:spcPts val="1800"/>
              </a:spcBef>
            </a:pPr>
            <a:endParaRPr lang="sk-SK" sz="3600" dirty="0"/>
          </a:p>
          <a:p>
            <a:pPr marL="502920" lvl="3" indent="-457200" algn="just">
              <a:spcBef>
                <a:spcPts val="1800"/>
              </a:spcBef>
            </a:pPr>
            <a:endParaRPr lang="sk-SK" sz="3300" dirty="0"/>
          </a:p>
          <a:p>
            <a:pPr marL="45720" lvl="3" indent="0" algn="just">
              <a:spcBef>
                <a:spcPts val="1800"/>
              </a:spcBef>
              <a:buNone/>
            </a:pPr>
            <a:endParaRPr lang="sk-SK" sz="1800" dirty="0"/>
          </a:p>
          <a:p>
            <a:pPr marL="45720" lvl="3" indent="0" algn="just">
              <a:spcBef>
                <a:spcPts val="1800"/>
              </a:spcBef>
              <a:buNone/>
            </a:pPr>
            <a:endParaRPr lang="sk-SK" sz="2000" dirty="0"/>
          </a:p>
          <a:p>
            <a:pPr marL="274320" lvl="3" indent="-228600" algn="just">
              <a:spcBef>
                <a:spcPts val="1800"/>
              </a:spcBef>
            </a:pPr>
            <a:endParaRPr lang="sk-SK" sz="2000" dirty="0"/>
          </a:p>
          <a:p>
            <a:pPr marL="274320" lvl="3" indent="-228600" algn="just">
              <a:spcBef>
                <a:spcPts val="1800"/>
              </a:spcBef>
            </a:pPr>
            <a:endParaRPr lang="sk-SK" sz="2000" dirty="0"/>
          </a:p>
          <a:p>
            <a:pPr marL="274320" lvl="3" indent="-228600" algn="just">
              <a:spcBef>
                <a:spcPts val="1800"/>
              </a:spcBef>
            </a:pPr>
            <a:endParaRPr lang="sk-SK" sz="2000" dirty="0"/>
          </a:p>
          <a:p>
            <a:pPr lvl="1" algn="just">
              <a:buFont typeface="Wingdings" panose="05000000000000000000" pitchFamily="2" charset="2"/>
              <a:buChar char="§"/>
            </a:pPr>
            <a:endParaRPr lang="sk-SK" dirty="0"/>
          </a:p>
          <a:p>
            <a:pPr algn="just"/>
            <a:endParaRPr lang="sk-SK" dirty="0"/>
          </a:p>
        </p:txBody>
      </p:sp>
      <p:sp>
        <p:nvSpPr>
          <p:cNvPr id="4" name="Zástupný symbol čísla snímky 3"/>
          <p:cNvSpPr>
            <a:spLocks noGrp="1"/>
          </p:cNvSpPr>
          <p:nvPr>
            <p:ph type="sldNum" sz="quarter" idx="10"/>
          </p:nvPr>
        </p:nvSpPr>
        <p:spPr/>
        <p:txBody>
          <a:bodyPr/>
          <a:lstStyle/>
          <a:p>
            <a:fld id="{437BA28B-AB1B-436A-9B34-AD4CD82B0EE4}" type="slidenum">
              <a:rPr lang="cs-CZ" smtClean="0"/>
              <a:pPr/>
              <a:t>36</a:t>
            </a:fld>
            <a:endParaRPr lang="cs-CZ"/>
          </a:p>
        </p:txBody>
      </p:sp>
      <p:pic>
        <p:nvPicPr>
          <p:cNvPr id="5" name="Obrázok 6"/>
          <p:cNvPicPr>
            <a:picLocks noChangeAspect="1"/>
          </p:cNvPicPr>
          <p:nvPr/>
        </p:nvPicPr>
        <p:blipFill>
          <a:blip r:embed="rId3" cstate="print"/>
          <a:srcRect/>
          <a:stretch>
            <a:fillRect/>
          </a:stretch>
        </p:blipFill>
        <p:spPr bwMode="auto">
          <a:xfrm>
            <a:off x="468313" y="6149975"/>
            <a:ext cx="1150937" cy="481013"/>
          </a:xfrm>
          <a:prstGeom prst="rect">
            <a:avLst/>
          </a:prstGeom>
          <a:noFill/>
          <a:ln w="9525">
            <a:noFill/>
            <a:miter lim="800000"/>
            <a:headEnd/>
            <a:tailEnd/>
          </a:ln>
        </p:spPr>
      </p:pic>
    </p:spTree>
    <p:extLst>
      <p:ext uri="{BB962C8B-B14F-4D97-AF65-F5344CB8AC3E}">
        <p14:creationId xmlns:p14="http://schemas.microsoft.com/office/powerpoint/2010/main" val="2937224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352927" cy="674960"/>
          </a:xfrm>
        </p:spPr>
        <p:txBody>
          <a:bodyPr/>
          <a:lstStyle/>
          <a:p>
            <a:r>
              <a:rPr lang="sk-SK" dirty="0"/>
              <a:t>Zmluva so </a:t>
            </a:r>
            <a:r>
              <a:rPr lang="sk-SK" dirty="0" smtClean="0"/>
              <a:t>sprostredkovateľom - nariadenie </a:t>
            </a:r>
            <a:endParaRPr lang="en-US" dirty="0"/>
          </a:p>
        </p:txBody>
      </p:sp>
      <p:sp>
        <p:nvSpPr>
          <p:cNvPr id="3" name="Content Placeholder 2"/>
          <p:cNvSpPr>
            <a:spLocks noGrp="1"/>
          </p:cNvSpPr>
          <p:nvPr>
            <p:ph idx="1"/>
          </p:nvPr>
        </p:nvSpPr>
        <p:spPr>
          <a:xfrm>
            <a:off x="467544" y="1070248"/>
            <a:ext cx="8352927" cy="4949552"/>
          </a:xfrm>
          <a:solidFill>
            <a:schemeClr val="bg1"/>
          </a:solidFill>
        </p:spPr>
        <p:txBody>
          <a:bodyPr>
            <a:normAutofit fontScale="92500" lnSpcReduction="10000"/>
          </a:bodyPr>
          <a:lstStyle/>
          <a:p>
            <a:pPr marL="45720" lvl="3" indent="0" algn="just">
              <a:spcBef>
                <a:spcPts val="1800"/>
              </a:spcBef>
            </a:pPr>
            <a:r>
              <a:rPr lang="sk-SK" sz="1600" dirty="0" smtClean="0"/>
              <a:t>Zmluva obsahuje: Predmet </a:t>
            </a:r>
            <a:r>
              <a:rPr lang="sk-SK" sz="1600" dirty="0"/>
              <a:t>a doba spracúvania, povaha a účel spracúvania, typ osobných údajov a kategórie dotknutých osôb a povinnosti a práva prevádzkovateľa. </a:t>
            </a:r>
            <a:r>
              <a:rPr lang="sk-SK" sz="1600" dirty="0" smtClean="0"/>
              <a:t>M</a:t>
            </a:r>
            <a:r>
              <a:rPr lang="sk-SK" sz="1600" dirty="0" smtClean="0">
                <a:solidFill>
                  <a:srgbClr val="818A8F"/>
                </a:solidFill>
              </a:rPr>
              <a:t>ôže </a:t>
            </a:r>
            <a:r>
              <a:rPr lang="sk-SK" sz="1600" dirty="0">
                <a:solidFill>
                  <a:srgbClr val="818A8F"/>
                </a:solidFill>
              </a:rPr>
              <a:t>byť aj v elektronickej podobe. </a:t>
            </a:r>
            <a:endParaRPr lang="sk-SK" sz="1600" dirty="0" smtClean="0"/>
          </a:p>
          <a:p>
            <a:pPr marL="45720" lvl="3" indent="0" algn="just">
              <a:spcBef>
                <a:spcPts val="1800"/>
              </a:spcBef>
              <a:buNone/>
            </a:pPr>
            <a:r>
              <a:rPr lang="sk-SK" sz="1600" dirty="0" smtClean="0"/>
              <a:t>Zároveň </a:t>
            </a:r>
            <a:r>
              <a:rPr lang="sk-SK" sz="1600" dirty="0"/>
              <a:t>musí stanoviť, že </a:t>
            </a:r>
            <a:r>
              <a:rPr lang="sk-SK" sz="1600" dirty="0" smtClean="0"/>
              <a:t>sprostredkovateľ najmä: </a:t>
            </a:r>
            <a:endParaRPr lang="sk-SK" sz="1600" dirty="0"/>
          </a:p>
          <a:p>
            <a:pPr marL="388620" lvl="3" indent="-342900" algn="just">
              <a:spcBef>
                <a:spcPts val="1800"/>
              </a:spcBef>
              <a:buFont typeface="Arial" charset="0"/>
              <a:buChar char="•"/>
            </a:pPr>
            <a:r>
              <a:rPr lang="sk-SK" sz="1600" dirty="0"/>
              <a:t>spracúva osobné </a:t>
            </a:r>
            <a:r>
              <a:rPr lang="sk-SK" sz="1600" dirty="0">
                <a:solidFill>
                  <a:srgbClr val="818A8F"/>
                </a:solidFill>
              </a:rPr>
              <a:t>údaje len na základe zdokumentovaných pokynov prevádzkovateľa;</a:t>
            </a:r>
          </a:p>
          <a:p>
            <a:pPr marL="388620" lvl="3" indent="-342900" algn="just">
              <a:spcBef>
                <a:spcPts val="1800"/>
              </a:spcBef>
              <a:buFont typeface="Arial" charset="0"/>
              <a:buChar char="•"/>
            </a:pPr>
            <a:r>
              <a:rPr lang="sk-SK" sz="1600" dirty="0">
                <a:solidFill>
                  <a:srgbClr val="818A8F"/>
                </a:solidFill>
              </a:rPr>
              <a:t>zaviaže všetky svoje oprávnené osoby záväzkom mlčanlivosti;</a:t>
            </a:r>
          </a:p>
          <a:p>
            <a:pPr marL="388620" lvl="3" indent="-342900" algn="just">
              <a:spcBef>
                <a:spcPts val="1800"/>
              </a:spcBef>
              <a:buFont typeface="Arial" charset="0"/>
              <a:buChar char="•"/>
            </a:pPr>
            <a:r>
              <a:rPr lang="sk-SK" sz="1600" dirty="0">
                <a:solidFill>
                  <a:srgbClr val="818A8F"/>
                </a:solidFill>
              </a:rPr>
              <a:t>prijme všeobecné bezpečnostné opatrenia</a:t>
            </a:r>
            <a:r>
              <a:rPr lang="sk-SK" sz="1600" dirty="0" smtClean="0">
                <a:solidFill>
                  <a:srgbClr val="818A8F"/>
                </a:solidFill>
              </a:rPr>
              <a:t>;</a:t>
            </a:r>
            <a:endParaRPr lang="sk-SK" sz="1600" dirty="0">
              <a:solidFill>
                <a:srgbClr val="818A8F"/>
              </a:solidFill>
            </a:endParaRPr>
          </a:p>
          <a:p>
            <a:pPr marL="388620" lvl="3" indent="-342900" algn="just">
              <a:spcBef>
                <a:spcPts val="1800"/>
              </a:spcBef>
              <a:buFont typeface="Arial" charset="0"/>
              <a:buChar char="•"/>
            </a:pPr>
            <a:r>
              <a:rPr lang="sk-SK" sz="1600" dirty="0">
                <a:solidFill>
                  <a:srgbClr val="818A8F"/>
                </a:solidFill>
              </a:rPr>
              <a:t>pomáha prevádzkovateľovi pri reagovaní na žiadosti o výkon práv dotknutej osoby;</a:t>
            </a:r>
          </a:p>
          <a:p>
            <a:pPr marL="388620" lvl="3" indent="-342900" algn="just">
              <a:spcBef>
                <a:spcPts val="1800"/>
              </a:spcBef>
              <a:buFont typeface="Arial" charset="0"/>
              <a:buChar char="•"/>
            </a:pPr>
            <a:r>
              <a:rPr lang="sk-SK" sz="1600" dirty="0">
                <a:solidFill>
                  <a:srgbClr val="818A8F"/>
                </a:solidFill>
              </a:rPr>
              <a:t>pomáha prevádzkovateľovi zabezpečiť plnenie povinností týkajúcich sa oznamovania zásahov do bezpečnosti, posudzovania vplyvu</a:t>
            </a:r>
            <a:r>
              <a:rPr lang="sk-SK" sz="1600" dirty="0" smtClean="0">
                <a:solidFill>
                  <a:srgbClr val="818A8F"/>
                </a:solidFill>
              </a:rPr>
              <a:t>,</a:t>
            </a:r>
            <a:endParaRPr lang="sk-SK" sz="1600" dirty="0">
              <a:solidFill>
                <a:srgbClr val="818A8F"/>
              </a:solidFill>
            </a:endParaRPr>
          </a:p>
          <a:p>
            <a:pPr marL="388620" lvl="3" indent="-342900" algn="just">
              <a:spcBef>
                <a:spcPts val="1800"/>
              </a:spcBef>
              <a:buFont typeface="Arial" charset="0"/>
              <a:buChar char="•"/>
            </a:pPr>
            <a:r>
              <a:rPr lang="sk-SK" sz="1600" dirty="0">
                <a:solidFill>
                  <a:srgbClr val="818A8F"/>
                </a:solidFill>
              </a:rPr>
              <a:t>po ukončení </a:t>
            </a:r>
            <a:r>
              <a:rPr lang="sk-SK" sz="1600" dirty="0" smtClean="0">
                <a:solidFill>
                  <a:srgbClr val="818A8F"/>
                </a:solidFill>
              </a:rPr>
              <a:t>osobné </a:t>
            </a:r>
            <a:r>
              <a:rPr lang="sk-SK" sz="1600" dirty="0">
                <a:solidFill>
                  <a:srgbClr val="818A8F"/>
                </a:solidFill>
              </a:rPr>
              <a:t>údaje vymaže alebo vráti prevádzkovateľovi a </a:t>
            </a:r>
            <a:r>
              <a:rPr lang="sk-SK" sz="1600" dirty="0" smtClean="0">
                <a:solidFill>
                  <a:srgbClr val="818A8F"/>
                </a:solidFill>
              </a:rPr>
              <a:t>vymaže </a:t>
            </a:r>
            <a:r>
              <a:rPr lang="sk-SK" sz="1600" dirty="0">
                <a:solidFill>
                  <a:srgbClr val="818A8F"/>
                </a:solidFill>
              </a:rPr>
              <a:t>kópie;</a:t>
            </a:r>
          </a:p>
          <a:p>
            <a:pPr marL="388620" lvl="3" indent="-342900" algn="just">
              <a:spcBef>
                <a:spcPts val="1800"/>
              </a:spcBef>
              <a:buFont typeface="Arial" charset="0"/>
              <a:buChar char="•"/>
            </a:pPr>
            <a:r>
              <a:rPr lang="sk-SK" sz="1600" dirty="0">
                <a:solidFill>
                  <a:srgbClr val="818A8F"/>
                </a:solidFill>
              </a:rPr>
              <a:t>umožní audity, ako aj kontroly vykonávané prevádzkovateľom a prispieva k nim</a:t>
            </a:r>
            <a:r>
              <a:rPr lang="sk-SK" sz="1600" dirty="0" smtClean="0">
                <a:solidFill>
                  <a:srgbClr val="818A8F"/>
                </a:solidFill>
              </a:rPr>
              <a:t>.</a:t>
            </a:r>
            <a:endParaRPr lang="sk-SK" sz="1600" dirty="0">
              <a:solidFill>
                <a:srgbClr val="818A8F"/>
              </a:solidFill>
            </a:endParaRPr>
          </a:p>
        </p:txBody>
      </p:sp>
      <p:sp>
        <p:nvSpPr>
          <p:cNvPr id="4" name="Zástupný symbol čísla snímky 3"/>
          <p:cNvSpPr>
            <a:spLocks noGrp="1"/>
          </p:cNvSpPr>
          <p:nvPr>
            <p:ph type="sldNum" sz="quarter" idx="10"/>
          </p:nvPr>
        </p:nvSpPr>
        <p:spPr/>
        <p:txBody>
          <a:bodyPr/>
          <a:lstStyle/>
          <a:p>
            <a:fld id="{437BA28B-AB1B-436A-9B34-AD4CD82B0EE4}" type="slidenum">
              <a:rPr lang="cs-CZ" smtClean="0"/>
              <a:pPr/>
              <a:t>37</a:t>
            </a:fld>
            <a:endParaRPr lang="cs-CZ"/>
          </a:p>
        </p:txBody>
      </p:sp>
      <p:pic>
        <p:nvPicPr>
          <p:cNvPr id="5" name="Obrázok 6"/>
          <p:cNvPicPr>
            <a:picLocks noChangeAspect="1"/>
          </p:cNvPicPr>
          <p:nvPr/>
        </p:nvPicPr>
        <p:blipFill>
          <a:blip r:embed="rId3" cstate="print"/>
          <a:srcRect/>
          <a:stretch>
            <a:fillRect/>
          </a:stretch>
        </p:blipFill>
        <p:spPr bwMode="auto">
          <a:xfrm>
            <a:off x="468313" y="6149975"/>
            <a:ext cx="1150937" cy="481013"/>
          </a:xfrm>
          <a:prstGeom prst="rect">
            <a:avLst/>
          </a:prstGeom>
          <a:noFill/>
          <a:ln w="9525">
            <a:noFill/>
            <a:miter lim="800000"/>
            <a:headEnd/>
            <a:tailEnd/>
          </a:ln>
        </p:spPr>
      </p:pic>
    </p:spTree>
    <p:extLst>
      <p:ext uri="{BB962C8B-B14F-4D97-AF65-F5344CB8AC3E}">
        <p14:creationId xmlns:p14="http://schemas.microsoft.com/office/powerpoint/2010/main" val="3838761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95288"/>
            <a:ext cx="8208912" cy="729456"/>
          </a:xfrm>
        </p:spPr>
        <p:txBody>
          <a:bodyPr/>
          <a:lstStyle/>
          <a:p>
            <a:r>
              <a:rPr lang="sk-SK" dirty="0"/>
              <a:t>Väčšia zodpovednosť sprostredkovateľov</a:t>
            </a:r>
            <a:endParaRPr lang="en-US" dirty="0"/>
          </a:p>
        </p:txBody>
      </p:sp>
      <p:sp>
        <p:nvSpPr>
          <p:cNvPr id="3" name="Content Placeholder 2"/>
          <p:cNvSpPr>
            <a:spLocks noGrp="1"/>
          </p:cNvSpPr>
          <p:nvPr>
            <p:ph idx="1"/>
          </p:nvPr>
        </p:nvSpPr>
        <p:spPr>
          <a:xfrm>
            <a:off x="539552" y="1268760"/>
            <a:ext cx="8208912" cy="4751040"/>
          </a:xfrm>
        </p:spPr>
        <p:txBody>
          <a:bodyPr>
            <a:normAutofit/>
          </a:bodyPr>
          <a:lstStyle/>
          <a:p>
            <a:pPr marL="388620" lvl="3" indent="-342900" algn="just">
              <a:spcBef>
                <a:spcPts val="1800"/>
              </a:spcBef>
              <a:buFont typeface="Arial" charset="0"/>
              <a:buChar char="•"/>
            </a:pPr>
            <a:r>
              <a:rPr lang="sk-SK" sz="2000" dirty="0" smtClean="0">
                <a:solidFill>
                  <a:srgbClr val="818A8F"/>
                </a:solidFill>
              </a:rPr>
              <a:t>Informuje </a:t>
            </a:r>
            <a:r>
              <a:rPr lang="sk-SK" sz="2000" dirty="0">
                <a:solidFill>
                  <a:srgbClr val="818A8F"/>
                </a:solidFill>
              </a:rPr>
              <a:t>prevádzkovateľa, ak jeho pokyn porušuje Nariadenie alebo iné právne predpisy </a:t>
            </a:r>
            <a:r>
              <a:rPr lang="sk-SK" sz="2000" dirty="0"/>
              <a:t>Únie alebo členského štátu týkajúce sa ochrany údajov;</a:t>
            </a:r>
          </a:p>
          <a:p>
            <a:pPr marL="388620" lvl="3" indent="-342900" algn="just">
              <a:spcBef>
                <a:spcPts val="1800"/>
              </a:spcBef>
              <a:buFont typeface="Arial" charset="0"/>
              <a:buChar char="•"/>
            </a:pPr>
            <a:r>
              <a:rPr lang="sk-SK" sz="2000" dirty="0"/>
              <a:t>Bezodkladne oznamuje prevádzkovateľovi zásah do bezpečnosti;</a:t>
            </a:r>
          </a:p>
          <a:p>
            <a:pPr marL="388620" lvl="3" indent="-342900" algn="just">
              <a:spcBef>
                <a:spcPts val="1800"/>
              </a:spcBef>
              <a:buFont typeface="Arial" charset="0"/>
              <a:buChar char="•"/>
            </a:pPr>
            <a:r>
              <a:rPr lang="sk-SK" sz="2000" dirty="0"/>
              <a:t>Rovnaká povinnosť vymenovať zodpovednú </a:t>
            </a:r>
            <a:r>
              <a:rPr lang="sk-SK" sz="2000" dirty="0" smtClean="0"/>
              <a:t>osobu </a:t>
            </a:r>
            <a:r>
              <a:rPr lang="sk-SK" sz="2000" dirty="0"/>
              <a:t>ako prevádzkovateľ;</a:t>
            </a:r>
          </a:p>
          <a:p>
            <a:pPr marL="388620" lvl="3" indent="-342900" algn="just">
              <a:spcBef>
                <a:spcPts val="1800"/>
              </a:spcBef>
              <a:buFont typeface="Arial" charset="0"/>
              <a:buChar char="•"/>
            </a:pPr>
            <a:r>
              <a:rPr lang="sk-SK" sz="2000" dirty="0">
                <a:solidFill>
                  <a:srgbClr val="818A8F"/>
                </a:solidFill>
              </a:rPr>
              <a:t>Sprostredkovateľ zodpovedá za škodu spôsobenú spracúvaním, len ak porušil povinnosti výslovné povinnosti sprostredkovateľa, alebo ak konal nad rámec alebo v rozpore s pokynmi prevádzkovateľa, ktoré </a:t>
            </a:r>
            <a:r>
              <a:rPr lang="sk-SK" sz="2000" dirty="0"/>
              <a:t>boli v súlade so zákonom. </a:t>
            </a:r>
          </a:p>
          <a:p>
            <a:pPr marL="388620" lvl="3" indent="-342900" algn="just">
              <a:spcBef>
                <a:spcPts val="1800"/>
              </a:spcBef>
            </a:pPr>
            <a:endParaRPr lang="sk-SK" sz="2000" dirty="0"/>
          </a:p>
          <a:p>
            <a:pPr marL="388620" lvl="3" indent="-342900" algn="just">
              <a:spcBef>
                <a:spcPts val="1800"/>
              </a:spcBef>
            </a:pPr>
            <a:endParaRPr lang="sk-SK" sz="2000" dirty="0"/>
          </a:p>
          <a:p>
            <a:pPr marL="274320" lvl="3" indent="-228600" algn="just">
              <a:spcBef>
                <a:spcPts val="1800"/>
              </a:spcBef>
            </a:pPr>
            <a:endParaRPr lang="sk-SK" sz="2000" dirty="0"/>
          </a:p>
          <a:p>
            <a:pPr lvl="1" algn="just">
              <a:buFont typeface="Wingdings" panose="05000000000000000000" pitchFamily="2" charset="2"/>
              <a:buChar char="§"/>
            </a:pPr>
            <a:endParaRPr lang="sk-SK" dirty="0"/>
          </a:p>
          <a:p>
            <a:pPr algn="just"/>
            <a:endParaRPr lang="sk-SK" dirty="0"/>
          </a:p>
        </p:txBody>
      </p:sp>
      <p:sp>
        <p:nvSpPr>
          <p:cNvPr id="4" name="Zástupný symbol čísla snímky 3"/>
          <p:cNvSpPr>
            <a:spLocks noGrp="1"/>
          </p:cNvSpPr>
          <p:nvPr>
            <p:ph type="sldNum" sz="quarter" idx="10"/>
          </p:nvPr>
        </p:nvSpPr>
        <p:spPr/>
        <p:txBody>
          <a:bodyPr/>
          <a:lstStyle/>
          <a:p>
            <a:fld id="{437BA28B-AB1B-436A-9B34-AD4CD82B0EE4}" type="slidenum">
              <a:rPr lang="cs-CZ" smtClean="0"/>
              <a:pPr/>
              <a:t>38</a:t>
            </a:fld>
            <a:endParaRPr lang="cs-CZ"/>
          </a:p>
        </p:txBody>
      </p:sp>
      <p:pic>
        <p:nvPicPr>
          <p:cNvPr id="5" name="Obrázok 6"/>
          <p:cNvPicPr>
            <a:picLocks noChangeAspect="1"/>
          </p:cNvPicPr>
          <p:nvPr/>
        </p:nvPicPr>
        <p:blipFill>
          <a:blip r:embed="rId3" cstate="print"/>
          <a:srcRect/>
          <a:stretch>
            <a:fillRect/>
          </a:stretch>
        </p:blipFill>
        <p:spPr bwMode="auto">
          <a:xfrm>
            <a:off x="468313" y="6149975"/>
            <a:ext cx="1150937" cy="481013"/>
          </a:xfrm>
          <a:prstGeom prst="rect">
            <a:avLst/>
          </a:prstGeom>
          <a:noFill/>
          <a:ln w="9525">
            <a:noFill/>
            <a:miter lim="800000"/>
            <a:headEnd/>
            <a:tailEnd/>
          </a:ln>
        </p:spPr>
      </p:pic>
    </p:spTree>
    <p:extLst>
      <p:ext uri="{BB962C8B-B14F-4D97-AF65-F5344CB8AC3E}">
        <p14:creationId xmlns:p14="http://schemas.microsoft.com/office/powerpoint/2010/main" val="584077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Nadpis 1"/>
          <p:cNvSpPr>
            <a:spLocks noGrp="1"/>
          </p:cNvSpPr>
          <p:nvPr>
            <p:ph type="title"/>
          </p:nvPr>
        </p:nvSpPr>
        <p:spPr>
          <a:xfrm>
            <a:off x="360363" y="360362"/>
            <a:ext cx="8423275" cy="620365"/>
          </a:xfrm>
        </p:spPr>
        <p:txBody>
          <a:bodyPr/>
          <a:lstStyle/>
          <a:p>
            <a:r>
              <a:rPr lang="sk-SK" altLang="sk-SK" dirty="0"/>
              <a:t>Oznamovanie, registrácia a evidencia informačných </a:t>
            </a:r>
            <a:r>
              <a:rPr lang="sk-SK" altLang="sk-SK" dirty="0" smtClean="0"/>
              <a:t>systémov podľa zákona</a:t>
            </a:r>
            <a:endParaRPr lang="sk-SK" altLang="sk-SK" dirty="0"/>
          </a:p>
        </p:txBody>
      </p:sp>
      <p:sp>
        <p:nvSpPr>
          <p:cNvPr id="37891" name="Zástupný symbol obsahu 2"/>
          <p:cNvSpPr>
            <a:spLocks noGrp="1"/>
          </p:cNvSpPr>
          <p:nvPr>
            <p:ph idx="1"/>
          </p:nvPr>
        </p:nvSpPr>
        <p:spPr>
          <a:xfrm>
            <a:off x="360363" y="1152525"/>
            <a:ext cx="8423275" cy="4930775"/>
          </a:xfrm>
        </p:spPr>
        <p:txBody>
          <a:bodyPr/>
          <a:lstStyle/>
          <a:p>
            <a:r>
              <a:rPr lang="sk-SK" altLang="sk-SK" sz="2000" dirty="0" smtClean="0"/>
              <a:t>Oznamovacia </a:t>
            </a:r>
            <a:r>
              <a:rPr lang="sk-SK" altLang="sk-SK" sz="2000" dirty="0"/>
              <a:t>povinnosť platí pre:</a:t>
            </a:r>
          </a:p>
          <a:p>
            <a:endParaRPr lang="sk-SK" altLang="sk-SK" sz="2000" dirty="0"/>
          </a:p>
          <a:p>
            <a:pPr>
              <a:buClr>
                <a:schemeClr val="tx1"/>
              </a:buClr>
              <a:buFontTx/>
              <a:buChar char="•"/>
            </a:pPr>
            <a:r>
              <a:rPr lang="sk-SK" altLang="sk-SK" sz="2000" dirty="0"/>
              <a:t> všetky IS, ktoré úplne alebo čiastočne automatizovanými prostriedkami spracúvajú osobné údaje</a:t>
            </a:r>
          </a:p>
          <a:p>
            <a:r>
              <a:rPr lang="sk-SK" altLang="sk-SK" sz="2000" dirty="0"/>
              <a:t>Výnimky:</a:t>
            </a:r>
          </a:p>
          <a:p>
            <a:pPr>
              <a:buClr>
                <a:schemeClr val="tx1"/>
              </a:buClr>
              <a:buFont typeface="Wingdings" pitchFamily="2" charset="2"/>
              <a:buChar char="Ø"/>
            </a:pPr>
            <a:r>
              <a:rPr lang="sk-SK" altLang="sk-SK" sz="2000" dirty="0"/>
              <a:t> ak IS podlieha osobitnej registrácii</a:t>
            </a:r>
          </a:p>
          <a:p>
            <a:pPr>
              <a:buClr>
                <a:schemeClr val="tx1"/>
              </a:buClr>
              <a:buFont typeface="Wingdings" pitchFamily="2" charset="2"/>
              <a:buChar char="Ø"/>
            </a:pPr>
            <a:r>
              <a:rPr lang="sk-SK" altLang="sk-SK" sz="2000" dirty="0"/>
              <a:t> ak sú vedené výlučne v listinnej podobe </a:t>
            </a:r>
          </a:p>
          <a:p>
            <a:pPr>
              <a:buClr>
                <a:schemeClr val="tx1"/>
              </a:buClr>
              <a:buFont typeface="Wingdings" pitchFamily="2" charset="2"/>
              <a:buChar char="Ø"/>
            </a:pPr>
            <a:r>
              <a:rPr lang="sk-SK" altLang="sk-SK" sz="2000" dirty="0"/>
              <a:t> ak P. poveril zodpovednú osobu</a:t>
            </a:r>
          </a:p>
          <a:p>
            <a:pPr>
              <a:buClr>
                <a:schemeClr val="tx1"/>
              </a:buClr>
              <a:buFont typeface="Wingdings" pitchFamily="2" charset="2"/>
              <a:buChar char="Ø"/>
            </a:pPr>
            <a:r>
              <a:rPr lang="sk-SK" altLang="sk-SK" sz="2000" dirty="0"/>
              <a:t> OS členov pre vnútorné potreby združení (cirkvi, pol. hnutia)</a:t>
            </a:r>
          </a:p>
          <a:p>
            <a:pPr>
              <a:buClr>
                <a:schemeClr val="tx1"/>
              </a:buClr>
              <a:buFont typeface="Wingdings" pitchFamily="2" charset="2"/>
              <a:buChar char="Ø"/>
            </a:pPr>
            <a:r>
              <a:rPr lang="sk-SK" altLang="sk-SK" sz="2000" dirty="0"/>
              <a:t> OS spracúvané na základe zákona, </a:t>
            </a:r>
            <a:r>
              <a:rPr lang="sk-SK" altLang="sk-SK" sz="2000" dirty="0" err="1"/>
              <a:t>medz</a:t>
            </a:r>
            <a:r>
              <a:rPr lang="sk-SK" altLang="sk-SK" sz="2000" dirty="0"/>
              <a:t>. zmluvy </a:t>
            </a:r>
          </a:p>
          <a:p>
            <a:pPr>
              <a:buFont typeface="Wingdings" pitchFamily="2" charset="2"/>
              <a:buChar char="Ø"/>
            </a:pPr>
            <a:endParaRPr lang="sk-SK" altLang="sk-SK" dirty="0"/>
          </a:p>
        </p:txBody>
      </p:sp>
      <p:sp>
        <p:nvSpPr>
          <p:cNvPr id="37892" name="Zástupný symbol čísla snímky 3"/>
          <p:cNvSpPr>
            <a:spLocks noGrp="1"/>
          </p:cNvSpPr>
          <p:nvPr>
            <p:ph type="sldNum" sz="quarter" idx="10"/>
          </p:nvPr>
        </p:nvSpPr>
        <p:spPr bwMode="auto">
          <a:noFill/>
          <a:ln>
            <a:miter lim="800000"/>
            <a:headEnd/>
            <a:tailEnd/>
          </a:ln>
        </p:spPr>
        <p:txBody>
          <a:bodyPr/>
          <a:lstStyle/>
          <a:p>
            <a:fld id="{0FB41687-3D6A-42AD-B28A-511D52406C35}" type="slidenum">
              <a:rPr lang="cs-CZ" altLang="sk-SK"/>
              <a:pPr/>
              <a:t>39</a:t>
            </a:fld>
            <a:endParaRPr lang="cs-CZ" altLang="sk-SK"/>
          </a:p>
        </p:txBody>
      </p:sp>
      <p:pic>
        <p:nvPicPr>
          <p:cNvPr id="37893" name="Obrázok 6"/>
          <p:cNvPicPr>
            <a:picLocks noChangeAspect="1"/>
          </p:cNvPicPr>
          <p:nvPr/>
        </p:nvPicPr>
        <p:blipFill>
          <a:blip r:embed="rId2" cstate="print"/>
          <a:srcRect/>
          <a:stretch>
            <a:fillRect/>
          </a:stretch>
        </p:blipFill>
        <p:spPr bwMode="auto">
          <a:xfrm>
            <a:off x="468313" y="6149975"/>
            <a:ext cx="1150937" cy="4810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274320" lvl="3" indent="-228600" algn="just">
              <a:spcBef>
                <a:spcPts val="1800"/>
              </a:spcBef>
              <a:spcAft>
                <a:spcPts val="0"/>
              </a:spcAft>
            </a:pPr>
            <a:r>
              <a:rPr lang="sk-SK" sz="2000" dirty="0" smtClean="0"/>
              <a:t>   NARIADENIE </a:t>
            </a:r>
            <a:r>
              <a:rPr lang="sk-SK" sz="2000" dirty="0"/>
              <a:t>(EÚ) 2016/679 z 27. apríla 2016 o ochrane fyzických osôb pri spracúvaní osobných údajov a o voľnom pohybe takýchto údajov, ktorým sa zrušuje smernica </a:t>
            </a:r>
            <a:r>
              <a:rPr lang="sk-SK" sz="2000" dirty="0" smtClean="0"/>
              <a:t>95/46/ES </a:t>
            </a:r>
            <a:endParaRPr lang="sk-SK" sz="2000" dirty="0"/>
          </a:p>
          <a:p>
            <a:pPr marL="388620" lvl="3" indent="-342900" algn="just">
              <a:spcBef>
                <a:spcPts val="1800"/>
              </a:spcBef>
              <a:spcAft>
                <a:spcPts val="0"/>
              </a:spcAft>
              <a:buFont typeface="Arial" charset="0"/>
              <a:buChar char="•"/>
            </a:pPr>
            <a:r>
              <a:rPr lang="sk-SK" sz="2000" dirty="0">
                <a:solidFill>
                  <a:srgbClr val="818A8F"/>
                </a:solidFill>
              </a:rPr>
              <a:t>účinnosť Nariadenia od 25. mája 2018</a:t>
            </a:r>
          </a:p>
          <a:p>
            <a:pPr marL="274320" lvl="3" indent="-228600" algn="just">
              <a:spcBef>
                <a:spcPts val="1800"/>
              </a:spcBef>
              <a:spcAft>
                <a:spcPts val="0"/>
              </a:spcAft>
              <a:buFont typeface="Arial" pitchFamily="34" charset="0"/>
              <a:buChar char="•"/>
            </a:pPr>
            <a:r>
              <a:rPr lang="sk-SK" sz="2000" dirty="0" smtClean="0"/>
              <a:t>  priamo </a:t>
            </a:r>
            <a:r>
              <a:rPr lang="sk-SK" sz="2000" dirty="0"/>
              <a:t>aplikovateľné vo všetkých členských štátoch</a:t>
            </a:r>
          </a:p>
          <a:p>
            <a:pPr marL="274320" lvl="3" indent="-228600" algn="just">
              <a:spcBef>
                <a:spcPts val="1800"/>
              </a:spcBef>
              <a:spcAft>
                <a:spcPts val="0"/>
              </a:spcAft>
              <a:buFont typeface="Arial" pitchFamily="34" charset="0"/>
              <a:buChar char="•"/>
            </a:pPr>
            <a:r>
              <a:rPr lang="sk-SK" sz="2000" dirty="0" smtClean="0"/>
              <a:t>  priestor </a:t>
            </a:r>
            <a:r>
              <a:rPr lang="sk-SK" sz="2000" dirty="0"/>
              <a:t>pre národnú úpravu určitých </a:t>
            </a:r>
            <a:r>
              <a:rPr lang="sk-SK" sz="2000" dirty="0" smtClean="0"/>
              <a:t>otázok</a:t>
            </a:r>
          </a:p>
          <a:p>
            <a:pPr marL="274320" lvl="3" indent="-228600" algn="just">
              <a:spcBef>
                <a:spcPts val="1800"/>
              </a:spcBef>
              <a:spcAft>
                <a:spcPts val="0"/>
              </a:spcAft>
              <a:buFont typeface="Arial" pitchFamily="34" charset="0"/>
              <a:buChar char="•"/>
            </a:pPr>
            <a:endParaRPr lang="sk-SK" sz="2000" dirty="0" smtClean="0"/>
          </a:p>
          <a:p>
            <a:pPr marL="342900" indent="-342900">
              <a:spcAft>
                <a:spcPts val="0"/>
              </a:spcAft>
              <a:buClr>
                <a:schemeClr val="tx1"/>
              </a:buClr>
              <a:buFont typeface="Arial" panose="020B0604020202020204" pitchFamily="34" charset="0"/>
              <a:buChar char="•"/>
            </a:pPr>
            <a:r>
              <a:rPr lang="sk-SK" sz="2000" dirty="0" smtClean="0"/>
              <a:t>Harmonizácia regulácie osobných údajov (smernica spôsobila obrovské rozdiely medzi národnými legislatívami) </a:t>
            </a:r>
          </a:p>
          <a:p>
            <a:pPr marL="342900" indent="-342900">
              <a:spcAft>
                <a:spcPts val="0"/>
              </a:spcAft>
              <a:buClr>
                <a:schemeClr val="tx1"/>
              </a:buClr>
              <a:buFont typeface="Arial" panose="020B0604020202020204" pitchFamily="34" charset="0"/>
              <a:buChar char="•"/>
            </a:pPr>
            <a:r>
              <a:rPr lang="sk-SK" sz="2000" dirty="0" smtClean="0"/>
              <a:t>Posilnenie práv dotknutej osoby (zákazníka, zamestnanec, iná fyzická osoba) </a:t>
            </a:r>
          </a:p>
          <a:p>
            <a:pPr marL="342900" indent="-342900">
              <a:spcAft>
                <a:spcPts val="0"/>
              </a:spcAft>
              <a:buClr>
                <a:schemeClr val="tx1"/>
              </a:buClr>
              <a:buFont typeface="Arial" panose="020B0604020202020204" pitchFamily="34" charset="0"/>
              <a:buChar char="•"/>
            </a:pPr>
            <a:r>
              <a:rPr lang="sk-SK" sz="2000" dirty="0" smtClean="0"/>
              <a:t>Zvýšenie transparentnosti a bezpečnosti spracúvania osobných údajov</a:t>
            </a:r>
          </a:p>
          <a:p>
            <a:pPr marL="274320" lvl="3" indent="-228600" algn="just">
              <a:spcBef>
                <a:spcPts val="1800"/>
              </a:spcBef>
              <a:buFont typeface="Arial" pitchFamily="34" charset="0"/>
              <a:buChar char="•"/>
            </a:pPr>
            <a:endParaRPr lang="sk-SK" sz="2000" dirty="0"/>
          </a:p>
          <a:p>
            <a:pPr marL="274320" lvl="3" indent="-228600" algn="just">
              <a:spcBef>
                <a:spcPts val="1800"/>
              </a:spcBef>
            </a:pPr>
            <a:endParaRPr lang="sk-SK" sz="2000" dirty="0"/>
          </a:p>
          <a:p>
            <a:pPr marL="274320" lvl="3" indent="-228600" algn="just">
              <a:spcBef>
                <a:spcPts val="1800"/>
              </a:spcBef>
            </a:pPr>
            <a:endParaRPr lang="sk-SK" sz="2000" dirty="0"/>
          </a:p>
          <a:p>
            <a:pPr marL="274320" lvl="3" indent="-228600" algn="just">
              <a:spcBef>
                <a:spcPts val="1800"/>
              </a:spcBef>
            </a:pPr>
            <a:endParaRPr lang="sk-SK" sz="2000" dirty="0"/>
          </a:p>
          <a:p>
            <a:pPr lvl="1" algn="just">
              <a:buFont typeface="Wingdings" panose="05000000000000000000" pitchFamily="2" charset="2"/>
              <a:buChar char="§"/>
            </a:pPr>
            <a:endParaRPr lang="sk-SK" dirty="0"/>
          </a:p>
          <a:p>
            <a:pPr algn="just"/>
            <a:endParaRPr lang="sk-SK" dirty="0"/>
          </a:p>
        </p:txBody>
      </p:sp>
      <p:sp>
        <p:nvSpPr>
          <p:cNvPr id="4" name="Nadpis 3"/>
          <p:cNvSpPr>
            <a:spLocks noGrp="1"/>
          </p:cNvSpPr>
          <p:nvPr>
            <p:ph type="title"/>
          </p:nvPr>
        </p:nvSpPr>
        <p:spPr/>
        <p:txBody>
          <a:bodyPr/>
          <a:lstStyle/>
          <a:p>
            <a:r>
              <a:rPr lang="sk-SK" dirty="0" smtClean="0"/>
              <a:t>Nariadenie EÚ č. 2016/679 - ciele </a:t>
            </a:r>
            <a:endParaRPr lang="sk-SK" dirty="0"/>
          </a:p>
        </p:txBody>
      </p:sp>
      <p:sp>
        <p:nvSpPr>
          <p:cNvPr id="5" name="Zástupný symbol čísla snímky 4"/>
          <p:cNvSpPr>
            <a:spLocks noGrp="1"/>
          </p:cNvSpPr>
          <p:nvPr>
            <p:ph type="sldNum" sz="quarter" idx="10"/>
          </p:nvPr>
        </p:nvSpPr>
        <p:spPr/>
        <p:txBody>
          <a:bodyPr/>
          <a:lstStyle/>
          <a:p>
            <a:fld id="{437BA28B-AB1B-436A-9B34-AD4CD82B0EE4}" type="slidenum">
              <a:rPr lang="cs-CZ" smtClean="0"/>
              <a:pPr/>
              <a:t>4</a:t>
            </a:fld>
            <a:endParaRPr lang="cs-CZ"/>
          </a:p>
        </p:txBody>
      </p:sp>
      <p:pic>
        <p:nvPicPr>
          <p:cNvPr id="6" name="Obrázok 6"/>
          <p:cNvPicPr>
            <a:picLocks noChangeAspect="1"/>
          </p:cNvPicPr>
          <p:nvPr/>
        </p:nvPicPr>
        <p:blipFill>
          <a:blip r:embed="rId3" cstate="print"/>
          <a:srcRect/>
          <a:stretch>
            <a:fillRect/>
          </a:stretch>
        </p:blipFill>
        <p:spPr bwMode="auto">
          <a:xfrm>
            <a:off x="468313" y="6149975"/>
            <a:ext cx="1150937" cy="481013"/>
          </a:xfrm>
          <a:prstGeom prst="rect">
            <a:avLst/>
          </a:prstGeom>
          <a:noFill/>
          <a:ln w="9525">
            <a:noFill/>
            <a:miter lim="800000"/>
            <a:headEnd/>
            <a:tailEnd/>
          </a:ln>
        </p:spPr>
      </p:pic>
    </p:spTree>
    <p:extLst>
      <p:ext uri="{BB962C8B-B14F-4D97-AF65-F5344CB8AC3E}">
        <p14:creationId xmlns:p14="http://schemas.microsoft.com/office/powerpoint/2010/main" val="3948820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Nadpis 1"/>
          <p:cNvSpPr>
            <a:spLocks noGrp="1"/>
          </p:cNvSpPr>
          <p:nvPr>
            <p:ph type="title"/>
          </p:nvPr>
        </p:nvSpPr>
        <p:spPr>
          <a:xfrm>
            <a:off x="360363" y="360362"/>
            <a:ext cx="8423275" cy="620365"/>
          </a:xfrm>
        </p:spPr>
        <p:txBody>
          <a:bodyPr/>
          <a:lstStyle/>
          <a:p>
            <a:r>
              <a:rPr lang="sk-SK" altLang="sk-SK" dirty="0"/>
              <a:t>Oznamovanie, registrácia a evidencia informačných </a:t>
            </a:r>
            <a:r>
              <a:rPr lang="sk-SK" altLang="sk-SK" dirty="0" smtClean="0"/>
              <a:t>systémov podľa zákona</a:t>
            </a:r>
            <a:endParaRPr lang="sk-SK" altLang="sk-SK" dirty="0"/>
          </a:p>
        </p:txBody>
      </p:sp>
      <p:sp>
        <p:nvSpPr>
          <p:cNvPr id="38915" name="Zástupný symbol obsahu 2"/>
          <p:cNvSpPr>
            <a:spLocks noGrp="1"/>
          </p:cNvSpPr>
          <p:nvPr>
            <p:ph idx="1"/>
          </p:nvPr>
        </p:nvSpPr>
        <p:spPr>
          <a:xfrm>
            <a:off x="360363" y="1152525"/>
            <a:ext cx="8423275" cy="4930775"/>
          </a:xfrm>
        </p:spPr>
        <p:txBody>
          <a:bodyPr/>
          <a:lstStyle/>
          <a:p>
            <a:r>
              <a:rPr lang="sk-SK" altLang="sk-SK" dirty="0"/>
              <a:t>Osobitná registrácia </a:t>
            </a:r>
          </a:p>
          <a:p>
            <a:endParaRPr lang="sk-SK" altLang="sk-SK" sz="2000" dirty="0"/>
          </a:p>
          <a:p>
            <a:pPr marL="342900" indent="-342900">
              <a:buClr>
                <a:schemeClr val="tx1"/>
              </a:buClr>
              <a:buFont typeface="Arial" panose="020B0604020202020204" pitchFamily="34" charset="0"/>
              <a:buChar char="•"/>
            </a:pPr>
            <a:r>
              <a:rPr lang="sk-SK" altLang="sk-SK" sz="2000" dirty="0" smtClean="0"/>
              <a:t>prevádzkovateľ </a:t>
            </a:r>
            <a:r>
              <a:rPr lang="sk-SK" altLang="sk-SK" sz="2000" dirty="0"/>
              <a:t>musí o ňu požiadať</a:t>
            </a:r>
          </a:p>
          <a:p>
            <a:pPr marL="342900" indent="-342900">
              <a:buClr>
                <a:schemeClr val="tx1"/>
              </a:buClr>
              <a:buFont typeface="Arial" panose="020B0604020202020204" pitchFamily="34" charset="0"/>
              <a:buChar char="•"/>
            </a:pPr>
            <a:r>
              <a:rPr lang="sk-SK" altLang="sk-SK" sz="2000" dirty="0" smtClean="0"/>
              <a:t>podlieha </a:t>
            </a:r>
            <a:r>
              <a:rPr lang="sk-SK" altLang="sk-SK" sz="2000" dirty="0"/>
              <a:t>poplatku (50 Eur) </a:t>
            </a:r>
          </a:p>
          <a:p>
            <a:pPr marL="342900" indent="-342900">
              <a:buClr>
                <a:schemeClr val="tx1"/>
              </a:buClr>
              <a:buFont typeface="Arial" panose="020B0604020202020204" pitchFamily="34" charset="0"/>
              <a:buChar char="•"/>
            </a:pPr>
            <a:r>
              <a:rPr lang="sk-SK" altLang="sk-SK" sz="2000" dirty="0" smtClean="0"/>
              <a:t>začatie </a:t>
            </a:r>
            <a:r>
              <a:rPr lang="sk-SK" altLang="sk-SK" sz="2000" dirty="0"/>
              <a:t>spracovávania až po vydaní potvrdenia</a:t>
            </a:r>
          </a:p>
          <a:p>
            <a:pPr marL="342900" indent="-342900">
              <a:buClr>
                <a:schemeClr val="tx1"/>
              </a:buClr>
              <a:buFont typeface="Arial" panose="020B0604020202020204" pitchFamily="34" charset="0"/>
              <a:buChar char="•"/>
            </a:pPr>
            <a:r>
              <a:rPr lang="sk-SK" altLang="sk-SK" sz="2000" dirty="0" smtClean="0"/>
              <a:t>povinnosť </a:t>
            </a:r>
            <a:r>
              <a:rPr lang="sk-SK" altLang="sk-SK" sz="2000" dirty="0"/>
              <a:t>oznamovať zmeny do 15 </a:t>
            </a:r>
            <a:r>
              <a:rPr lang="sk-SK" altLang="sk-SK" sz="2000" dirty="0" smtClean="0"/>
              <a:t>dní</a:t>
            </a:r>
          </a:p>
          <a:p>
            <a:pPr marL="342900" indent="-342900">
              <a:buClr>
                <a:schemeClr val="tx1"/>
              </a:buClr>
              <a:buFont typeface="Arial" panose="020B0604020202020204" pitchFamily="34" charset="0"/>
              <a:buChar char="•"/>
            </a:pPr>
            <a:r>
              <a:rPr lang="sk-SK" altLang="sk-SK" sz="2000" dirty="0" smtClean="0"/>
              <a:t>OS podľa § 10 ods. 3 písm. g) – kamery a obdobné systémy</a:t>
            </a:r>
          </a:p>
          <a:p>
            <a:pPr marL="342900" indent="-342900">
              <a:buClr>
                <a:schemeClr val="tx1"/>
              </a:buClr>
              <a:buFont typeface="Arial" panose="020B0604020202020204" pitchFamily="34" charset="0"/>
              <a:buChar char="•"/>
            </a:pPr>
            <a:r>
              <a:rPr lang="sk-SK" altLang="sk-SK" sz="2000" dirty="0" smtClean="0"/>
              <a:t>OS podľa § 13 ods. 5 písm. b., c., d.) – biometrické údaje</a:t>
            </a:r>
          </a:p>
          <a:p>
            <a:pPr marL="342900" indent="-342900">
              <a:buClr>
                <a:schemeClr val="tx1"/>
              </a:buClr>
              <a:buFont typeface="Arial" panose="020B0604020202020204" pitchFamily="34" charset="0"/>
              <a:buChar char="•"/>
            </a:pPr>
            <a:r>
              <a:rPr lang="sk-SK" altLang="sk-SK" sz="2000" dirty="0" smtClean="0"/>
              <a:t>OS podľa § 13 ods. 1 + predpoklad prenosu do tretej krajiny bez primeranej úrovne ochrany – rasový / etnický pôvod, politické názory, náboženstvo, zdravie  </a:t>
            </a:r>
          </a:p>
          <a:p>
            <a:pPr>
              <a:buFontTx/>
              <a:buChar char="•"/>
            </a:pPr>
            <a:endParaRPr lang="sk-SK" altLang="sk-SK" dirty="0"/>
          </a:p>
          <a:p>
            <a:endParaRPr lang="sk-SK" altLang="sk-SK" dirty="0"/>
          </a:p>
          <a:p>
            <a:endParaRPr lang="sk-SK" altLang="sk-SK" dirty="0"/>
          </a:p>
        </p:txBody>
      </p:sp>
      <p:sp>
        <p:nvSpPr>
          <p:cNvPr id="38916" name="Zástupný symbol čísla snímky 3"/>
          <p:cNvSpPr>
            <a:spLocks noGrp="1"/>
          </p:cNvSpPr>
          <p:nvPr>
            <p:ph type="sldNum" sz="quarter" idx="10"/>
          </p:nvPr>
        </p:nvSpPr>
        <p:spPr bwMode="auto">
          <a:noFill/>
          <a:ln>
            <a:miter lim="800000"/>
            <a:headEnd/>
            <a:tailEnd/>
          </a:ln>
        </p:spPr>
        <p:txBody>
          <a:bodyPr/>
          <a:lstStyle/>
          <a:p>
            <a:fld id="{C002D27C-6DBC-4CF3-BE5A-6A87010E6A1A}" type="slidenum">
              <a:rPr lang="cs-CZ" altLang="sk-SK"/>
              <a:pPr/>
              <a:t>40</a:t>
            </a:fld>
            <a:endParaRPr lang="cs-CZ" altLang="sk-SK" dirty="0"/>
          </a:p>
        </p:txBody>
      </p:sp>
      <p:pic>
        <p:nvPicPr>
          <p:cNvPr id="38917" name="Obrázok 6"/>
          <p:cNvPicPr>
            <a:picLocks noChangeAspect="1"/>
          </p:cNvPicPr>
          <p:nvPr/>
        </p:nvPicPr>
        <p:blipFill>
          <a:blip r:embed="rId2" cstate="print"/>
          <a:srcRect/>
          <a:stretch>
            <a:fillRect/>
          </a:stretch>
        </p:blipFill>
        <p:spPr bwMode="auto">
          <a:xfrm>
            <a:off x="468313" y="6149975"/>
            <a:ext cx="1150937" cy="4810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Nadpis 1"/>
          <p:cNvSpPr>
            <a:spLocks noGrp="1"/>
          </p:cNvSpPr>
          <p:nvPr>
            <p:ph type="title"/>
          </p:nvPr>
        </p:nvSpPr>
        <p:spPr>
          <a:xfrm>
            <a:off x="360363" y="360362"/>
            <a:ext cx="8423275" cy="620365"/>
          </a:xfrm>
        </p:spPr>
        <p:txBody>
          <a:bodyPr/>
          <a:lstStyle/>
          <a:p>
            <a:r>
              <a:rPr lang="sk-SK" altLang="sk-SK" dirty="0"/>
              <a:t>Oznamovanie, registrácia a evidencia informačných </a:t>
            </a:r>
            <a:r>
              <a:rPr lang="sk-SK" altLang="sk-SK" dirty="0" smtClean="0"/>
              <a:t>systémov podľa zákona </a:t>
            </a:r>
            <a:endParaRPr lang="sk-SK" altLang="sk-SK" dirty="0"/>
          </a:p>
        </p:txBody>
      </p:sp>
      <p:sp>
        <p:nvSpPr>
          <p:cNvPr id="40963" name="Zástupný symbol obsahu 2"/>
          <p:cNvSpPr>
            <a:spLocks noGrp="1"/>
          </p:cNvSpPr>
          <p:nvPr>
            <p:ph idx="1"/>
          </p:nvPr>
        </p:nvSpPr>
        <p:spPr>
          <a:xfrm>
            <a:off x="360363" y="1152525"/>
            <a:ext cx="8423275" cy="4930775"/>
          </a:xfrm>
        </p:spPr>
        <p:txBody>
          <a:bodyPr/>
          <a:lstStyle/>
          <a:p>
            <a:r>
              <a:rPr lang="sk-SK" altLang="sk-SK"/>
              <a:t>Evidencia (§ 43)</a:t>
            </a:r>
          </a:p>
          <a:p>
            <a:endParaRPr lang="sk-SK" altLang="sk-SK"/>
          </a:p>
          <a:p>
            <a:r>
              <a:rPr lang="sk-SK" altLang="sk-SK"/>
              <a:t>Informačný systém, ktorý nepodlieha oznamovacej povinnosti ani osobitnej registrácii je prevádzkovateľ povinný evidovať. </a:t>
            </a:r>
          </a:p>
          <a:p>
            <a:endParaRPr lang="sk-SK" altLang="sk-SK"/>
          </a:p>
          <a:p>
            <a:r>
              <a:rPr lang="sk-SK" altLang="sk-SK"/>
              <a:t>Evidenčný list zostáva u prevádzkovateľa. Predkladá ho len v prípade kontroly. </a:t>
            </a:r>
          </a:p>
        </p:txBody>
      </p:sp>
      <p:sp>
        <p:nvSpPr>
          <p:cNvPr id="40964" name="Zástupný symbol čísla snímky 3"/>
          <p:cNvSpPr>
            <a:spLocks noGrp="1"/>
          </p:cNvSpPr>
          <p:nvPr>
            <p:ph type="sldNum" sz="quarter" idx="10"/>
          </p:nvPr>
        </p:nvSpPr>
        <p:spPr bwMode="auto">
          <a:noFill/>
          <a:ln>
            <a:miter lim="800000"/>
            <a:headEnd/>
            <a:tailEnd/>
          </a:ln>
        </p:spPr>
        <p:txBody>
          <a:bodyPr/>
          <a:lstStyle/>
          <a:p>
            <a:fld id="{098B81F6-82D7-43BF-B4C5-41A4CC03A62A}" type="slidenum">
              <a:rPr lang="cs-CZ" altLang="sk-SK"/>
              <a:pPr/>
              <a:t>41</a:t>
            </a:fld>
            <a:endParaRPr lang="cs-CZ" altLang="sk-SK"/>
          </a:p>
        </p:txBody>
      </p:sp>
      <p:pic>
        <p:nvPicPr>
          <p:cNvPr id="40965" name="Obrázok 6"/>
          <p:cNvPicPr>
            <a:picLocks noChangeAspect="1"/>
          </p:cNvPicPr>
          <p:nvPr/>
        </p:nvPicPr>
        <p:blipFill>
          <a:blip r:embed="rId2" cstate="print"/>
          <a:srcRect/>
          <a:stretch>
            <a:fillRect/>
          </a:stretch>
        </p:blipFill>
        <p:spPr bwMode="auto">
          <a:xfrm>
            <a:off x="468313" y="6149975"/>
            <a:ext cx="1150937" cy="4810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Nadpis 1"/>
          <p:cNvSpPr>
            <a:spLocks noGrp="1"/>
          </p:cNvSpPr>
          <p:nvPr>
            <p:ph type="title"/>
          </p:nvPr>
        </p:nvSpPr>
        <p:spPr>
          <a:xfrm>
            <a:off x="360363" y="360362"/>
            <a:ext cx="8423275" cy="620365"/>
          </a:xfrm>
        </p:spPr>
        <p:txBody>
          <a:bodyPr/>
          <a:lstStyle/>
          <a:p>
            <a:r>
              <a:rPr lang="sk-SK" altLang="sk-SK" dirty="0" smtClean="0"/>
              <a:t>Záznamy o spracovateľských činnostiach podľa Nariadenia</a:t>
            </a:r>
            <a:endParaRPr lang="sk-SK" altLang="sk-SK" dirty="0"/>
          </a:p>
        </p:txBody>
      </p:sp>
      <p:sp>
        <p:nvSpPr>
          <p:cNvPr id="40963" name="Zástupný symbol obsahu 2"/>
          <p:cNvSpPr>
            <a:spLocks noGrp="1"/>
          </p:cNvSpPr>
          <p:nvPr>
            <p:ph idx="1"/>
          </p:nvPr>
        </p:nvSpPr>
        <p:spPr>
          <a:xfrm>
            <a:off x="360363" y="1152525"/>
            <a:ext cx="8423275" cy="4930775"/>
          </a:xfrm>
        </p:spPr>
        <p:txBody>
          <a:bodyPr/>
          <a:lstStyle/>
          <a:p>
            <a:pPr marL="342900" indent="-342900">
              <a:buClr>
                <a:srgbClr val="0070C0"/>
              </a:buClr>
              <a:buFont typeface="Arial" panose="020B0604020202020204" pitchFamily="34" charset="0"/>
              <a:buChar char="•"/>
            </a:pPr>
            <a:r>
              <a:rPr lang="sk-SK" altLang="sk-SK" sz="2000" dirty="0" smtClean="0">
                <a:solidFill>
                  <a:srgbClr val="0070C0"/>
                </a:solidFill>
              </a:rPr>
              <a:t>Nariadenie nepozná povinnosť evidovať, oznamovať alebo osobitne registrovať informačné systémy</a:t>
            </a:r>
          </a:p>
          <a:p>
            <a:pPr marL="342900" indent="-342900">
              <a:buClr>
                <a:srgbClr val="0070C0"/>
              </a:buClr>
              <a:buFont typeface="Arial" panose="020B0604020202020204" pitchFamily="34" charset="0"/>
              <a:buChar char="•"/>
            </a:pPr>
            <a:r>
              <a:rPr lang="sk-SK" altLang="sk-SK" sz="2000" dirty="0" smtClean="0">
                <a:solidFill>
                  <a:srgbClr val="0070C0"/>
                </a:solidFill>
              </a:rPr>
              <a:t>Nariadenie však upravuje povinnosť viesť </a:t>
            </a:r>
            <a:r>
              <a:rPr lang="sk-SK" altLang="sk-SK" sz="2000" b="1" dirty="0" smtClean="0">
                <a:solidFill>
                  <a:srgbClr val="0070C0"/>
                </a:solidFill>
              </a:rPr>
              <a:t>záznamy o spracovateľských činnostiach </a:t>
            </a:r>
            <a:r>
              <a:rPr lang="sk-SK" altLang="sk-SK" sz="2000" dirty="0" smtClean="0">
                <a:solidFill>
                  <a:srgbClr val="0070C0"/>
                </a:solidFill>
              </a:rPr>
              <a:t>– ako obdobu evidenčného listu + popis prijatých opatrení</a:t>
            </a:r>
          </a:p>
          <a:p>
            <a:pPr marL="342900" indent="-342900">
              <a:buClr>
                <a:srgbClr val="0070C0"/>
              </a:buClr>
              <a:buFont typeface="Arial" panose="020B0604020202020204" pitchFamily="34" charset="0"/>
              <a:buChar char="•"/>
            </a:pPr>
            <a:r>
              <a:rPr lang="sk-SK" altLang="sk-SK" sz="2000" dirty="0">
                <a:solidFill>
                  <a:srgbClr val="0070C0"/>
                </a:solidFill>
              </a:rPr>
              <a:t>Aj každý sprostredkovateľ o spracovateľských operáciách, ktoré vykonal v mene prevádzkovateľa</a:t>
            </a:r>
            <a:endParaRPr lang="sk-SK" altLang="sk-SK" sz="2000" dirty="0" smtClean="0">
              <a:solidFill>
                <a:srgbClr val="0070C0"/>
              </a:solidFill>
            </a:endParaRPr>
          </a:p>
          <a:p>
            <a:pPr marL="342900" indent="-342900">
              <a:buClr>
                <a:srgbClr val="0070C0"/>
              </a:buClr>
              <a:buFont typeface="Arial" panose="020B0604020202020204" pitchFamily="34" charset="0"/>
              <a:buChar char="•"/>
            </a:pPr>
            <a:r>
              <a:rPr lang="sk-SK" altLang="sk-SK" sz="2000" dirty="0" smtClean="0">
                <a:solidFill>
                  <a:srgbClr val="0070C0"/>
                </a:solidFill>
              </a:rPr>
              <a:t>Táto povinnosť sa nevzťahuje na podnik, ktorý zamestnáva menej ako 250 osôb, pokiaľ nie je pravdepodobné, že spracúvanie povedie k riziku pre práva a slobody dotknutej osoby, pokiaľ je toto spracúvanie príležitostné alebo nezahŕňa osobitné kategórie osobných údajov.</a:t>
            </a:r>
          </a:p>
          <a:p>
            <a:r>
              <a:rPr lang="sk-SK" altLang="sk-SK" dirty="0" smtClean="0">
                <a:solidFill>
                  <a:srgbClr val="0070C0"/>
                </a:solidFill>
              </a:rPr>
              <a:t> </a:t>
            </a:r>
            <a:endParaRPr lang="sk-SK" altLang="sk-SK" dirty="0">
              <a:solidFill>
                <a:srgbClr val="0070C0"/>
              </a:solidFill>
            </a:endParaRPr>
          </a:p>
        </p:txBody>
      </p:sp>
      <p:sp>
        <p:nvSpPr>
          <p:cNvPr id="40964" name="Zástupný symbol čísla snímky 3"/>
          <p:cNvSpPr>
            <a:spLocks noGrp="1"/>
          </p:cNvSpPr>
          <p:nvPr>
            <p:ph type="sldNum" sz="quarter" idx="10"/>
          </p:nvPr>
        </p:nvSpPr>
        <p:spPr bwMode="auto">
          <a:noFill/>
          <a:ln>
            <a:miter lim="800000"/>
            <a:headEnd/>
            <a:tailEnd/>
          </a:ln>
        </p:spPr>
        <p:txBody>
          <a:bodyPr/>
          <a:lstStyle/>
          <a:p>
            <a:fld id="{098B81F6-82D7-43BF-B4C5-41A4CC03A62A}" type="slidenum">
              <a:rPr lang="cs-CZ" altLang="sk-SK"/>
              <a:pPr/>
              <a:t>42</a:t>
            </a:fld>
            <a:endParaRPr lang="cs-CZ" altLang="sk-SK"/>
          </a:p>
        </p:txBody>
      </p:sp>
      <p:pic>
        <p:nvPicPr>
          <p:cNvPr id="40965" name="Obrázok 6"/>
          <p:cNvPicPr>
            <a:picLocks noChangeAspect="1"/>
          </p:cNvPicPr>
          <p:nvPr/>
        </p:nvPicPr>
        <p:blipFill>
          <a:blip r:embed="rId2" cstate="print"/>
          <a:srcRect/>
          <a:stretch>
            <a:fillRect/>
          </a:stretch>
        </p:blipFill>
        <p:spPr bwMode="auto">
          <a:xfrm>
            <a:off x="468313" y="6149975"/>
            <a:ext cx="1150937" cy="481013"/>
          </a:xfrm>
          <a:prstGeom prst="rect">
            <a:avLst/>
          </a:prstGeom>
          <a:noFill/>
          <a:ln w="9525">
            <a:noFill/>
            <a:miter lim="800000"/>
            <a:headEnd/>
            <a:tailEnd/>
          </a:ln>
        </p:spPr>
      </p:pic>
    </p:spTree>
    <p:extLst>
      <p:ext uri="{BB962C8B-B14F-4D97-AF65-F5344CB8AC3E}">
        <p14:creationId xmlns:p14="http://schemas.microsoft.com/office/powerpoint/2010/main" val="306223181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Nadpis 1"/>
          <p:cNvSpPr>
            <a:spLocks noGrp="1"/>
          </p:cNvSpPr>
          <p:nvPr>
            <p:ph type="title"/>
          </p:nvPr>
        </p:nvSpPr>
        <p:spPr>
          <a:xfrm>
            <a:off x="360363" y="360362"/>
            <a:ext cx="8423275" cy="620365"/>
          </a:xfrm>
        </p:spPr>
        <p:txBody>
          <a:bodyPr/>
          <a:lstStyle/>
          <a:p>
            <a:r>
              <a:rPr lang="sk-SK" altLang="sk-SK" dirty="0" smtClean="0"/>
              <a:t>Bezpečnosť osobných údajov</a:t>
            </a:r>
            <a:endParaRPr lang="sk-SK" altLang="sk-SK" dirty="0"/>
          </a:p>
        </p:txBody>
      </p:sp>
      <p:sp>
        <p:nvSpPr>
          <p:cNvPr id="40963" name="Zástupný symbol obsahu 2"/>
          <p:cNvSpPr>
            <a:spLocks noGrp="1"/>
          </p:cNvSpPr>
          <p:nvPr>
            <p:ph idx="1"/>
          </p:nvPr>
        </p:nvSpPr>
        <p:spPr>
          <a:xfrm>
            <a:off x="360363" y="1152525"/>
            <a:ext cx="8423275" cy="4930775"/>
          </a:xfrm>
        </p:spPr>
        <p:txBody>
          <a:bodyPr/>
          <a:lstStyle/>
          <a:p>
            <a:r>
              <a:rPr lang="sk-SK" altLang="sk-SK" sz="1800" dirty="0" smtClean="0">
                <a:solidFill>
                  <a:srgbClr val="0070C0"/>
                </a:solidFill>
              </a:rPr>
              <a:t>Nariadenie aj zákon </a:t>
            </a:r>
            <a:r>
              <a:rPr lang="sk-SK" altLang="sk-SK" sz="1800" dirty="0">
                <a:solidFill>
                  <a:srgbClr val="0070C0"/>
                </a:solidFill>
              </a:rPr>
              <a:t>upravuje povinnosť  prevádzkovateľa (a sprostredkovateľa) prijať </a:t>
            </a:r>
            <a:r>
              <a:rPr lang="sk-SK" altLang="sk-SK" sz="1800" b="1" dirty="0">
                <a:solidFill>
                  <a:srgbClr val="0070C0"/>
                </a:solidFill>
              </a:rPr>
              <a:t>primerané technické a organizačné </a:t>
            </a:r>
            <a:r>
              <a:rPr lang="sk-SK" altLang="sk-SK" sz="1800" b="1" dirty="0" smtClean="0">
                <a:solidFill>
                  <a:srgbClr val="0070C0"/>
                </a:solidFill>
              </a:rPr>
              <a:t>opatrenia</a:t>
            </a:r>
          </a:p>
          <a:p>
            <a:r>
              <a:rPr lang="sk-SK" altLang="sk-SK" sz="1800" dirty="0" smtClean="0">
                <a:solidFill>
                  <a:srgbClr val="0070C0"/>
                </a:solidFill>
              </a:rPr>
              <a:t>Nariadenie špecifikuje, že sa majú prijať so zreteľom na najnovšie poznatky a majú sa brať </a:t>
            </a:r>
            <a:r>
              <a:rPr lang="sk-SK" altLang="sk-SK" sz="1800" dirty="0">
                <a:solidFill>
                  <a:srgbClr val="0070C0"/>
                </a:solidFill>
              </a:rPr>
              <a:t>do úvahy náklady na ich </a:t>
            </a:r>
            <a:r>
              <a:rPr lang="sk-SK" altLang="sk-SK" sz="1800" dirty="0" smtClean="0">
                <a:solidFill>
                  <a:srgbClr val="0070C0"/>
                </a:solidFill>
              </a:rPr>
              <a:t>implementáciu. Opatrenia zahŕňajú </a:t>
            </a:r>
            <a:r>
              <a:rPr lang="sk-SK" altLang="sk-SK" sz="1800" dirty="0">
                <a:solidFill>
                  <a:srgbClr val="0070C0"/>
                </a:solidFill>
              </a:rPr>
              <a:t>aj:</a:t>
            </a:r>
          </a:p>
          <a:p>
            <a:pPr marL="285750" indent="-285750">
              <a:buClr>
                <a:srgbClr val="0070C0"/>
              </a:buClr>
              <a:buFont typeface="Arial" panose="020B0604020202020204" pitchFamily="34" charset="0"/>
              <a:buChar char="•"/>
            </a:pPr>
            <a:r>
              <a:rPr lang="sk-SK" altLang="sk-SK" sz="1800" dirty="0" err="1">
                <a:solidFill>
                  <a:srgbClr val="0070C0"/>
                </a:solidFill>
              </a:rPr>
              <a:t>presudonymizáciu</a:t>
            </a:r>
            <a:r>
              <a:rPr lang="sk-SK" altLang="sk-SK" sz="1800" dirty="0">
                <a:solidFill>
                  <a:srgbClr val="0070C0"/>
                </a:solidFill>
              </a:rPr>
              <a:t> a šifrovanie;</a:t>
            </a:r>
          </a:p>
          <a:p>
            <a:pPr marL="285750" indent="-285750">
              <a:buClr>
                <a:srgbClr val="0070C0"/>
              </a:buClr>
              <a:buFont typeface="Arial" panose="020B0604020202020204" pitchFamily="34" charset="0"/>
              <a:buChar char="•"/>
            </a:pPr>
            <a:r>
              <a:rPr lang="sk-SK" altLang="sk-SK" sz="1800" dirty="0">
                <a:solidFill>
                  <a:srgbClr val="0070C0"/>
                </a:solidFill>
              </a:rPr>
              <a:t>schopnosť zabezpečiť trvalú dôvernosť, integritu, dostupnosť a odolnosť systémov spracúvania a služieb (antivírus, firewall, </a:t>
            </a:r>
            <a:r>
              <a:rPr lang="sk-SK" altLang="sk-SK" sz="1800" dirty="0" err="1">
                <a:solidFill>
                  <a:srgbClr val="0070C0"/>
                </a:solidFill>
              </a:rPr>
              <a:t>antispam</a:t>
            </a:r>
            <a:r>
              <a:rPr lang="sk-SK" altLang="sk-SK" sz="1800" dirty="0">
                <a:solidFill>
                  <a:srgbClr val="0070C0"/>
                </a:solidFill>
              </a:rPr>
              <a:t>, atď.); </a:t>
            </a:r>
          </a:p>
          <a:p>
            <a:pPr marL="285750" indent="-285750">
              <a:buClr>
                <a:srgbClr val="0070C0"/>
              </a:buClr>
              <a:buFont typeface="Arial" panose="020B0604020202020204" pitchFamily="34" charset="0"/>
              <a:buChar char="•"/>
            </a:pPr>
            <a:r>
              <a:rPr lang="sk-SK" altLang="sk-SK" sz="1800" dirty="0">
                <a:solidFill>
                  <a:srgbClr val="0070C0"/>
                </a:solidFill>
              </a:rPr>
              <a:t>schopnosť včas obnoviť dostupnosť osobných údajov a prístup k nim v prípade fyzického alebo technického incidentu (zálohovanie, </a:t>
            </a:r>
            <a:r>
              <a:rPr lang="sk-SK" altLang="sk-SK" sz="1800" dirty="0" err="1">
                <a:solidFill>
                  <a:srgbClr val="0070C0"/>
                </a:solidFill>
              </a:rPr>
              <a:t>data</a:t>
            </a:r>
            <a:r>
              <a:rPr lang="sk-SK" altLang="sk-SK" sz="1800" dirty="0">
                <a:solidFill>
                  <a:srgbClr val="0070C0"/>
                </a:solidFill>
              </a:rPr>
              <a:t> </a:t>
            </a:r>
            <a:r>
              <a:rPr lang="sk-SK" altLang="sk-SK" sz="1800" dirty="0" err="1">
                <a:solidFill>
                  <a:srgbClr val="0070C0"/>
                </a:solidFill>
              </a:rPr>
              <a:t>recovery</a:t>
            </a:r>
            <a:r>
              <a:rPr lang="sk-SK" altLang="sk-SK" sz="1800" dirty="0">
                <a:solidFill>
                  <a:srgbClr val="0070C0"/>
                </a:solidFill>
              </a:rPr>
              <a:t>);</a:t>
            </a:r>
          </a:p>
          <a:p>
            <a:pPr marL="285750" indent="-285750">
              <a:buClr>
                <a:srgbClr val="0070C0"/>
              </a:buClr>
              <a:buFont typeface="Arial" panose="020B0604020202020204" pitchFamily="34" charset="0"/>
              <a:buChar char="•"/>
            </a:pPr>
            <a:r>
              <a:rPr lang="sk-SK" altLang="sk-SK" sz="1800" dirty="0">
                <a:solidFill>
                  <a:srgbClr val="0070C0"/>
                </a:solidFill>
              </a:rPr>
              <a:t>proces pravidelného testovania, posudzovania a hodnotenia účinnosti bezpečnostných opatrení.</a:t>
            </a:r>
          </a:p>
          <a:p>
            <a:pPr marL="285750" indent="-285750">
              <a:buClr>
                <a:srgbClr val="0070C0"/>
              </a:buClr>
              <a:buFont typeface="Arial" panose="020B0604020202020204" pitchFamily="34" charset="0"/>
              <a:buChar char="•"/>
            </a:pPr>
            <a:r>
              <a:rPr lang="sk-SK" altLang="sk-SK" sz="1800" dirty="0" smtClean="0">
                <a:solidFill>
                  <a:srgbClr val="0070C0"/>
                </a:solidFill>
              </a:rPr>
              <a:t>Nariadenie tiež ustanovuje, že pri </a:t>
            </a:r>
            <a:r>
              <a:rPr lang="sk-SK" altLang="sk-SK" sz="1800" dirty="0">
                <a:solidFill>
                  <a:srgbClr val="0070C0"/>
                </a:solidFill>
              </a:rPr>
              <a:t>posudzovaní primeranej úrovne bezpečnosti sa prihliada predovšetkým na </a:t>
            </a:r>
            <a:r>
              <a:rPr lang="sk-SK" altLang="sk-SK" sz="1800" b="1" dirty="0">
                <a:solidFill>
                  <a:srgbClr val="0070C0"/>
                </a:solidFill>
              </a:rPr>
              <a:t>riziká</a:t>
            </a:r>
            <a:r>
              <a:rPr lang="sk-SK" altLang="sk-SK" sz="1800" dirty="0">
                <a:solidFill>
                  <a:srgbClr val="0070C0"/>
                </a:solidFill>
              </a:rPr>
              <a:t>, ktoré predstavuje spracúvanie osobných </a:t>
            </a:r>
            <a:r>
              <a:rPr lang="sk-SK" altLang="sk-SK" sz="1800" dirty="0" smtClean="0">
                <a:solidFill>
                  <a:srgbClr val="0070C0"/>
                </a:solidFill>
              </a:rPr>
              <a:t>údajov </a:t>
            </a:r>
            <a:r>
              <a:rPr lang="sk-SK" altLang="sk-SK" sz="1800" b="1" dirty="0" smtClean="0">
                <a:solidFill>
                  <a:srgbClr val="0070C0"/>
                </a:solidFill>
              </a:rPr>
              <a:t>pre práva a slobody dotknutých osôb. </a:t>
            </a:r>
            <a:endParaRPr lang="sk-SK" altLang="sk-SK" sz="1800" b="1" dirty="0">
              <a:solidFill>
                <a:srgbClr val="0070C0"/>
              </a:solidFill>
            </a:endParaRPr>
          </a:p>
          <a:p>
            <a:pPr marL="342900" indent="-342900">
              <a:buFont typeface="Arial" panose="020B0604020202020204" pitchFamily="34" charset="0"/>
              <a:buChar char="•"/>
            </a:pPr>
            <a:endParaRPr lang="sk-SK" altLang="sk-SK" dirty="0">
              <a:solidFill>
                <a:srgbClr val="0070C0"/>
              </a:solidFill>
            </a:endParaRPr>
          </a:p>
        </p:txBody>
      </p:sp>
      <p:sp>
        <p:nvSpPr>
          <p:cNvPr id="40964" name="Zástupný symbol čísla snímky 3"/>
          <p:cNvSpPr>
            <a:spLocks noGrp="1"/>
          </p:cNvSpPr>
          <p:nvPr>
            <p:ph type="sldNum" sz="quarter" idx="10"/>
          </p:nvPr>
        </p:nvSpPr>
        <p:spPr bwMode="auto">
          <a:noFill/>
          <a:ln>
            <a:miter lim="800000"/>
            <a:headEnd/>
            <a:tailEnd/>
          </a:ln>
        </p:spPr>
        <p:txBody>
          <a:bodyPr/>
          <a:lstStyle/>
          <a:p>
            <a:fld id="{098B81F6-82D7-43BF-B4C5-41A4CC03A62A}" type="slidenum">
              <a:rPr lang="cs-CZ" altLang="sk-SK"/>
              <a:pPr/>
              <a:t>43</a:t>
            </a:fld>
            <a:endParaRPr lang="cs-CZ" altLang="sk-SK"/>
          </a:p>
        </p:txBody>
      </p:sp>
      <p:pic>
        <p:nvPicPr>
          <p:cNvPr id="40965" name="Obrázok 6"/>
          <p:cNvPicPr>
            <a:picLocks noChangeAspect="1"/>
          </p:cNvPicPr>
          <p:nvPr/>
        </p:nvPicPr>
        <p:blipFill>
          <a:blip r:embed="rId2" cstate="print"/>
          <a:srcRect/>
          <a:stretch>
            <a:fillRect/>
          </a:stretch>
        </p:blipFill>
        <p:spPr bwMode="auto">
          <a:xfrm>
            <a:off x="468313" y="6149975"/>
            <a:ext cx="1150937" cy="481013"/>
          </a:xfrm>
          <a:prstGeom prst="rect">
            <a:avLst/>
          </a:prstGeom>
          <a:noFill/>
          <a:ln w="9525">
            <a:noFill/>
            <a:miter lim="800000"/>
            <a:headEnd/>
            <a:tailEnd/>
          </a:ln>
        </p:spPr>
      </p:pic>
    </p:spTree>
    <p:extLst>
      <p:ext uri="{BB962C8B-B14F-4D97-AF65-F5344CB8AC3E}">
        <p14:creationId xmlns:p14="http://schemas.microsoft.com/office/powerpoint/2010/main" val="412132189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Nadpis 1"/>
          <p:cNvSpPr>
            <a:spLocks noGrp="1"/>
          </p:cNvSpPr>
          <p:nvPr>
            <p:ph type="title"/>
          </p:nvPr>
        </p:nvSpPr>
        <p:spPr>
          <a:xfrm>
            <a:off x="360363" y="360362"/>
            <a:ext cx="8423275" cy="620365"/>
          </a:xfrm>
        </p:spPr>
        <p:txBody>
          <a:bodyPr/>
          <a:lstStyle/>
          <a:p>
            <a:r>
              <a:rPr lang="sk-SK" altLang="sk-SK" dirty="0" smtClean="0"/>
              <a:t>Bezpečnosť osobných údajov</a:t>
            </a:r>
            <a:endParaRPr lang="sk-SK" altLang="sk-SK" dirty="0"/>
          </a:p>
        </p:txBody>
      </p:sp>
      <p:sp>
        <p:nvSpPr>
          <p:cNvPr id="40963" name="Zástupný symbol obsahu 2"/>
          <p:cNvSpPr>
            <a:spLocks noGrp="1"/>
          </p:cNvSpPr>
          <p:nvPr>
            <p:ph idx="1"/>
          </p:nvPr>
        </p:nvSpPr>
        <p:spPr>
          <a:xfrm>
            <a:off x="360363" y="1152525"/>
            <a:ext cx="8423275" cy="4930775"/>
          </a:xfrm>
        </p:spPr>
        <p:txBody>
          <a:bodyPr/>
          <a:lstStyle/>
          <a:p>
            <a:r>
              <a:rPr lang="sk-SK" altLang="sk-SK" sz="1800" b="1" dirty="0">
                <a:solidFill>
                  <a:srgbClr val="0070C0"/>
                </a:solidFill>
              </a:rPr>
              <a:t>Oznámenie porušenia ochrany osobných údajov dozornému </a:t>
            </a:r>
            <a:r>
              <a:rPr lang="sk-SK" altLang="sk-SK" sz="1800" b="1" dirty="0" smtClean="0">
                <a:solidFill>
                  <a:srgbClr val="0070C0"/>
                </a:solidFill>
              </a:rPr>
              <a:t>orgánu v zmysle Nariadenia </a:t>
            </a:r>
            <a:r>
              <a:rPr lang="sk-SK" altLang="sk-SK" sz="1800" dirty="0" smtClean="0">
                <a:solidFill>
                  <a:srgbClr val="0070C0"/>
                </a:solidFill>
              </a:rPr>
              <a:t>(zákon túto povinnosť nepozná)</a:t>
            </a:r>
            <a:endParaRPr lang="sk-SK" altLang="sk-SK" sz="1800" dirty="0">
              <a:solidFill>
                <a:srgbClr val="0070C0"/>
              </a:solidFill>
            </a:endParaRPr>
          </a:p>
          <a:p>
            <a:pPr marL="342900" indent="-342900">
              <a:buClr>
                <a:srgbClr val="0070C0"/>
              </a:buClr>
              <a:buFont typeface="Arial" panose="020B0604020202020204" pitchFamily="34" charset="0"/>
              <a:buChar char="•"/>
            </a:pPr>
            <a:r>
              <a:rPr lang="sk-SK" altLang="sk-SK" sz="1800" dirty="0">
                <a:solidFill>
                  <a:srgbClr val="0070C0"/>
                </a:solidFill>
              </a:rPr>
              <a:t>Povinnosť prevádzkovateľa bez zbytočného odkladu a podľa možnosti najneskôr do 72 hodín oznámiť porušenie ochrany osobných údajov príslušnému dozornému orgánu </a:t>
            </a:r>
          </a:p>
          <a:p>
            <a:pPr marL="342900" indent="-342900">
              <a:buClr>
                <a:srgbClr val="0070C0"/>
              </a:buClr>
              <a:buFont typeface="Arial" panose="020B0604020202020204" pitchFamily="34" charset="0"/>
              <a:buChar char="•"/>
            </a:pPr>
            <a:r>
              <a:rPr lang="sk-SK" altLang="sk-SK" sz="1800" dirty="0" smtClean="0">
                <a:solidFill>
                  <a:srgbClr val="0070C0"/>
                </a:solidFill>
              </a:rPr>
              <a:t>Výnimka </a:t>
            </a:r>
            <a:r>
              <a:rPr lang="sk-SK" altLang="sk-SK" sz="1800" dirty="0">
                <a:solidFill>
                  <a:srgbClr val="0070C0"/>
                </a:solidFill>
              </a:rPr>
              <a:t>- keď nie je pravdepodobné, že porušenie ochrany osobných údajov povedie k riziku pre práva a slobody fyzických osôb. </a:t>
            </a:r>
          </a:p>
          <a:p>
            <a:pPr marL="342900" indent="-342900">
              <a:buClr>
                <a:srgbClr val="0070C0"/>
              </a:buClr>
              <a:buFont typeface="Arial" panose="020B0604020202020204" pitchFamily="34" charset="0"/>
              <a:buChar char="•"/>
            </a:pPr>
            <a:r>
              <a:rPr lang="sk-SK" altLang="sk-SK" sz="1800" dirty="0">
                <a:solidFill>
                  <a:srgbClr val="0070C0"/>
                </a:solidFill>
              </a:rPr>
              <a:t>Sprostredkovateľ podá prevádzkovateľovi oznámenie bez zbytočného odkladu po tom, čo sa o porušení ochrany osobných údajov dozvedel.</a:t>
            </a:r>
          </a:p>
          <a:p>
            <a:pPr marL="342900" indent="-342900">
              <a:buClr>
                <a:srgbClr val="0070C0"/>
              </a:buClr>
              <a:buFont typeface="Arial" panose="020B0604020202020204" pitchFamily="34" charset="0"/>
              <a:buChar char="•"/>
            </a:pPr>
            <a:r>
              <a:rPr lang="sk-SK" altLang="sk-SK" sz="1800" dirty="0">
                <a:solidFill>
                  <a:srgbClr val="0070C0"/>
                </a:solidFill>
              </a:rPr>
              <a:t>Nariadenie upravuje náležitosti takéhoto oznámenia</a:t>
            </a:r>
            <a:r>
              <a:rPr lang="sk-SK" altLang="sk-SK" sz="1800" dirty="0" smtClean="0">
                <a:solidFill>
                  <a:srgbClr val="0070C0"/>
                </a:solidFill>
              </a:rPr>
              <a:t>.</a:t>
            </a:r>
            <a:endParaRPr lang="sk-SK" altLang="sk-SK" sz="1800" dirty="0">
              <a:solidFill>
                <a:srgbClr val="0070C0"/>
              </a:solidFill>
            </a:endParaRPr>
          </a:p>
          <a:p>
            <a:r>
              <a:rPr lang="sk-SK" altLang="sk-SK" sz="1800" b="1" dirty="0">
                <a:solidFill>
                  <a:srgbClr val="0070C0"/>
                </a:solidFill>
              </a:rPr>
              <a:t>Oznámenie porušenia ochrany osobných údajov dotknutej osobe v zmysle Nariadenia </a:t>
            </a:r>
            <a:r>
              <a:rPr lang="sk-SK" altLang="sk-SK" sz="1800" dirty="0">
                <a:solidFill>
                  <a:srgbClr val="0070C0"/>
                </a:solidFill>
              </a:rPr>
              <a:t>(zákon </a:t>
            </a:r>
            <a:r>
              <a:rPr lang="sk-SK" altLang="sk-SK" sz="1800" dirty="0" smtClean="0">
                <a:solidFill>
                  <a:srgbClr val="0070C0"/>
                </a:solidFill>
              </a:rPr>
              <a:t>túto povinnosť nepozná)</a:t>
            </a:r>
            <a:endParaRPr lang="sk-SK" altLang="sk-SK" sz="1800" dirty="0">
              <a:solidFill>
                <a:srgbClr val="0070C0"/>
              </a:solidFill>
            </a:endParaRPr>
          </a:p>
          <a:p>
            <a:pPr marL="342900" indent="-342900">
              <a:buClr>
                <a:srgbClr val="0070C0"/>
              </a:buClr>
              <a:buFont typeface="Arial" panose="020B0604020202020204" pitchFamily="34" charset="0"/>
              <a:buChar char="•"/>
            </a:pPr>
            <a:r>
              <a:rPr lang="sk-SK" altLang="sk-SK" sz="1800" dirty="0">
                <a:solidFill>
                  <a:srgbClr val="0070C0"/>
                </a:solidFill>
              </a:rPr>
              <a:t>V prípade porušenia ochrany osobných údajov, ktoré pravdepodobne povedie k vysokému riziku pre práva a slobody fyzických osôb, prevádzkovateľ bez zbytočného odkladu oznámi porušenie ochrany osobných údajov dotknutej osobe.</a:t>
            </a:r>
          </a:p>
          <a:p>
            <a:pPr marL="342900" indent="-342900">
              <a:buFont typeface="Arial" panose="020B0604020202020204" pitchFamily="34" charset="0"/>
              <a:buChar char="•"/>
            </a:pPr>
            <a:endParaRPr lang="sk-SK" altLang="sk-SK" dirty="0">
              <a:solidFill>
                <a:srgbClr val="0070C0"/>
              </a:solidFill>
            </a:endParaRPr>
          </a:p>
        </p:txBody>
      </p:sp>
      <p:sp>
        <p:nvSpPr>
          <p:cNvPr id="40964" name="Zástupný symbol čísla snímky 3"/>
          <p:cNvSpPr>
            <a:spLocks noGrp="1"/>
          </p:cNvSpPr>
          <p:nvPr>
            <p:ph type="sldNum" sz="quarter" idx="10"/>
          </p:nvPr>
        </p:nvSpPr>
        <p:spPr bwMode="auto">
          <a:noFill/>
          <a:ln>
            <a:miter lim="800000"/>
            <a:headEnd/>
            <a:tailEnd/>
          </a:ln>
        </p:spPr>
        <p:txBody>
          <a:bodyPr/>
          <a:lstStyle/>
          <a:p>
            <a:fld id="{098B81F6-82D7-43BF-B4C5-41A4CC03A62A}" type="slidenum">
              <a:rPr lang="cs-CZ" altLang="sk-SK"/>
              <a:pPr/>
              <a:t>44</a:t>
            </a:fld>
            <a:endParaRPr lang="cs-CZ" altLang="sk-SK"/>
          </a:p>
        </p:txBody>
      </p:sp>
      <p:pic>
        <p:nvPicPr>
          <p:cNvPr id="40965" name="Obrázok 6"/>
          <p:cNvPicPr>
            <a:picLocks noChangeAspect="1"/>
          </p:cNvPicPr>
          <p:nvPr/>
        </p:nvPicPr>
        <p:blipFill>
          <a:blip r:embed="rId2" cstate="print"/>
          <a:srcRect/>
          <a:stretch>
            <a:fillRect/>
          </a:stretch>
        </p:blipFill>
        <p:spPr bwMode="auto">
          <a:xfrm>
            <a:off x="468313" y="6149975"/>
            <a:ext cx="1150937" cy="481013"/>
          </a:xfrm>
          <a:prstGeom prst="rect">
            <a:avLst/>
          </a:prstGeom>
          <a:noFill/>
          <a:ln w="9525">
            <a:noFill/>
            <a:miter lim="800000"/>
            <a:headEnd/>
            <a:tailEnd/>
          </a:ln>
        </p:spPr>
      </p:pic>
    </p:spTree>
    <p:extLst>
      <p:ext uri="{BB962C8B-B14F-4D97-AF65-F5344CB8AC3E}">
        <p14:creationId xmlns:p14="http://schemas.microsoft.com/office/powerpoint/2010/main" val="305337868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Nadpis 1"/>
          <p:cNvSpPr>
            <a:spLocks noGrp="1"/>
          </p:cNvSpPr>
          <p:nvPr>
            <p:ph type="title"/>
          </p:nvPr>
        </p:nvSpPr>
        <p:spPr>
          <a:xfrm>
            <a:off x="360363" y="360362"/>
            <a:ext cx="8423275" cy="620365"/>
          </a:xfrm>
        </p:spPr>
        <p:txBody>
          <a:bodyPr/>
          <a:lstStyle/>
          <a:p>
            <a:r>
              <a:rPr lang="sk-SK" altLang="sk-SK" dirty="0" smtClean="0"/>
              <a:t>Bezpečnosť osobných údajov</a:t>
            </a:r>
            <a:endParaRPr lang="sk-SK" altLang="sk-SK" dirty="0"/>
          </a:p>
        </p:txBody>
      </p:sp>
      <p:sp>
        <p:nvSpPr>
          <p:cNvPr id="40963" name="Zástupný symbol obsahu 2"/>
          <p:cNvSpPr>
            <a:spLocks noGrp="1"/>
          </p:cNvSpPr>
          <p:nvPr>
            <p:ph idx="1"/>
          </p:nvPr>
        </p:nvSpPr>
        <p:spPr>
          <a:xfrm>
            <a:off x="360363" y="1152525"/>
            <a:ext cx="8423275" cy="4930775"/>
          </a:xfrm>
        </p:spPr>
        <p:txBody>
          <a:bodyPr/>
          <a:lstStyle/>
          <a:p>
            <a:r>
              <a:rPr lang="sk-SK" sz="1600" b="1" dirty="0" smtClean="0">
                <a:solidFill>
                  <a:srgbClr val="0070C0"/>
                </a:solidFill>
              </a:rPr>
              <a:t>Bezpečnostný projekt v zmysle zákona</a:t>
            </a:r>
          </a:p>
          <a:p>
            <a:pPr marL="342900" indent="-342900">
              <a:buClr>
                <a:srgbClr val="0070C0"/>
              </a:buClr>
              <a:buFont typeface="Arial" panose="020B0604020202020204" pitchFamily="34" charset="0"/>
              <a:buChar char="•"/>
            </a:pPr>
            <a:r>
              <a:rPr lang="sk-SK" sz="1600" dirty="0" smtClean="0">
                <a:solidFill>
                  <a:srgbClr val="0070C0"/>
                </a:solidFill>
              </a:rPr>
              <a:t>v </a:t>
            </a:r>
            <a:r>
              <a:rPr lang="sk-SK" sz="1600" dirty="0">
                <a:solidFill>
                  <a:srgbClr val="0070C0"/>
                </a:solidFill>
              </a:rPr>
              <a:t>prípade spracovania osobitnej kategórie osobných údajov a pripojenia IS do verejnej siete</a:t>
            </a:r>
          </a:p>
          <a:p>
            <a:pPr marL="342900" indent="-342900">
              <a:buClr>
                <a:srgbClr val="0070C0"/>
              </a:buClr>
              <a:buFont typeface="Arial" panose="020B0604020202020204" pitchFamily="34" charset="0"/>
              <a:buChar char="•"/>
            </a:pPr>
            <a:r>
              <a:rPr lang="sk-SK" sz="1600" dirty="0" smtClean="0">
                <a:solidFill>
                  <a:srgbClr val="0070C0"/>
                </a:solidFill>
              </a:rPr>
              <a:t>náležitosti </a:t>
            </a:r>
            <a:r>
              <a:rPr lang="sk-SK" sz="1600" dirty="0">
                <a:solidFill>
                  <a:srgbClr val="0070C0"/>
                </a:solidFill>
              </a:rPr>
              <a:t>upravuje Vyhláška Úradu na OOU č. 164/2013)</a:t>
            </a:r>
          </a:p>
          <a:p>
            <a:r>
              <a:rPr lang="sk-SK" sz="1600" b="1" dirty="0" smtClean="0">
                <a:solidFill>
                  <a:srgbClr val="0070C0"/>
                </a:solidFill>
              </a:rPr>
              <a:t>Posúdenie </a:t>
            </a:r>
            <a:r>
              <a:rPr lang="sk-SK" sz="1600" b="1" dirty="0">
                <a:solidFill>
                  <a:srgbClr val="0070C0"/>
                </a:solidFill>
              </a:rPr>
              <a:t>vplyvu na ochranu </a:t>
            </a:r>
            <a:r>
              <a:rPr lang="sk-SK" sz="1600" b="1" dirty="0" smtClean="0">
                <a:solidFill>
                  <a:srgbClr val="0070C0"/>
                </a:solidFill>
              </a:rPr>
              <a:t>údajov v zmysle Nariadenia</a:t>
            </a:r>
            <a:endParaRPr lang="sk-SK" sz="1600" b="1" dirty="0">
              <a:solidFill>
                <a:srgbClr val="0070C0"/>
              </a:solidFill>
            </a:endParaRPr>
          </a:p>
          <a:p>
            <a:pPr marL="342900" indent="-342900">
              <a:buClr>
                <a:srgbClr val="0070C0"/>
              </a:buClr>
              <a:buFont typeface="Arial" panose="020B0604020202020204" pitchFamily="34" charset="0"/>
              <a:buChar char="•"/>
            </a:pPr>
            <a:r>
              <a:rPr lang="sk-SK" sz="1600" dirty="0">
                <a:solidFill>
                  <a:srgbClr val="0070C0"/>
                </a:solidFill>
              </a:rPr>
              <a:t>Ak typ spracúvania pravdepodobne povedie k vysokému riziku pre práva a slobody fyzických osôb, prevádzkovateľ pred spracúvaním vykoná posúdenie vplyvu plánovaných spracovateľských operácií na ochranu osobných údajov.</a:t>
            </a:r>
          </a:p>
          <a:p>
            <a:pPr marL="342900" indent="-342900">
              <a:buClr>
                <a:srgbClr val="0070C0"/>
              </a:buClr>
              <a:buFont typeface="Arial" panose="020B0604020202020204" pitchFamily="34" charset="0"/>
              <a:buChar char="•"/>
            </a:pPr>
            <a:r>
              <a:rPr lang="sk-SK" sz="1600" dirty="0">
                <a:solidFill>
                  <a:srgbClr val="0070C0"/>
                </a:solidFill>
              </a:rPr>
              <a:t>Posúdenie vplyvu na ochranu údajov sa vyžaduje najmä v prípadoch: </a:t>
            </a:r>
          </a:p>
          <a:p>
            <a:pPr marL="719138" indent="-274638" algn="just"/>
            <a:r>
              <a:rPr lang="sk-SK" sz="1400" dirty="0">
                <a:solidFill>
                  <a:srgbClr val="0070C0"/>
                </a:solidFill>
              </a:rPr>
              <a:t>a) systematického a rozsiahleho hodnotenia osobných aspektov týkajúcich sa fyzických osôb, ktoré je založené na automatizovanom spracúvaní vrátane profilovania a z ktorého vychádzajú rozhodnutia s právnymi účinkami týkajúcimi sa fyzickej osoby alebo s podobne závažným vplyvom na ňu; </a:t>
            </a:r>
          </a:p>
          <a:p>
            <a:pPr marL="719138" indent="-274638" algn="just"/>
            <a:r>
              <a:rPr lang="sk-SK" sz="1400" dirty="0">
                <a:solidFill>
                  <a:srgbClr val="0070C0"/>
                </a:solidFill>
              </a:rPr>
              <a:t>b) spracúvania vo veľkom rozsahu osobitných kategórií údajov alebo osobných údajov týkajúcich sa uznania viny za trestné činy a priestupky, alebo </a:t>
            </a:r>
          </a:p>
          <a:p>
            <a:pPr marL="719138" indent="-274638" algn="just"/>
            <a:r>
              <a:rPr lang="sk-SK" sz="1400" dirty="0">
                <a:solidFill>
                  <a:srgbClr val="0070C0"/>
                </a:solidFill>
              </a:rPr>
              <a:t>c) systematického monitorovania verejne prístupných miest vo veľkom rozsahu.</a:t>
            </a:r>
          </a:p>
          <a:p>
            <a:pPr marL="342900" indent="-342900">
              <a:buClr>
                <a:srgbClr val="0070C0"/>
              </a:buClr>
              <a:buFont typeface="Arial" panose="020B0604020202020204" pitchFamily="34" charset="0"/>
              <a:buChar char="•"/>
            </a:pPr>
            <a:r>
              <a:rPr lang="sk-SK" sz="1600" dirty="0">
                <a:solidFill>
                  <a:srgbClr val="0070C0"/>
                </a:solidFill>
              </a:rPr>
              <a:t>Dozorný orgán vypracuje a zverejní zoznam tých spracovateľských operácií, ktoré podliehajú požiadavke na posúdenie vplyvu na ochranu údajov.</a:t>
            </a:r>
          </a:p>
          <a:p>
            <a:r>
              <a:rPr lang="sk-SK" sz="2400" b="1" dirty="0"/>
              <a:t> </a:t>
            </a:r>
            <a:endParaRPr lang="sk-SK" sz="2400" dirty="0"/>
          </a:p>
          <a:p>
            <a:pPr marL="342900" indent="-342900">
              <a:buFont typeface="Arial" panose="020B0604020202020204" pitchFamily="34" charset="0"/>
              <a:buChar char="•"/>
            </a:pPr>
            <a:endParaRPr lang="sk-SK" altLang="sk-SK" sz="2400" dirty="0">
              <a:solidFill>
                <a:srgbClr val="0070C0"/>
              </a:solidFill>
            </a:endParaRPr>
          </a:p>
        </p:txBody>
      </p:sp>
      <p:sp>
        <p:nvSpPr>
          <p:cNvPr id="40964" name="Zástupný symbol čísla snímky 3"/>
          <p:cNvSpPr>
            <a:spLocks noGrp="1"/>
          </p:cNvSpPr>
          <p:nvPr>
            <p:ph type="sldNum" sz="quarter" idx="10"/>
          </p:nvPr>
        </p:nvSpPr>
        <p:spPr bwMode="auto">
          <a:noFill/>
          <a:ln>
            <a:miter lim="800000"/>
            <a:headEnd/>
            <a:tailEnd/>
          </a:ln>
        </p:spPr>
        <p:txBody>
          <a:bodyPr/>
          <a:lstStyle/>
          <a:p>
            <a:fld id="{098B81F6-82D7-43BF-B4C5-41A4CC03A62A}" type="slidenum">
              <a:rPr lang="cs-CZ" altLang="sk-SK"/>
              <a:pPr/>
              <a:t>45</a:t>
            </a:fld>
            <a:endParaRPr lang="cs-CZ" altLang="sk-SK"/>
          </a:p>
        </p:txBody>
      </p:sp>
      <p:pic>
        <p:nvPicPr>
          <p:cNvPr id="40965" name="Obrázok 6"/>
          <p:cNvPicPr>
            <a:picLocks noChangeAspect="1"/>
          </p:cNvPicPr>
          <p:nvPr/>
        </p:nvPicPr>
        <p:blipFill>
          <a:blip r:embed="rId2" cstate="print"/>
          <a:srcRect/>
          <a:stretch>
            <a:fillRect/>
          </a:stretch>
        </p:blipFill>
        <p:spPr bwMode="auto">
          <a:xfrm>
            <a:off x="468313" y="6149975"/>
            <a:ext cx="1150937" cy="481013"/>
          </a:xfrm>
          <a:prstGeom prst="rect">
            <a:avLst/>
          </a:prstGeom>
          <a:noFill/>
          <a:ln w="9525">
            <a:noFill/>
            <a:miter lim="800000"/>
            <a:headEnd/>
            <a:tailEnd/>
          </a:ln>
        </p:spPr>
      </p:pic>
    </p:spTree>
    <p:extLst>
      <p:ext uri="{BB962C8B-B14F-4D97-AF65-F5344CB8AC3E}">
        <p14:creationId xmlns:p14="http://schemas.microsoft.com/office/powerpoint/2010/main" val="214361398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Nadpis 1"/>
          <p:cNvSpPr>
            <a:spLocks noGrp="1"/>
          </p:cNvSpPr>
          <p:nvPr>
            <p:ph type="title"/>
          </p:nvPr>
        </p:nvSpPr>
        <p:spPr>
          <a:xfrm>
            <a:off x="360363" y="360362"/>
            <a:ext cx="8423275" cy="620365"/>
          </a:xfrm>
        </p:spPr>
        <p:txBody>
          <a:bodyPr/>
          <a:lstStyle/>
          <a:p>
            <a:r>
              <a:rPr lang="sk-SK" altLang="sk-SK" dirty="0" smtClean="0"/>
              <a:t>Bezpečnosť osobných údajov</a:t>
            </a:r>
            <a:endParaRPr lang="sk-SK" altLang="sk-SK" dirty="0"/>
          </a:p>
        </p:txBody>
      </p:sp>
      <p:sp>
        <p:nvSpPr>
          <p:cNvPr id="40963" name="Zástupný symbol obsahu 2"/>
          <p:cNvSpPr>
            <a:spLocks noGrp="1"/>
          </p:cNvSpPr>
          <p:nvPr>
            <p:ph idx="1"/>
          </p:nvPr>
        </p:nvSpPr>
        <p:spPr>
          <a:xfrm>
            <a:off x="360363" y="1152525"/>
            <a:ext cx="8423275" cy="4930775"/>
          </a:xfrm>
        </p:spPr>
        <p:txBody>
          <a:bodyPr/>
          <a:lstStyle/>
          <a:p>
            <a:r>
              <a:rPr lang="sk-SK" sz="1800" b="1" dirty="0">
                <a:solidFill>
                  <a:srgbClr val="0070C0"/>
                </a:solidFill>
              </a:rPr>
              <a:t>Posúdenie vplyvu na ochranu údajov </a:t>
            </a:r>
            <a:r>
              <a:rPr lang="sk-SK" sz="1800" dirty="0">
                <a:solidFill>
                  <a:srgbClr val="0070C0"/>
                </a:solidFill>
              </a:rPr>
              <a:t>obsahuje aspoň</a:t>
            </a:r>
            <a:r>
              <a:rPr lang="sk-SK" sz="1800" b="1" dirty="0">
                <a:solidFill>
                  <a:srgbClr val="0070C0"/>
                </a:solidFill>
              </a:rPr>
              <a:t>:</a:t>
            </a:r>
          </a:p>
          <a:p>
            <a:pPr marL="342900" indent="-342900">
              <a:buClr>
                <a:srgbClr val="0070C0"/>
              </a:buClr>
              <a:buAutoNum type="alphaLcParenR"/>
            </a:pPr>
            <a:r>
              <a:rPr lang="sk-SK" sz="1800" dirty="0">
                <a:solidFill>
                  <a:srgbClr val="0070C0"/>
                </a:solidFill>
              </a:rPr>
              <a:t>systematický opis plánovaných spracovateľských operácií a účely spracúvania, vrátane prípadného oprávneného záujmu, ktorý sleduje prevádzkovateľ; </a:t>
            </a:r>
          </a:p>
          <a:p>
            <a:pPr marL="342900" indent="-342900">
              <a:buClr>
                <a:srgbClr val="0070C0"/>
              </a:buClr>
              <a:buAutoNum type="alphaLcParenR"/>
            </a:pPr>
            <a:r>
              <a:rPr lang="sk-SK" sz="1800" dirty="0">
                <a:solidFill>
                  <a:srgbClr val="0070C0"/>
                </a:solidFill>
              </a:rPr>
              <a:t>posúdenie nutnosti a primeranosti spracovateľských operácií vo vzťahu k účelu; </a:t>
            </a:r>
          </a:p>
          <a:p>
            <a:pPr marL="342900" indent="-342900">
              <a:buClr>
                <a:srgbClr val="0070C0"/>
              </a:buClr>
              <a:buAutoNum type="alphaLcParenR"/>
            </a:pPr>
            <a:r>
              <a:rPr lang="sk-SK" sz="1800" b="1" dirty="0">
                <a:solidFill>
                  <a:srgbClr val="0070C0"/>
                </a:solidFill>
              </a:rPr>
              <a:t>posúdenie rizika pre práva a slobody dotknutých osôb</a:t>
            </a:r>
          </a:p>
          <a:p>
            <a:pPr marL="342900" indent="-342900">
              <a:buClr>
                <a:srgbClr val="0070C0"/>
              </a:buClr>
              <a:buAutoNum type="alphaLcParenR"/>
            </a:pPr>
            <a:r>
              <a:rPr lang="sk-SK" sz="1800" b="1" dirty="0">
                <a:solidFill>
                  <a:srgbClr val="0070C0"/>
                </a:solidFill>
              </a:rPr>
              <a:t>opatrenia na riešenie rizík </a:t>
            </a:r>
            <a:r>
              <a:rPr lang="sk-SK" sz="1800" dirty="0">
                <a:solidFill>
                  <a:srgbClr val="0070C0"/>
                </a:solidFill>
              </a:rPr>
              <a:t>vrátane záruk, bezpečnostných opatrení a mechanizmov na zabezpečenie ochrany osobných údajov a na preukázanie súladu s týmto nariadením, pričom sa zohľadnia práva a oprávnené záujmy dotknutých osôb a ďalších osôb, ktorých sa to týka.</a:t>
            </a:r>
          </a:p>
          <a:p>
            <a:endParaRPr lang="sk-SK" sz="1800" dirty="0">
              <a:solidFill>
                <a:srgbClr val="0070C0"/>
              </a:solidFill>
            </a:endParaRPr>
          </a:p>
          <a:p>
            <a:r>
              <a:rPr lang="sk-SK" sz="1800" b="1" dirty="0">
                <a:solidFill>
                  <a:srgbClr val="0070C0"/>
                </a:solidFill>
              </a:rPr>
              <a:t>Predchádzajúca konzultácia s dozorným orgánom</a:t>
            </a:r>
          </a:p>
          <a:p>
            <a:pPr marL="285750" indent="-285750" algn="just">
              <a:buClr>
                <a:srgbClr val="0070C0"/>
              </a:buClr>
              <a:buFont typeface="Arial" panose="020B0604020202020204" pitchFamily="34" charset="0"/>
              <a:buChar char="•"/>
            </a:pPr>
            <a:r>
              <a:rPr lang="sk-SK" sz="1800" dirty="0">
                <a:solidFill>
                  <a:srgbClr val="0070C0"/>
                </a:solidFill>
              </a:rPr>
              <a:t>Prevádzkovateľ uskutoční s dozorným orgánom pred spracúvaním konzultácie, ak z posúdenia vplyvu na ochranu údajov podľa článku 35 vyplýva, že toto spracúvanie by viedlo k vysokému riziku v prípade, ak by prevádzkovateľ neprijal opatrenia na zmiernenie tohto rizika. </a:t>
            </a:r>
          </a:p>
          <a:p>
            <a:r>
              <a:rPr lang="sk-SK" b="1" dirty="0" smtClean="0"/>
              <a:t> </a:t>
            </a:r>
            <a:endParaRPr lang="sk-SK" dirty="0"/>
          </a:p>
          <a:p>
            <a:pPr marL="342900" indent="-342900">
              <a:buFont typeface="Arial" panose="020B0604020202020204" pitchFamily="34" charset="0"/>
              <a:buChar char="•"/>
            </a:pPr>
            <a:endParaRPr lang="sk-SK" altLang="sk-SK" dirty="0">
              <a:solidFill>
                <a:srgbClr val="0070C0"/>
              </a:solidFill>
            </a:endParaRPr>
          </a:p>
        </p:txBody>
      </p:sp>
      <p:sp>
        <p:nvSpPr>
          <p:cNvPr id="40964" name="Zástupný symbol čísla snímky 3"/>
          <p:cNvSpPr>
            <a:spLocks noGrp="1"/>
          </p:cNvSpPr>
          <p:nvPr>
            <p:ph type="sldNum" sz="quarter" idx="10"/>
          </p:nvPr>
        </p:nvSpPr>
        <p:spPr bwMode="auto">
          <a:noFill/>
          <a:ln>
            <a:miter lim="800000"/>
            <a:headEnd/>
            <a:tailEnd/>
          </a:ln>
        </p:spPr>
        <p:txBody>
          <a:bodyPr/>
          <a:lstStyle/>
          <a:p>
            <a:fld id="{098B81F6-82D7-43BF-B4C5-41A4CC03A62A}" type="slidenum">
              <a:rPr lang="cs-CZ" altLang="sk-SK"/>
              <a:pPr/>
              <a:t>46</a:t>
            </a:fld>
            <a:endParaRPr lang="cs-CZ" altLang="sk-SK"/>
          </a:p>
        </p:txBody>
      </p:sp>
      <p:pic>
        <p:nvPicPr>
          <p:cNvPr id="40965" name="Obrázok 6"/>
          <p:cNvPicPr>
            <a:picLocks noChangeAspect="1"/>
          </p:cNvPicPr>
          <p:nvPr/>
        </p:nvPicPr>
        <p:blipFill>
          <a:blip r:embed="rId2" cstate="print"/>
          <a:srcRect/>
          <a:stretch>
            <a:fillRect/>
          </a:stretch>
        </p:blipFill>
        <p:spPr bwMode="auto">
          <a:xfrm>
            <a:off x="468313" y="6149975"/>
            <a:ext cx="1150937" cy="481013"/>
          </a:xfrm>
          <a:prstGeom prst="rect">
            <a:avLst/>
          </a:prstGeom>
          <a:noFill/>
          <a:ln w="9525">
            <a:noFill/>
            <a:miter lim="800000"/>
            <a:headEnd/>
            <a:tailEnd/>
          </a:ln>
        </p:spPr>
      </p:pic>
    </p:spTree>
    <p:extLst>
      <p:ext uri="{BB962C8B-B14F-4D97-AF65-F5344CB8AC3E}">
        <p14:creationId xmlns:p14="http://schemas.microsoft.com/office/powerpoint/2010/main" val="167421250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Nadpis 1"/>
          <p:cNvSpPr>
            <a:spLocks noGrp="1"/>
          </p:cNvSpPr>
          <p:nvPr>
            <p:ph type="title"/>
          </p:nvPr>
        </p:nvSpPr>
        <p:spPr>
          <a:xfrm>
            <a:off x="360363" y="360362"/>
            <a:ext cx="8423275" cy="620365"/>
          </a:xfrm>
        </p:spPr>
        <p:txBody>
          <a:bodyPr/>
          <a:lstStyle/>
          <a:p>
            <a:r>
              <a:rPr lang="sk-SK" altLang="sk-SK" dirty="0" smtClean="0"/>
              <a:t>Zodpovedná osoba</a:t>
            </a:r>
            <a:endParaRPr lang="sk-SK" altLang="sk-SK" dirty="0"/>
          </a:p>
        </p:txBody>
      </p:sp>
      <p:sp>
        <p:nvSpPr>
          <p:cNvPr id="40963" name="Zástupný symbol obsahu 2"/>
          <p:cNvSpPr>
            <a:spLocks noGrp="1"/>
          </p:cNvSpPr>
          <p:nvPr>
            <p:ph idx="1"/>
          </p:nvPr>
        </p:nvSpPr>
        <p:spPr>
          <a:xfrm>
            <a:off x="360363" y="1152525"/>
            <a:ext cx="8423275" cy="4930775"/>
          </a:xfrm>
        </p:spPr>
        <p:txBody>
          <a:bodyPr/>
          <a:lstStyle/>
          <a:p>
            <a:r>
              <a:rPr lang="sk-SK" altLang="sk-SK" sz="1600" b="1" dirty="0" smtClean="0">
                <a:solidFill>
                  <a:srgbClr val="0070C0"/>
                </a:solidFill>
              </a:rPr>
              <a:t>Zodpovedná osoba v zmysle zákona</a:t>
            </a:r>
          </a:p>
          <a:p>
            <a:r>
              <a:rPr lang="sk-SK" altLang="sk-SK" sz="1600" dirty="0" smtClean="0">
                <a:solidFill>
                  <a:srgbClr val="0070C0"/>
                </a:solidFill>
              </a:rPr>
              <a:t>Dobrovoľná + povinnosť skúšky na Úrade</a:t>
            </a:r>
          </a:p>
          <a:p>
            <a:r>
              <a:rPr lang="sk-SK" altLang="sk-SK" sz="1600" b="1" dirty="0" smtClean="0">
                <a:solidFill>
                  <a:srgbClr val="0070C0"/>
                </a:solidFill>
              </a:rPr>
              <a:t>Zodpovedná </a:t>
            </a:r>
            <a:r>
              <a:rPr lang="sk-SK" altLang="sk-SK" sz="1600" b="1" dirty="0">
                <a:solidFill>
                  <a:srgbClr val="0070C0"/>
                </a:solidFill>
              </a:rPr>
              <a:t>osoba v </a:t>
            </a:r>
            <a:r>
              <a:rPr lang="sk-SK" altLang="sk-SK" sz="1600" b="1" dirty="0" smtClean="0">
                <a:solidFill>
                  <a:srgbClr val="0070C0"/>
                </a:solidFill>
              </a:rPr>
              <a:t>zmysle Nariadenia</a:t>
            </a:r>
            <a:endParaRPr lang="sk-SK" altLang="sk-SK" sz="1600" b="1" dirty="0">
              <a:solidFill>
                <a:srgbClr val="0070C0"/>
              </a:solidFill>
            </a:endParaRPr>
          </a:p>
          <a:p>
            <a:r>
              <a:rPr lang="sk-SK" altLang="sk-SK" sz="1600" dirty="0">
                <a:solidFill>
                  <a:srgbClr val="0070C0"/>
                </a:solidFill>
              </a:rPr>
              <a:t>Povinnosť určiť zodpovednú osobu v </a:t>
            </a:r>
            <a:r>
              <a:rPr lang="sk-SK" altLang="sk-SK" sz="1600" dirty="0" smtClean="0">
                <a:solidFill>
                  <a:srgbClr val="0070C0"/>
                </a:solidFill>
              </a:rPr>
              <a:t>týchto prípadoch : </a:t>
            </a:r>
            <a:endParaRPr lang="sk-SK" altLang="sk-SK" sz="1600" dirty="0">
              <a:solidFill>
                <a:srgbClr val="0070C0"/>
              </a:solidFill>
            </a:endParaRPr>
          </a:p>
          <a:p>
            <a:pPr marL="342900" indent="-342900">
              <a:buClr>
                <a:srgbClr val="0070C0"/>
              </a:buClr>
              <a:buFont typeface="Arial" panose="020B0604020202020204" pitchFamily="34" charset="0"/>
              <a:buChar char="•"/>
            </a:pPr>
            <a:r>
              <a:rPr lang="sk-SK" altLang="sk-SK" sz="1600" dirty="0">
                <a:solidFill>
                  <a:srgbClr val="0070C0"/>
                </a:solidFill>
              </a:rPr>
              <a:t>spracúvanie vykonáva orgán verejnej moci alebo verejnoprávny subjekt s výnimkou súdov pri výkone ich súdnej právomoci; </a:t>
            </a:r>
          </a:p>
          <a:p>
            <a:pPr marL="342900" indent="-342900">
              <a:buClr>
                <a:srgbClr val="0070C0"/>
              </a:buClr>
              <a:buFont typeface="Arial" panose="020B0604020202020204" pitchFamily="34" charset="0"/>
              <a:buChar char="•"/>
            </a:pPr>
            <a:r>
              <a:rPr lang="sk-SK" altLang="sk-SK" sz="1600" dirty="0">
                <a:solidFill>
                  <a:srgbClr val="0070C0"/>
                </a:solidFill>
              </a:rPr>
              <a:t>hlavnými činnosťami prevádzkovateľa alebo sprostredkovateľa sú spracovateľské operácie, ktoré si vzhľadom na svoju povahu, rozsah a/alebo účely vyžadujú pravidelné a systematické monitorovanie dotknutých osôb vo veľkom rozsahu; alebo </a:t>
            </a:r>
          </a:p>
          <a:p>
            <a:pPr marL="342900" indent="-342900">
              <a:buClr>
                <a:srgbClr val="0070C0"/>
              </a:buClr>
              <a:buFont typeface="Arial" panose="020B0604020202020204" pitchFamily="34" charset="0"/>
              <a:buChar char="•"/>
            </a:pPr>
            <a:r>
              <a:rPr lang="sk-SK" altLang="sk-SK" sz="1600" dirty="0">
                <a:solidFill>
                  <a:srgbClr val="0070C0"/>
                </a:solidFill>
              </a:rPr>
              <a:t>hlavnými činnosťami prevádzkovateľa alebo sprostredkovateľa je spracúvanie osobitných kategórií údajov vo veľkom rozsahu alebo spracúvanie osobných údajov týkajúcich sa uznania viny za trestné činy a priestupky</a:t>
            </a:r>
            <a:r>
              <a:rPr lang="sk-SK" altLang="sk-SK" sz="1600" dirty="0" smtClean="0">
                <a:solidFill>
                  <a:srgbClr val="0070C0"/>
                </a:solidFill>
              </a:rPr>
              <a:t>.</a:t>
            </a:r>
          </a:p>
          <a:p>
            <a:r>
              <a:rPr lang="sk-SK" altLang="sk-SK" sz="1600" b="1" dirty="0" smtClean="0">
                <a:solidFill>
                  <a:srgbClr val="0070C0"/>
                </a:solidFill>
              </a:rPr>
              <a:t>Nariadenie nepozná koncept skúšky</a:t>
            </a:r>
            <a:endParaRPr lang="sk-SK" altLang="sk-SK" sz="1600" b="1" dirty="0">
              <a:solidFill>
                <a:srgbClr val="0070C0"/>
              </a:solidFill>
            </a:endParaRPr>
          </a:p>
          <a:p>
            <a:r>
              <a:rPr lang="sk-SK" altLang="sk-SK" sz="1600" dirty="0" smtClean="0">
                <a:solidFill>
                  <a:srgbClr val="0070C0"/>
                </a:solidFill>
              </a:rPr>
              <a:t>Aj v zmysle zákona aj Nariadenie zodpovedná </a:t>
            </a:r>
            <a:r>
              <a:rPr lang="sk-SK" altLang="sk-SK" sz="1600" dirty="0">
                <a:solidFill>
                  <a:srgbClr val="0070C0"/>
                </a:solidFill>
              </a:rPr>
              <a:t>osoba môže byť členom personálu prevádzkovateľa </a:t>
            </a:r>
            <a:r>
              <a:rPr lang="sk-SK" altLang="sk-SK" sz="1600" dirty="0" smtClean="0">
                <a:solidFill>
                  <a:srgbClr val="0070C0"/>
                </a:solidFill>
              </a:rPr>
              <a:t>alebo </a:t>
            </a:r>
            <a:r>
              <a:rPr lang="sk-SK" altLang="sk-SK" sz="1600" dirty="0">
                <a:solidFill>
                  <a:srgbClr val="0070C0"/>
                </a:solidFill>
              </a:rPr>
              <a:t>môže plniť úlohy na základe zmluvy o poskytovaní služieb. </a:t>
            </a:r>
          </a:p>
          <a:p>
            <a:pPr marL="342900" indent="-342900">
              <a:buFont typeface="Arial" panose="020B0604020202020204" pitchFamily="34" charset="0"/>
              <a:buChar char="•"/>
            </a:pPr>
            <a:endParaRPr lang="sk-SK" altLang="sk-SK" sz="1600" dirty="0">
              <a:solidFill>
                <a:srgbClr val="0070C0"/>
              </a:solidFill>
            </a:endParaRPr>
          </a:p>
        </p:txBody>
      </p:sp>
      <p:sp>
        <p:nvSpPr>
          <p:cNvPr id="40964" name="Zástupný symbol čísla snímky 3"/>
          <p:cNvSpPr>
            <a:spLocks noGrp="1"/>
          </p:cNvSpPr>
          <p:nvPr>
            <p:ph type="sldNum" sz="quarter" idx="10"/>
          </p:nvPr>
        </p:nvSpPr>
        <p:spPr bwMode="auto">
          <a:noFill/>
          <a:ln>
            <a:miter lim="800000"/>
            <a:headEnd/>
            <a:tailEnd/>
          </a:ln>
        </p:spPr>
        <p:txBody>
          <a:bodyPr/>
          <a:lstStyle/>
          <a:p>
            <a:fld id="{098B81F6-82D7-43BF-B4C5-41A4CC03A62A}" type="slidenum">
              <a:rPr lang="cs-CZ" altLang="sk-SK"/>
              <a:pPr/>
              <a:t>47</a:t>
            </a:fld>
            <a:endParaRPr lang="cs-CZ" altLang="sk-SK"/>
          </a:p>
        </p:txBody>
      </p:sp>
      <p:pic>
        <p:nvPicPr>
          <p:cNvPr id="40965" name="Obrázok 6"/>
          <p:cNvPicPr>
            <a:picLocks noChangeAspect="1"/>
          </p:cNvPicPr>
          <p:nvPr/>
        </p:nvPicPr>
        <p:blipFill>
          <a:blip r:embed="rId2" cstate="print"/>
          <a:srcRect/>
          <a:stretch>
            <a:fillRect/>
          </a:stretch>
        </p:blipFill>
        <p:spPr bwMode="auto">
          <a:xfrm>
            <a:off x="468313" y="6149975"/>
            <a:ext cx="1150937" cy="481013"/>
          </a:xfrm>
          <a:prstGeom prst="rect">
            <a:avLst/>
          </a:prstGeom>
          <a:noFill/>
          <a:ln w="9525">
            <a:noFill/>
            <a:miter lim="800000"/>
            <a:headEnd/>
            <a:tailEnd/>
          </a:ln>
        </p:spPr>
      </p:pic>
    </p:spTree>
    <p:extLst>
      <p:ext uri="{BB962C8B-B14F-4D97-AF65-F5344CB8AC3E}">
        <p14:creationId xmlns:p14="http://schemas.microsoft.com/office/powerpoint/2010/main" val="415381549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Nadpis 1"/>
          <p:cNvSpPr>
            <a:spLocks noGrp="1"/>
          </p:cNvSpPr>
          <p:nvPr>
            <p:ph type="title"/>
          </p:nvPr>
        </p:nvSpPr>
        <p:spPr>
          <a:xfrm>
            <a:off x="360363" y="360362"/>
            <a:ext cx="8423275" cy="620365"/>
          </a:xfrm>
        </p:spPr>
        <p:txBody>
          <a:bodyPr/>
          <a:lstStyle/>
          <a:p>
            <a:r>
              <a:rPr lang="sk-SK" altLang="sk-SK" dirty="0" smtClean="0"/>
              <a:t>Kódexy správania a certifikácia</a:t>
            </a:r>
            <a:endParaRPr lang="sk-SK" altLang="sk-SK" dirty="0"/>
          </a:p>
        </p:txBody>
      </p:sp>
      <p:sp>
        <p:nvSpPr>
          <p:cNvPr id="40963" name="Zástupný symbol obsahu 2"/>
          <p:cNvSpPr>
            <a:spLocks noGrp="1"/>
          </p:cNvSpPr>
          <p:nvPr>
            <p:ph idx="1"/>
          </p:nvPr>
        </p:nvSpPr>
        <p:spPr>
          <a:xfrm>
            <a:off x="360363" y="1152525"/>
            <a:ext cx="8423275" cy="4930775"/>
          </a:xfrm>
        </p:spPr>
        <p:txBody>
          <a:bodyPr/>
          <a:lstStyle/>
          <a:p>
            <a:r>
              <a:rPr lang="sk-SK" altLang="sk-SK" sz="1800" b="1" dirty="0" smtClean="0">
                <a:solidFill>
                  <a:srgbClr val="0070C0"/>
                </a:solidFill>
              </a:rPr>
              <a:t>Kódexy správania v zmysle Nariadenia:</a:t>
            </a:r>
            <a:endParaRPr lang="sk-SK" altLang="sk-SK" sz="1800" b="1" dirty="0">
              <a:solidFill>
                <a:srgbClr val="0070C0"/>
              </a:solidFill>
            </a:endParaRPr>
          </a:p>
          <a:p>
            <a:pPr marL="342900" indent="-342900">
              <a:buClr>
                <a:srgbClr val="0070C0"/>
              </a:buClr>
              <a:buFont typeface="Arial" panose="020B0604020202020204" pitchFamily="34" charset="0"/>
              <a:buChar char="•"/>
            </a:pPr>
            <a:r>
              <a:rPr lang="sk-SK" altLang="sk-SK" sz="1800" dirty="0">
                <a:solidFill>
                  <a:srgbClr val="0070C0"/>
                </a:solidFill>
              </a:rPr>
              <a:t>združenia a iné subjekty zastupujúce kategórie prevádzkovateľov alebo sprostredkovateľov môžu vypracovať kódexy správania na účely spresnenia uplatňovania tohto nariadenia.</a:t>
            </a:r>
          </a:p>
          <a:p>
            <a:pPr marL="342900" indent="-342900">
              <a:buFont typeface="Arial" panose="020B0604020202020204" pitchFamily="34" charset="0"/>
              <a:buChar char="•"/>
            </a:pPr>
            <a:endParaRPr lang="sk-SK" altLang="sk-SK" sz="1800" dirty="0">
              <a:solidFill>
                <a:srgbClr val="0070C0"/>
              </a:solidFill>
            </a:endParaRPr>
          </a:p>
          <a:p>
            <a:r>
              <a:rPr lang="sk-SK" altLang="sk-SK" sz="1800" b="1" dirty="0" smtClean="0">
                <a:solidFill>
                  <a:srgbClr val="0070C0"/>
                </a:solidFill>
              </a:rPr>
              <a:t>Certifikácia v zmysle Nariadenia:</a:t>
            </a:r>
            <a:endParaRPr lang="sk-SK" altLang="sk-SK" sz="1800" b="1" dirty="0">
              <a:solidFill>
                <a:srgbClr val="0070C0"/>
              </a:solidFill>
            </a:endParaRPr>
          </a:p>
          <a:p>
            <a:pPr marL="342900" indent="-342900">
              <a:buClr>
                <a:srgbClr val="0070C0"/>
              </a:buClr>
              <a:buFont typeface="Arial" panose="020B0604020202020204" pitchFamily="34" charset="0"/>
              <a:buChar char="•"/>
            </a:pPr>
            <a:r>
              <a:rPr lang="sk-SK" altLang="sk-SK" sz="1800" dirty="0">
                <a:solidFill>
                  <a:srgbClr val="0070C0"/>
                </a:solidFill>
              </a:rPr>
              <a:t>zavedenie certifikačných mechanizmov ochrany údajov a pečatí a značiek ochrany údajov na účely preukázania súladu s nariadením, pokiaľ ide o spracovateľské operácie vykonávané prevádzkovateľmi a sprostredkovateľmi.</a:t>
            </a:r>
          </a:p>
          <a:p>
            <a:pPr marL="342900" indent="-342900">
              <a:buClr>
                <a:srgbClr val="0070C0"/>
              </a:buClr>
              <a:buFont typeface="Arial" panose="020B0604020202020204" pitchFamily="34" charset="0"/>
              <a:buChar char="•"/>
            </a:pPr>
            <a:r>
              <a:rPr lang="sk-SK" altLang="sk-SK" sz="1800" dirty="0">
                <a:solidFill>
                  <a:srgbClr val="0070C0"/>
                </a:solidFill>
              </a:rPr>
              <a:t>certifikácia je dobrovoľná.</a:t>
            </a:r>
          </a:p>
          <a:p>
            <a:pPr marL="342900" indent="-342900">
              <a:buClr>
                <a:srgbClr val="0070C0"/>
              </a:buClr>
              <a:buFont typeface="Arial" panose="020B0604020202020204" pitchFamily="34" charset="0"/>
              <a:buChar char="•"/>
            </a:pPr>
            <a:r>
              <a:rPr lang="sk-SK" altLang="sk-SK" sz="1800" dirty="0">
                <a:solidFill>
                  <a:srgbClr val="0070C0"/>
                </a:solidFill>
              </a:rPr>
              <a:t>pravdepodobne na Slovensku bude certifikovať Úrad na ochranu osobných údajov.</a:t>
            </a:r>
          </a:p>
          <a:p>
            <a:pPr marL="342900" indent="-342900">
              <a:buFont typeface="Arial" panose="020B0604020202020204" pitchFamily="34" charset="0"/>
              <a:buChar char="•"/>
            </a:pPr>
            <a:endParaRPr lang="sk-SK" altLang="sk-SK" sz="1800" dirty="0">
              <a:solidFill>
                <a:srgbClr val="0070C0"/>
              </a:solidFill>
            </a:endParaRPr>
          </a:p>
          <a:p>
            <a:r>
              <a:rPr lang="sk-SK" altLang="sk-SK" sz="1800" b="1" dirty="0" smtClean="0">
                <a:solidFill>
                  <a:srgbClr val="0070C0"/>
                </a:solidFill>
              </a:rPr>
              <a:t>Zákon nerieši certifikáciu ani špecificky kódexy správania.</a:t>
            </a:r>
            <a:endParaRPr lang="sk-SK" altLang="sk-SK" sz="1800" b="1" dirty="0">
              <a:solidFill>
                <a:srgbClr val="0070C0"/>
              </a:solidFill>
            </a:endParaRPr>
          </a:p>
        </p:txBody>
      </p:sp>
      <p:sp>
        <p:nvSpPr>
          <p:cNvPr id="40964" name="Zástupný symbol čísla snímky 3"/>
          <p:cNvSpPr>
            <a:spLocks noGrp="1"/>
          </p:cNvSpPr>
          <p:nvPr>
            <p:ph type="sldNum" sz="quarter" idx="10"/>
          </p:nvPr>
        </p:nvSpPr>
        <p:spPr bwMode="auto">
          <a:noFill/>
          <a:ln>
            <a:miter lim="800000"/>
            <a:headEnd/>
            <a:tailEnd/>
          </a:ln>
        </p:spPr>
        <p:txBody>
          <a:bodyPr/>
          <a:lstStyle/>
          <a:p>
            <a:fld id="{098B81F6-82D7-43BF-B4C5-41A4CC03A62A}" type="slidenum">
              <a:rPr lang="cs-CZ" altLang="sk-SK"/>
              <a:pPr/>
              <a:t>48</a:t>
            </a:fld>
            <a:endParaRPr lang="cs-CZ" altLang="sk-SK"/>
          </a:p>
        </p:txBody>
      </p:sp>
      <p:pic>
        <p:nvPicPr>
          <p:cNvPr id="40965" name="Obrázok 6"/>
          <p:cNvPicPr>
            <a:picLocks noChangeAspect="1"/>
          </p:cNvPicPr>
          <p:nvPr/>
        </p:nvPicPr>
        <p:blipFill>
          <a:blip r:embed="rId2" cstate="print"/>
          <a:srcRect/>
          <a:stretch>
            <a:fillRect/>
          </a:stretch>
        </p:blipFill>
        <p:spPr bwMode="auto">
          <a:xfrm>
            <a:off x="468313" y="6149975"/>
            <a:ext cx="1150937" cy="481013"/>
          </a:xfrm>
          <a:prstGeom prst="rect">
            <a:avLst/>
          </a:prstGeom>
          <a:noFill/>
          <a:ln w="9525">
            <a:noFill/>
            <a:miter lim="800000"/>
            <a:headEnd/>
            <a:tailEnd/>
          </a:ln>
        </p:spPr>
      </p:pic>
    </p:spTree>
    <p:extLst>
      <p:ext uri="{BB962C8B-B14F-4D97-AF65-F5344CB8AC3E}">
        <p14:creationId xmlns:p14="http://schemas.microsoft.com/office/powerpoint/2010/main" val="110143496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116" y="404664"/>
            <a:ext cx="8021355" cy="504056"/>
          </a:xfrm>
        </p:spPr>
        <p:txBody>
          <a:bodyPr/>
          <a:lstStyle/>
          <a:p>
            <a:r>
              <a:rPr lang="sk-SK" dirty="0"/>
              <a:t>Správne pokuty</a:t>
            </a:r>
            <a:endParaRPr lang="en-US" dirty="0"/>
          </a:p>
        </p:txBody>
      </p:sp>
      <p:sp>
        <p:nvSpPr>
          <p:cNvPr id="3" name="Content Placeholder 2"/>
          <p:cNvSpPr>
            <a:spLocks noGrp="1"/>
          </p:cNvSpPr>
          <p:nvPr>
            <p:ph idx="1"/>
          </p:nvPr>
        </p:nvSpPr>
        <p:spPr>
          <a:xfrm>
            <a:off x="799117" y="1052736"/>
            <a:ext cx="7949348" cy="4967064"/>
          </a:xfrm>
        </p:spPr>
        <p:txBody>
          <a:bodyPr>
            <a:normAutofit/>
          </a:bodyPr>
          <a:lstStyle/>
          <a:p>
            <a:pPr marL="617220" lvl="3" indent="-571500" algn="just">
              <a:spcBef>
                <a:spcPts val="1800"/>
              </a:spcBef>
            </a:pPr>
            <a:r>
              <a:rPr lang="sk-SK" sz="3600" dirty="0" smtClean="0"/>
              <a:t>	</a:t>
            </a:r>
            <a:r>
              <a:rPr lang="sk-SK" sz="2600" dirty="0" smtClean="0"/>
              <a:t>Až </a:t>
            </a:r>
            <a:r>
              <a:rPr lang="sk-SK" sz="2600" dirty="0"/>
              <a:t>do 10 miliónov eur alebo 2% </a:t>
            </a:r>
            <a:r>
              <a:rPr lang="sk-SK" sz="2600" dirty="0" smtClean="0"/>
              <a:t>z celosvetového </a:t>
            </a:r>
            <a:r>
              <a:rPr lang="sk-SK" sz="2600" dirty="0"/>
              <a:t>obratu, podľa toho ktorá suma je vyššia </a:t>
            </a:r>
            <a:r>
              <a:rPr lang="sk-SK" sz="2600" dirty="0" smtClean="0"/>
              <a:t>za:</a:t>
            </a:r>
          </a:p>
          <a:p>
            <a:pPr marL="617220" lvl="3" indent="-571500" algn="just">
              <a:spcBef>
                <a:spcPts val="1800"/>
              </a:spcBef>
            </a:pPr>
            <a:r>
              <a:rPr lang="sk-SK" sz="2600" dirty="0" smtClean="0"/>
              <a:t>- 	Porušenie </a:t>
            </a:r>
            <a:r>
              <a:rPr lang="sk-SK" sz="2600" dirty="0"/>
              <a:t>základných povinností;</a:t>
            </a:r>
          </a:p>
          <a:p>
            <a:pPr marL="617220" lvl="3" indent="-571500" algn="just">
              <a:spcBef>
                <a:spcPts val="1800"/>
              </a:spcBef>
            </a:pPr>
            <a:r>
              <a:rPr lang="sk-SK" sz="2600" dirty="0" smtClean="0"/>
              <a:t>	Až </a:t>
            </a:r>
            <a:r>
              <a:rPr lang="sk-SK" sz="2600" dirty="0"/>
              <a:t>do 20 miliónov eur alebo 4 % z celosvetového obratu, podľa toho ktorá suma je vyššia za:</a:t>
            </a:r>
          </a:p>
          <a:p>
            <a:pPr marL="617220" lvl="3" indent="-571500" algn="just">
              <a:spcBef>
                <a:spcPts val="1800"/>
              </a:spcBef>
            </a:pPr>
            <a:r>
              <a:rPr lang="sk-SK" sz="2600" dirty="0" smtClean="0">
                <a:solidFill>
                  <a:srgbClr val="818A8F"/>
                </a:solidFill>
              </a:rPr>
              <a:t>- 	Porušenie </a:t>
            </a:r>
            <a:r>
              <a:rPr lang="sk-SK" sz="2600" dirty="0">
                <a:solidFill>
                  <a:srgbClr val="818A8F"/>
                </a:solidFill>
              </a:rPr>
              <a:t>základných zásad, súhlasu, práv dotknutých osôb, cezhraničný prenos.</a:t>
            </a:r>
          </a:p>
          <a:p>
            <a:pPr marL="617220" lvl="3" indent="-571500" algn="just">
              <a:spcBef>
                <a:spcPts val="1800"/>
              </a:spcBef>
            </a:pPr>
            <a:endParaRPr lang="sk-SK" sz="3600" dirty="0"/>
          </a:p>
          <a:p>
            <a:pPr marL="617220" lvl="3" indent="-571500" algn="just">
              <a:spcBef>
                <a:spcPts val="1800"/>
              </a:spcBef>
            </a:pPr>
            <a:endParaRPr lang="sk-SK" sz="3600" dirty="0">
              <a:solidFill>
                <a:srgbClr val="FF0000"/>
              </a:solidFill>
            </a:endParaRPr>
          </a:p>
          <a:p>
            <a:pPr marL="617220" lvl="3" indent="-571500" algn="just">
              <a:spcBef>
                <a:spcPts val="1800"/>
              </a:spcBef>
            </a:pPr>
            <a:endParaRPr lang="sk-SK" sz="3600" dirty="0">
              <a:solidFill>
                <a:srgbClr val="FF0000"/>
              </a:solidFill>
            </a:endParaRPr>
          </a:p>
          <a:p>
            <a:pPr marL="617220" lvl="3" indent="-571500" algn="just">
              <a:spcBef>
                <a:spcPts val="1800"/>
              </a:spcBef>
            </a:pPr>
            <a:endParaRPr lang="sk-SK" sz="3600" dirty="0">
              <a:solidFill>
                <a:srgbClr val="FF0000"/>
              </a:solidFill>
            </a:endParaRPr>
          </a:p>
          <a:p>
            <a:pPr marL="45720" lvl="3" indent="0" algn="just">
              <a:spcBef>
                <a:spcPts val="1800"/>
              </a:spcBef>
              <a:buNone/>
            </a:pPr>
            <a:endParaRPr lang="sk-SK" sz="3600" dirty="0">
              <a:solidFill>
                <a:srgbClr val="FF0000"/>
              </a:solidFill>
            </a:endParaRPr>
          </a:p>
          <a:p>
            <a:pPr marL="502920" lvl="3" indent="-457200" algn="just">
              <a:spcBef>
                <a:spcPts val="1800"/>
              </a:spcBef>
            </a:pPr>
            <a:endParaRPr lang="sk-SK" sz="3600" dirty="0">
              <a:solidFill>
                <a:srgbClr val="FF0000"/>
              </a:solidFill>
            </a:endParaRPr>
          </a:p>
          <a:p>
            <a:pPr marL="502920" lvl="3" indent="-457200" algn="just">
              <a:spcBef>
                <a:spcPts val="1800"/>
              </a:spcBef>
            </a:pPr>
            <a:endParaRPr lang="sk-SK" sz="3600" dirty="0">
              <a:solidFill>
                <a:srgbClr val="FF0000"/>
              </a:solidFill>
            </a:endParaRPr>
          </a:p>
          <a:p>
            <a:pPr marL="502920" lvl="3" indent="-457200" algn="just">
              <a:spcBef>
                <a:spcPts val="1800"/>
              </a:spcBef>
            </a:pPr>
            <a:endParaRPr lang="sk-SK" sz="3600" dirty="0">
              <a:solidFill>
                <a:srgbClr val="FF0000"/>
              </a:solidFill>
            </a:endParaRPr>
          </a:p>
          <a:p>
            <a:pPr marL="502920" lvl="3" indent="-457200" algn="just">
              <a:spcBef>
                <a:spcPts val="1800"/>
              </a:spcBef>
            </a:pPr>
            <a:endParaRPr lang="sk-SK" sz="3600" dirty="0">
              <a:solidFill>
                <a:srgbClr val="FF0000"/>
              </a:solidFill>
            </a:endParaRPr>
          </a:p>
          <a:p>
            <a:pPr marL="502920" lvl="3" indent="-457200" algn="just">
              <a:spcBef>
                <a:spcPts val="1800"/>
              </a:spcBef>
            </a:pPr>
            <a:endParaRPr lang="sk-SK" sz="3600" dirty="0">
              <a:solidFill>
                <a:srgbClr val="FF0000"/>
              </a:solidFill>
            </a:endParaRPr>
          </a:p>
          <a:p>
            <a:pPr marL="502920" lvl="3" indent="-457200" algn="just">
              <a:spcBef>
                <a:spcPts val="1800"/>
              </a:spcBef>
            </a:pPr>
            <a:endParaRPr lang="sk-SK" sz="3600" dirty="0">
              <a:solidFill>
                <a:srgbClr val="FF0000"/>
              </a:solidFill>
            </a:endParaRPr>
          </a:p>
          <a:p>
            <a:pPr marL="502920" lvl="3" indent="-457200" algn="just">
              <a:spcBef>
                <a:spcPts val="1800"/>
              </a:spcBef>
            </a:pPr>
            <a:endParaRPr lang="sk-SK" sz="3500" dirty="0"/>
          </a:p>
          <a:p>
            <a:pPr marL="502920" lvl="3" indent="-457200" algn="just">
              <a:spcBef>
                <a:spcPts val="1800"/>
              </a:spcBef>
            </a:pPr>
            <a:endParaRPr lang="sk-SK" sz="3500" dirty="0"/>
          </a:p>
          <a:p>
            <a:pPr marL="274320" lvl="3" indent="-228600" algn="just">
              <a:spcBef>
                <a:spcPts val="1800"/>
              </a:spcBef>
            </a:pPr>
            <a:endParaRPr lang="sk-SK" sz="2000" dirty="0"/>
          </a:p>
          <a:p>
            <a:pPr marL="274320" lvl="3" indent="-228600" algn="just">
              <a:spcBef>
                <a:spcPts val="1800"/>
              </a:spcBef>
            </a:pPr>
            <a:endParaRPr lang="sk-SK" sz="2000" dirty="0"/>
          </a:p>
          <a:p>
            <a:pPr lvl="1" algn="just">
              <a:buFont typeface="Wingdings" panose="05000000000000000000" pitchFamily="2" charset="2"/>
              <a:buChar char="§"/>
            </a:pPr>
            <a:endParaRPr lang="sk-SK" dirty="0"/>
          </a:p>
          <a:p>
            <a:pPr algn="just"/>
            <a:endParaRPr lang="sk-SK" dirty="0"/>
          </a:p>
        </p:txBody>
      </p:sp>
      <p:sp>
        <p:nvSpPr>
          <p:cNvPr id="4" name="Zástupný symbol čísla snímky 3"/>
          <p:cNvSpPr>
            <a:spLocks noGrp="1"/>
          </p:cNvSpPr>
          <p:nvPr>
            <p:ph type="sldNum" sz="quarter" idx="10"/>
          </p:nvPr>
        </p:nvSpPr>
        <p:spPr/>
        <p:txBody>
          <a:bodyPr/>
          <a:lstStyle/>
          <a:p>
            <a:fld id="{437BA28B-AB1B-436A-9B34-AD4CD82B0EE4}" type="slidenum">
              <a:rPr lang="cs-CZ" smtClean="0"/>
              <a:pPr/>
              <a:t>49</a:t>
            </a:fld>
            <a:endParaRPr lang="cs-CZ"/>
          </a:p>
        </p:txBody>
      </p:sp>
      <p:pic>
        <p:nvPicPr>
          <p:cNvPr id="5" name="Obrázok 6"/>
          <p:cNvPicPr>
            <a:picLocks noChangeAspect="1"/>
          </p:cNvPicPr>
          <p:nvPr/>
        </p:nvPicPr>
        <p:blipFill>
          <a:blip r:embed="rId3" cstate="print"/>
          <a:srcRect/>
          <a:stretch>
            <a:fillRect/>
          </a:stretch>
        </p:blipFill>
        <p:spPr bwMode="auto">
          <a:xfrm>
            <a:off x="468313" y="6149975"/>
            <a:ext cx="1150937" cy="481013"/>
          </a:xfrm>
          <a:prstGeom prst="rect">
            <a:avLst/>
          </a:prstGeom>
          <a:noFill/>
          <a:ln w="9525">
            <a:noFill/>
            <a:miter lim="800000"/>
            <a:headEnd/>
            <a:tailEnd/>
          </a:ln>
        </p:spPr>
      </p:pic>
    </p:spTree>
    <p:extLst>
      <p:ext uri="{BB962C8B-B14F-4D97-AF65-F5344CB8AC3E}">
        <p14:creationId xmlns:p14="http://schemas.microsoft.com/office/powerpoint/2010/main" val="3920371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88620" lvl="3" indent="-342900" algn="just">
              <a:spcBef>
                <a:spcPts val="1800"/>
              </a:spcBef>
              <a:spcAft>
                <a:spcPts val="0"/>
              </a:spcAft>
              <a:buFont typeface="Arial" panose="020B0604020202020204" pitchFamily="34" charset="0"/>
              <a:buChar char="•"/>
            </a:pPr>
            <a:r>
              <a:rPr lang="sk-SK" sz="2000" dirty="0" smtClean="0">
                <a:solidFill>
                  <a:srgbClr val="0070C0"/>
                </a:solidFill>
              </a:rPr>
              <a:t>Príprava nového zákona o ochrane osobných údajov – predpoklad </a:t>
            </a:r>
            <a:r>
              <a:rPr lang="sk-SK" sz="2000" dirty="0">
                <a:solidFill>
                  <a:srgbClr val="0070C0"/>
                </a:solidFill>
              </a:rPr>
              <a:t>medzirezortného pripomienkového konania – máj/jún 2017</a:t>
            </a:r>
          </a:p>
          <a:p>
            <a:pPr marL="388620" lvl="3" indent="-342900" algn="just">
              <a:spcBef>
                <a:spcPts val="1800"/>
              </a:spcBef>
              <a:spcAft>
                <a:spcPts val="0"/>
              </a:spcAft>
              <a:buFont typeface="Arial" panose="020B0604020202020204" pitchFamily="34" charset="0"/>
              <a:buChar char="•"/>
            </a:pPr>
            <a:r>
              <a:rPr lang="sk-SK" sz="2000" b="1" dirty="0">
                <a:solidFill>
                  <a:srgbClr val="0070C0"/>
                </a:solidFill>
              </a:rPr>
              <a:t>Nový zákon </a:t>
            </a:r>
            <a:r>
              <a:rPr lang="sk-SK" sz="2000" dirty="0">
                <a:solidFill>
                  <a:srgbClr val="0070C0"/>
                </a:solidFill>
              </a:rPr>
              <a:t>– národné špecifiká </a:t>
            </a:r>
            <a:r>
              <a:rPr lang="sk-SK" sz="2000" dirty="0" smtClean="0">
                <a:solidFill>
                  <a:srgbClr val="0070C0"/>
                </a:solidFill>
              </a:rPr>
              <a:t>v </a:t>
            </a:r>
            <a:r>
              <a:rPr lang="sk-SK" sz="2000" dirty="0">
                <a:solidFill>
                  <a:srgbClr val="0070C0"/>
                </a:solidFill>
              </a:rPr>
              <a:t>zmysle Nariadenia (napr. rodné číslo – osobitná kategória osobných údajov, spracúvanie osobných údajov bez súhlasu dotknutej osoby na účely akademické, umelecké, literárne alebo žurnalistické účely, oprávnenie zamestnávateľa poskytnúť alebo zverejniť vybrané osobné údaje o jeho zamestnancoch bez súhlasu zamestnanca</a:t>
            </a:r>
            <a:r>
              <a:rPr lang="sk-SK" sz="2000" dirty="0" smtClean="0">
                <a:solidFill>
                  <a:srgbClr val="0070C0"/>
                </a:solidFill>
              </a:rPr>
              <a:t>)</a:t>
            </a:r>
          </a:p>
          <a:p>
            <a:pPr marL="388620" lvl="3" indent="-342900" algn="just">
              <a:spcBef>
                <a:spcPts val="1800"/>
              </a:spcBef>
              <a:spcAft>
                <a:spcPts val="0"/>
              </a:spcAft>
              <a:buFont typeface="Arial" panose="020B0604020202020204" pitchFamily="34" charset="0"/>
              <a:buChar char="•"/>
            </a:pPr>
            <a:r>
              <a:rPr lang="sk-SK" sz="2000" b="1" dirty="0" smtClean="0">
                <a:solidFill>
                  <a:srgbClr val="0070C0"/>
                </a:solidFill>
              </a:rPr>
              <a:t>Pokyny pracovnej skupiny WP 29 </a:t>
            </a:r>
            <a:r>
              <a:rPr lang="sk-SK" sz="2000" dirty="0" smtClean="0">
                <a:solidFill>
                  <a:srgbClr val="0070C0"/>
                </a:solidFill>
              </a:rPr>
              <a:t>k </a:t>
            </a:r>
            <a:r>
              <a:rPr lang="sk-SK" sz="2000" dirty="0">
                <a:solidFill>
                  <a:srgbClr val="0070C0"/>
                </a:solidFill>
              </a:rPr>
              <a:t>určitým oblastiam – už </a:t>
            </a:r>
            <a:r>
              <a:rPr lang="sk-SK" sz="2000" dirty="0" smtClean="0">
                <a:solidFill>
                  <a:srgbClr val="0070C0"/>
                </a:solidFill>
              </a:rPr>
              <a:t>vydané: Pokyny </a:t>
            </a:r>
            <a:r>
              <a:rPr lang="sk-SK" sz="2000" dirty="0">
                <a:solidFill>
                  <a:srgbClr val="0070C0"/>
                </a:solidFill>
              </a:rPr>
              <a:t>k funkcií </a:t>
            </a:r>
            <a:r>
              <a:rPr lang="sk-SK" sz="2000" dirty="0" smtClean="0">
                <a:solidFill>
                  <a:srgbClr val="0070C0"/>
                </a:solidFill>
              </a:rPr>
              <a:t>zodpovednej </a:t>
            </a:r>
            <a:r>
              <a:rPr lang="sk-SK" sz="2000" dirty="0" smtClean="0">
                <a:solidFill>
                  <a:srgbClr val="0070C0"/>
                </a:solidFill>
              </a:rPr>
              <a:t>osoby, Pokyny </a:t>
            </a:r>
            <a:r>
              <a:rPr lang="sk-SK" sz="2000" dirty="0">
                <a:solidFill>
                  <a:srgbClr val="0070C0"/>
                </a:solidFill>
              </a:rPr>
              <a:t>k určeniu vedúceho dozorného </a:t>
            </a:r>
            <a:r>
              <a:rPr lang="sk-SK" sz="2000" dirty="0" smtClean="0">
                <a:solidFill>
                  <a:srgbClr val="0070C0"/>
                </a:solidFill>
              </a:rPr>
              <a:t>orgánu</a:t>
            </a:r>
          </a:p>
          <a:p>
            <a:pPr marL="45720" lvl="3" indent="0" algn="just">
              <a:spcBef>
                <a:spcPts val="1800"/>
              </a:spcBef>
              <a:spcAft>
                <a:spcPts val="0"/>
              </a:spcAft>
            </a:pPr>
            <a:r>
              <a:rPr lang="sk-SK" sz="2000" dirty="0" smtClean="0"/>
              <a:t/>
            </a:r>
            <a:br>
              <a:rPr lang="sk-SK" sz="2000" dirty="0" smtClean="0"/>
            </a:br>
            <a:endParaRPr lang="sk-SK" sz="2000" dirty="0" smtClean="0"/>
          </a:p>
          <a:p>
            <a:pPr marL="274320" lvl="3" indent="-228600" algn="just">
              <a:spcBef>
                <a:spcPts val="1800"/>
              </a:spcBef>
              <a:spcAft>
                <a:spcPts val="0"/>
              </a:spcAft>
            </a:pPr>
            <a:r>
              <a:rPr lang="sk-SK" sz="2000" dirty="0"/>
              <a:t> </a:t>
            </a:r>
            <a:r>
              <a:rPr lang="sk-SK" sz="2000" dirty="0" smtClean="0"/>
              <a:t> </a:t>
            </a:r>
          </a:p>
          <a:p>
            <a:pPr marL="274320" lvl="3" indent="-228600" algn="just">
              <a:spcBef>
                <a:spcPts val="1800"/>
              </a:spcBef>
              <a:spcAft>
                <a:spcPts val="0"/>
              </a:spcAft>
              <a:buFont typeface="Arial" pitchFamily="34" charset="0"/>
              <a:buChar char="•"/>
            </a:pPr>
            <a:endParaRPr lang="sk-SK" sz="2000" dirty="0" smtClean="0"/>
          </a:p>
          <a:p>
            <a:pPr marL="274320" lvl="3" indent="-228600" algn="just">
              <a:spcBef>
                <a:spcPts val="1800"/>
              </a:spcBef>
              <a:spcAft>
                <a:spcPts val="0"/>
              </a:spcAft>
              <a:buFont typeface="Arial" pitchFamily="34" charset="0"/>
              <a:buChar char="•"/>
            </a:pPr>
            <a:endParaRPr lang="sk-SK" sz="2000" dirty="0" smtClean="0"/>
          </a:p>
          <a:p>
            <a:pPr>
              <a:spcAft>
                <a:spcPts val="0"/>
              </a:spcAft>
              <a:buFont typeface="Arial" pitchFamily="34" charset="0"/>
              <a:buChar char="•"/>
            </a:pPr>
            <a:endParaRPr lang="sk-SK" sz="2000" dirty="0"/>
          </a:p>
          <a:p>
            <a:pPr marL="274320" lvl="3" indent="-228600" algn="just">
              <a:spcBef>
                <a:spcPts val="1800"/>
              </a:spcBef>
            </a:pPr>
            <a:endParaRPr lang="sk-SK" sz="2000" dirty="0"/>
          </a:p>
          <a:p>
            <a:pPr marL="274320" lvl="3" indent="-228600" algn="just">
              <a:spcBef>
                <a:spcPts val="1800"/>
              </a:spcBef>
            </a:pPr>
            <a:endParaRPr lang="sk-SK" sz="2000" dirty="0"/>
          </a:p>
          <a:p>
            <a:pPr marL="274320" lvl="3" indent="-228600" algn="just">
              <a:spcBef>
                <a:spcPts val="1800"/>
              </a:spcBef>
            </a:pPr>
            <a:endParaRPr lang="sk-SK" sz="2000" dirty="0"/>
          </a:p>
          <a:p>
            <a:pPr lvl="1" algn="just">
              <a:buFont typeface="Wingdings" panose="05000000000000000000" pitchFamily="2" charset="2"/>
              <a:buChar char="§"/>
            </a:pPr>
            <a:endParaRPr lang="sk-SK" dirty="0"/>
          </a:p>
          <a:p>
            <a:pPr algn="just"/>
            <a:endParaRPr lang="sk-SK" dirty="0"/>
          </a:p>
        </p:txBody>
      </p:sp>
      <p:sp>
        <p:nvSpPr>
          <p:cNvPr id="4" name="Nadpis 3"/>
          <p:cNvSpPr>
            <a:spLocks noGrp="1"/>
          </p:cNvSpPr>
          <p:nvPr>
            <p:ph type="title"/>
          </p:nvPr>
        </p:nvSpPr>
        <p:spPr>
          <a:xfrm>
            <a:off x="360000" y="233548"/>
            <a:ext cx="8424000" cy="540000"/>
          </a:xfrm>
        </p:spPr>
        <p:txBody>
          <a:bodyPr/>
          <a:lstStyle/>
          <a:p>
            <a:r>
              <a:rPr lang="sk-SK" dirty="0" smtClean="0"/>
              <a:t>Aktuálny stav </a:t>
            </a:r>
            <a:endParaRPr lang="sk-SK" dirty="0"/>
          </a:p>
        </p:txBody>
      </p:sp>
      <p:sp>
        <p:nvSpPr>
          <p:cNvPr id="5" name="Zástupný symbol čísla snímky 4"/>
          <p:cNvSpPr>
            <a:spLocks noGrp="1"/>
          </p:cNvSpPr>
          <p:nvPr>
            <p:ph type="sldNum" sz="quarter" idx="10"/>
          </p:nvPr>
        </p:nvSpPr>
        <p:spPr/>
        <p:txBody>
          <a:bodyPr/>
          <a:lstStyle/>
          <a:p>
            <a:fld id="{437BA28B-AB1B-436A-9B34-AD4CD82B0EE4}" type="slidenum">
              <a:rPr lang="cs-CZ" smtClean="0"/>
              <a:pPr/>
              <a:t>5</a:t>
            </a:fld>
            <a:endParaRPr lang="cs-CZ"/>
          </a:p>
        </p:txBody>
      </p:sp>
      <p:pic>
        <p:nvPicPr>
          <p:cNvPr id="6" name="Obrázok 6"/>
          <p:cNvPicPr>
            <a:picLocks noChangeAspect="1"/>
          </p:cNvPicPr>
          <p:nvPr/>
        </p:nvPicPr>
        <p:blipFill>
          <a:blip r:embed="rId3" cstate="print"/>
          <a:srcRect/>
          <a:stretch>
            <a:fillRect/>
          </a:stretch>
        </p:blipFill>
        <p:spPr bwMode="auto">
          <a:xfrm>
            <a:off x="468313" y="6149975"/>
            <a:ext cx="1150937" cy="481013"/>
          </a:xfrm>
          <a:prstGeom prst="rect">
            <a:avLst/>
          </a:prstGeom>
          <a:noFill/>
          <a:ln w="9525">
            <a:noFill/>
            <a:miter lim="800000"/>
            <a:headEnd/>
            <a:tailEnd/>
          </a:ln>
        </p:spPr>
      </p:pic>
    </p:spTree>
    <p:extLst>
      <p:ext uri="{BB962C8B-B14F-4D97-AF65-F5344CB8AC3E}">
        <p14:creationId xmlns:p14="http://schemas.microsoft.com/office/powerpoint/2010/main" val="4032746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Zástupný symbol pro obsah 1"/>
          <p:cNvSpPr>
            <a:spLocks noGrp="1"/>
          </p:cNvSpPr>
          <p:nvPr>
            <p:ph sz="half" idx="1"/>
          </p:nvPr>
        </p:nvSpPr>
        <p:spPr>
          <a:xfrm>
            <a:off x="360363" y="1152525"/>
            <a:ext cx="4140200" cy="4930775"/>
          </a:xfrm>
        </p:spPr>
        <p:txBody>
          <a:bodyPr/>
          <a:lstStyle/>
          <a:p>
            <a:pPr marL="0" indent="0" eaLnBrk="1" hangingPunct="1"/>
            <a:endParaRPr lang="sk-SK" altLang="sk-SK"/>
          </a:p>
          <a:p>
            <a:pPr marL="0" indent="0" eaLnBrk="1" hangingPunct="1"/>
            <a:endParaRPr lang="sk-SK" altLang="sk-SK"/>
          </a:p>
          <a:p>
            <a:pPr marL="0" indent="0" eaLnBrk="1" hangingPunct="1"/>
            <a:endParaRPr lang="sk-SK" altLang="sk-SK"/>
          </a:p>
          <a:p>
            <a:pPr marL="0" indent="0" eaLnBrk="1" hangingPunct="1"/>
            <a:endParaRPr lang="sk-SK" altLang="sk-SK"/>
          </a:p>
          <a:p>
            <a:pPr marL="0" indent="0" algn="ctr" eaLnBrk="1" hangingPunct="1"/>
            <a:r>
              <a:rPr lang="sk-SK" altLang="sk-SK"/>
              <a:t>Ďakujeme za pozornosť.</a:t>
            </a:r>
          </a:p>
        </p:txBody>
      </p:sp>
      <p:pic>
        <p:nvPicPr>
          <p:cNvPr id="49155" name="Zástupný symbol pro obsah 5"/>
          <p:cNvPicPr>
            <a:picLocks noGrp="1" noChangeAspect="1"/>
          </p:cNvPicPr>
          <p:nvPr>
            <p:ph sz="half" idx="2"/>
          </p:nvPr>
        </p:nvPicPr>
        <p:blipFill>
          <a:blip r:embed="rId2" cstate="print"/>
          <a:srcRect/>
          <a:stretch>
            <a:fillRect/>
          </a:stretch>
        </p:blipFill>
        <p:spPr>
          <a:xfrm>
            <a:off x="4643438" y="1331913"/>
            <a:ext cx="4140200" cy="2755900"/>
          </a:xfrm>
        </p:spPr>
      </p:pic>
      <p:sp>
        <p:nvSpPr>
          <p:cNvPr id="49156" name="Nadpis 3"/>
          <p:cNvSpPr>
            <a:spLocks noGrp="1"/>
          </p:cNvSpPr>
          <p:nvPr>
            <p:ph type="title"/>
          </p:nvPr>
        </p:nvSpPr>
        <p:spPr>
          <a:xfrm>
            <a:off x="360363" y="360363"/>
            <a:ext cx="8423275" cy="539750"/>
          </a:xfrm>
        </p:spPr>
        <p:txBody>
          <a:bodyPr/>
          <a:lstStyle/>
          <a:p>
            <a:pPr eaLnBrk="1" hangingPunct="1"/>
            <a:r>
              <a:rPr lang="sk-SK" altLang="sk-SK"/>
              <a:t>Záver</a:t>
            </a:r>
          </a:p>
        </p:txBody>
      </p:sp>
      <p:sp>
        <p:nvSpPr>
          <p:cNvPr id="49157" name="Zástupný symbol pro číslo snímku 4"/>
          <p:cNvSpPr>
            <a:spLocks noGrp="1"/>
          </p:cNvSpPr>
          <p:nvPr>
            <p:ph type="sldNum" sz="quarter" idx="10"/>
          </p:nvPr>
        </p:nvSpPr>
        <p:spPr bwMode="auto">
          <a:noFill/>
          <a:ln>
            <a:miter lim="800000"/>
            <a:headEnd/>
            <a:tailEnd/>
          </a:ln>
        </p:spPr>
        <p:txBody>
          <a:bodyPr/>
          <a:lstStyle/>
          <a:p>
            <a:fld id="{0730BC0F-1B32-4C85-818F-6ACF47799B49}" type="slidenum">
              <a:rPr lang="cs-CZ" altLang="sk-SK"/>
              <a:pPr/>
              <a:t>50</a:t>
            </a:fld>
            <a:endParaRPr lang="cs-CZ" altLang="sk-SK"/>
          </a:p>
        </p:txBody>
      </p:sp>
      <p:pic>
        <p:nvPicPr>
          <p:cNvPr id="49158" name="Obrázek 6"/>
          <p:cNvPicPr>
            <a:picLocks noChangeAspect="1"/>
          </p:cNvPicPr>
          <p:nvPr/>
        </p:nvPicPr>
        <p:blipFill>
          <a:blip r:embed="rId3" cstate="print"/>
          <a:srcRect t="25774" b="12215"/>
          <a:stretch>
            <a:fillRect/>
          </a:stretch>
        </p:blipFill>
        <p:spPr bwMode="auto">
          <a:xfrm>
            <a:off x="4643438" y="4260850"/>
            <a:ext cx="4140200" cy="1711325"/>
          </a:xfrm>
          <a:prstGeom prst="rect">
            <a:avLst/>
          </a:prstGeom>
          <a:noFill/>
          <a:ln w="9525">
            <a:noFill/>
            <a:miter lim="800000"/>
            <a:headEnd/>
            <a:tailEnd/>
          </a:ln>
        </p:spPr>
      </p:pic>
      <p:pic>
        <p:nvPicPr>
          <p:cNvPr id="49159" name="Obrázok 6"/>
          <p:cNvPicPr>
            <a:picLocks noChangeAspect="1"/>
          </p:cNvPicPr>
          <p:nvPr/>
        </p:nvPicPr>
        <p:blipFill>
          <a:blip r:embed="rId4" cstate="print"/>
          <a:srcRect/>
          <a:stretch>
            <a:fillRect/>
          </a:stretch>
        </p:blipFill>
        <p:spPr bwMode="auto">
          <a:xfrm>
            <a:off x="468313" y="6149975"/>
            <a:ext cx="1150937" cy="4810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sk-SK" sz="2400" dirty="0" smtClean="0">
                <a:solidFill>
                  <a:srgbClr val="0070C0"/>
                </a:solidFill>
              </a:rPr>
              <a:t>Pripravujú sa pokyny pracovnej skupiny WP 29 týkajúce sa napr. oblastí:</a:t>
            </a:r>
          </a:p>
          <a:p>
            <a:pPr marL="388620" lvl="3" indent="-342900" algn="just">
              <a:spcBef>
                <a:spcPts val="0"/>
              </a:spcBef>
              <a:spcAft>
                <a:spcPts val="0"/>
              </a:spcAft>
              <a:buFont typeface="Arial" panose="020B0604020202020204" pitchFamily="34" charset="0"/>
              <a:buChar char="•"/>
            </a:pPr>
            <a:r>
              <a:rPr lang="sk-SK" sz="2400" dirty="0" smtClean="0">
                <a:solidFill>
                  <a:srgbClr val="0070C0"/>
                </a:solidFill>
              </a:rPr>
              <a:t>Súhlas</a:t>
            </a:r>
            <a:endParaRPr lang="sk-SK" sz="2400" dirty="0">
              <a:solidFill>
                <a:srgbClr val="0070C0"/>
              </a:solidFill>
            </a:endParaRPr>
          </a:p>
          <a:p>
            <a:pPr marL="388620" lvl="3" indent="-342900" algn="just">
              <a:spcBef>
                <a:spcPts val="0"/>
              </a:spcBef>
              <a:spcAft>
                <a:spcPts val="0"/>
              </a:spcAft>
              <a:buFont typeface="Arial" panose="020B0604020202020204" pitchFamily="34" charset="0"/>
              <a:buChar char="•"/>
            </a:pPr>
            <a:r>
              <a:rPr lang="sk-SK" sz="2400" dirty="0" smtClean="0">
                <a:solidFill>
                  <a:srgbClr val="0070C0"/>
                </a:solidFill>
              </a:rPr>
              <a:t>Transparentnosť</a:t>
            </a:r>
            <a:endParaRPr lang="sk-SK" sz="2400" dirty="0">
              <a:solidFill>
                <a:srgbClr val="0070C0"/>
              </a:solidFill>
            </a:endParaRPr>
          </a:p>
          <a:p>
            <a:pPr marL="388620" lvl="3" indent="-342900" algn="just">
              <a:spcBef>
                <a:spcPts val="0"/>
              </a:spcBef>
              <a:spcAft>
                <a:spcPts val="0"/>
              </a:spcAft>
              <a:buFont typeface="Arial" panose="020B0604020202020204" pitchFamily="34" charset="0"/>
              <a:buChar char="•"/>
            </a:pPr>
            <a:r>
              <a:rPr lang="sk-SK" sz="2400" dirty="0" smtClean="0">
                <a:solidFill>
                  <a:srgbClr val="0070C0"/>
                </a:solidFill>
              </a:rPr>
              <a:t>Profilovanie</a:t>
            </a:r>
            <a:endParaRPr lang="sk-SK" sz="2400" dirty="0">
              <a:solidFill>
                <a:srgbClr val="0070C0"/>
              </a:solidFill>
            </a:endParaRPr>
          </a:p>
          <a:p>
            <a:pPr marL="388620" lvl="3" indent="-342900" algn="just">
              <a:spcBef>
                <a:spcPts val="0"/>
              </a:spcBef>
              <a:spcAft>
                <a:spcPts val="0"/>
              </a:spcAft>
              <a:buFont typeface="Arial" panose="020B0604020202020204" pitchFamily="34" charset="0"/>
              <a:buChar char="•"/>
            </a:pPr>
            <a:r>
              <a:rPr lang="sk-SK" sz="2400" dirty="0" smtClean="0">
                <a:solidFill>
                  <a:srgbClr val="0070C0"/>
                </a:solidFill>
              </a:rPr>
              <a:t>Vysoko </a:t>
            </a:r>
            <a:r>
              <a:rPr lang="sk-SK" sz="2400" dirty="0">
                <a:solidFill>
                  <a:srgbClr val="0070C0"/>
                </a:solidFill>
              </a:rPr>
              <a:t>rizikové spracúvanie OÚ</a:t>
            </a:r>
          </a:p>
          <a:p>
            <a:pPr marL="388620" lvl="3" indent="-342900" algn="just">
              <a:spcBef>
                <a:spcPts val="0"/>
              </a:spcBef>
              <a:spcAft>
                <a:spcPts val="0"/>
              </a:spcAft>
              <a:buFont typeface="Arial" panose="020B0604020202020204" pitchFamily="34" charset="0"/>
              <a:buChar char="•"/>
            </a:pPr>
            <a:r>
              <a:rPr lang="sk-SK" sz="2400" dirty="0" smtClean="0">
                <a:solidFill>
                  <a:srgbClr val="0070C0"/>
                </a:solidFill>
              </a:rPr>
              <a:t>Certifikácia</a:t>
            </a:r>
            <a:endParaRPr lang="sk-SK" sz="2400" dirty="0">
              <a:solidFill>
                <a:srgbClr val="0070C0"/>
              </a:solidFill>
            </a:endParaRPr>
          </a:p>
          <a:p>
            <a:pPr marL="388620" lvl="3" indent="-342900" algn="just">
              <a:spcBef>
                <a:spcPts val="0"/>
              </a:spcBef>
              <a:spcAft>
                <a:spcPts val="0"/>
              </a:spcAft>
              <a:buFont typeface="Arial" panose="020B0604020202020204" pitchFamily="34" charset="0"/>
              <a:buChar char="•"/>
            </a:pPr>
            <a:r>
              <a:rPr lang="sk-SK" sz="2400" dirty="0" smtClean="0">
                <a:solidFill>
                  <a:srgbClr val="0070C0"/>
                </a:solidFill>
              </a:rPr>
              <a:t>Administratívne </a:t>
            </a:r>
            <a:r>
              <a:rPr lang="sk-SK" sz="2400" dirty="0">
                <a:solidFill>
                  <a:srgbClr val="0070C0"/>
                </a:solidFill>
              </a:rPr>
              <a:t>sankcie</a:t>
            </a:r>
          </a:p>
          <a:p>
            <a:pPr marL="388620" lvl="3" indent="-342900" algn="just">
              <a:spcBef>
                <a:spcPts val="0"/>
              </a:spcBef>
              <a:spcAft>
                <a:spcPts val="0"/>
              </a:spcAft>
              <a:buFont typeface="Arial" panose="020B0604020202020204" pitchFamily="34" charset="0"/>
              <a:buChar char="•"/>
            </a:pPr>
            <a:r>
              <a:rPr lang="sk-SK" sz="2400" dirty="0" smtClean="0">
                <a:solidFill>
                  <a:srgbClr val="0070C0"/>
                </a:solidFill>
              </a:rPr>
              <a:t>Oznámenie </a:t>
            </a:r>
            <a:r>
              <a:rPr lang="sk-SK" sz="2400" dirty="0">
                <a:solidFill>
                  <a:srgbClr val="0070C0"/>
                </a:solidFill>
              </a:rPr>
              <a:t>porušenia ochrany údajov</a:t>
            </a:r>
          </a:p>
          <a:p>
            <a:pPr marL="388620" lvl="3" indent="-342900" algn="just">
              <a:spcBef>
                <a:spcPts val="0"/>
              </a:spcBef>
              <a:spcAft>
                <a:spcPts val="0"/>
              </a:spcAft>
              <a:buFont typeface="Arial" panose="020B0604020202020204" pitchFamily="34" charset="0"/>
              <a:buChar char="•"/>
            </a:pPr>
            <a:r>
              <a:rPr lang="sk-SK" sz="2400" dirty="0" smtClean="0">
                <a:solidFill>
                  <a:srgbClr val="0070C0"/>
                </a:solidFill>
              </a:rPr>
              <a:t>Prenosy </a:t>
            </a:r>
            <a:r>
              <a:rPr lang="sk-SK" sz="2400" dirty="0">
                <a:solidFill>
                  <a:srgbClr val="0070C0"/>
                </a:solidFill>
              </a:rPr>
              <a:t>údajov</a:t>
            </a:r>
          </a:p>
          <a:p>
            <a:pPr marL="342900" indent="-342900">
              <a:spcBef>
                <a:spcPts val="0"/>
              </a:spcBef>
              <a:spcAft>
                <a:spcPts val="0"/>
              </a:spcAft>
              <a:buFont typeface="Arial" panose="020B0604020202020204" pitchFamily="34" charset="0"/>
              <a:buChar char="•"/>
            </a:pPr>
            <a:endParaRPr lang="sk-SK" sz="2000" dirty="0" smtClean="0"/>
          </a:p>
          <a:p>
            <a:pPr marL="388620" lvl="3" indent="-342900" algn="just">
              <a:spcBef>
                <a:spcPts val="1800"/>
              </a:spcBef>
              <a:spcAft>
                <a:spcPts val="0"/>
              </a:spcAft>
              <a:buFont typeface="Arial" panose="020B0604020202020204" pitchFamily="34" charset="0"/>
              <a:buChar char="•"/>
            </a:pPr>
            <a:endParaRPr lang="sk-SK" sz="2000" dirty="0" smtClean="0"/>
          </a:p>
          <a:p>
            <a:pPr marL="274320" lvl="3" indent="-228600" algn="just">
              <a:spcBef>
                <a:spcPts val="1800"/>
              </a:spcBef>
              <a:spcAft>
                <a:spcPts val="0"/>
              </a:spcAft>
            </a:pPr>
            <a:r>
              <a:rPr lang="sk-SK" sz="2000" dirty="0" smtClean="0"/>
              <a:t>  </a:t>
            </a:r>
          </a:p>
          <a:p>
            <a:pPr marL="274320" lvl="3" indent="-228600" algn="just">
              <a:spcBef>
                <a:spcPts val="1800"/>
              </a:spcBef>
              <a:spcAft>
                <a:spcPts val="0"/>
              </a:spcAft>
              <a:buFont typeface="Arial" pitchFamily="34" charset="0"/>
              <a:buChar char="•"/>
            </a:pPr>
            <a:endParaRPr lang="sk-SK" sz="2000" dirty="0" smtClean="0"/>
          </a:p>
          <a:p>
            <a:pPr marL="274320" lvl="3" indent="-228600" algn="just">
              <a:spcBef>
                <a:spcPts val="1800"/>
              </a:spcBef>
              <a:spcAft>
                <a:spcPts val="0"/>
              </a:spcAft>
              <a:buFont typeface="Arial" pitchFamily="34" charset="0"/>
              <a:buChar char="•"/>
            </a:pPr>
            <a:endParaRPr lang="sk-SK" sz="2000" dirty="0" smtClean="0"/>
          </a:p>
          <a:p>
            <a:pPr>
              <a:spcAft>
                <a:spcPts val="0"/>
              </a:spcAft>
              <a:buFont typeface="Arial" pitchFamily="34" charset="0"/>
              <a:buChar char="•"/>
            </a:pPr>
            <a:endParaRPr lang="sk-SK" sz="2000" dirty="0"/>
          </a:p>
          <a:p>
            <a:pPr marL="274320" lvl="3" indent="-228600" algn="just">
              <a:spcBef>
                <a:spcPts val="1800"/>
              </a:spcBef>
            </a:pPr>
            <a:endParaRPr lang="sk-SK" sz="2000" dirty="0"/>
          </a:p>
          <a:p>
            <a:pPr marL="274320" lvl="3" indent="-228600" algn="just">
              <a:spcBef>
                <a:spcPts val="1800"/>
              </a:spcBef>
            </a:pPr>
            <a:endParaRPr lang="sk-SK" sz="2000" dirty="0"/>
          </a:p>
          <a:p>
            <a:pPr marL="274320" lvl="3" indent="-228600" algn="just">
              <a:spcBef>
                <a:spcPts val="1800"/>
              </a:spcBef>
            </a:pPr>
            <a:endParaRPr lang="sk-SK" sz="2000" dirty="0"/>
          </a:p>
          <a:p>
            <a:pPr lvl="1" algn="just">
              <a:buFont typeface="Wingdings" panose="05000000000000000000" pitchFamily="2" charset="2"/>
              <a:buChar char="§"/>
            </a:pPr>
            <a:endParaRPr lang="sk-SK" dirty="0"/>
          </a:p>
          <a:p>
            <a:pPr algn="just"/>
            <a:endParaRPr lang="sk-SK" dirty="0"/>
          </a:p>
        </p:txBody>
      </p:sp>
      <p:sp>
        <p:nvSpPr>
          <p:cNvPr id="4" name="Nadpis 3"/>
          <p:cNvSpPr>
            <a:spLocks noGrp="1"/>
          </p:cNvSpPr>
          <p:nvPr>
            <p:ph type="title"/>
          </p:nvPr>
        </p:nvSpPr>
        <p:spPr>
          <a:xfrm>
            <a:off x="360000" y="233548"/>
            <a:ext cx="8424000" cy="540000"/>
          </a:xfrm>
        </p:spPr>
        <p:txBody>
          <a:bodyPr/>
          <a:lstStyle/>
          <a:p>
            <a:r>
              <a:rPr lang="sk-SK" dirty="0" smtClean="0"/>
              <a:t>Aktuálny stav</a:t>
            </a:r>
            <a:endParaRPr lang="sk-SK" dirty="0"/>
          </a:p>
        </p:txBody>
      </p:sp>
      <p:sp>
        <p:nvSpPr>
          <p:cNvPr id="5" name="Zástupný symbol čísla snímky 4"/>
          <p:cNvSpPr>
            <a:spLocks noGrp="1"/>
          </p:cNvSpPr>
          <p:nvPr>
            <p:ph type="sldNum" sz="quarter" idx="10"/>
          </p:nvPr>
        </p:nvSpPr>
        <p:spPr/>
        <p:txBody>
          <a:bodyPr/>
          <a:lstStyle/>
          <a:p>
            <a:fld id="{437BA28B-AB1B-436A-9B34-AD4CD82B0EE4}" type="slidenum">
              <a:rPr lang="cs-CZ" smtClean="0"/>
              <a:pPr/>
              <a:t>6</a:t>
            </a:fld>
            <a:endParaRPr lang="cs-CZ"/>
          </a:p>
        </p:txBody>
      </p:sp>
      <p:pic>
        <p:nvPicPr>
          <p:cNvPr id="6" name="Obrázok 6"/>
          <p:cNvPicPr>
            <a:picLocks noChangeAspect="1"/>
          </p:cNvPicPr>
          <p:nvPr/>
        </p:nvPicPr>
        <p:blipFill>
          <a:blip r:embed="rId3" cstate="print"/>
          <a:srcRect/>
          <a:stretch>
            <a:fillRect/>
          </a:stretch>
        </p:blipFill>
        <p:spPr bwMode="auto">
          <a:xfrm>
            <a:off x="468313" y="6149975"/>
            <a:ext cx="1150937" cy="481013"/>
          </a:xfrm>
          <a:prstGeom prst="rect">
            <a:avLst/>
          </a:prstGeom>
          <a:noFill/>
          <a:ln w="9525">
            <a:noFill/>
            <a:miter lim="800000"/>
            <a:headEnd/>
            <a:tailEnd/>
          </a:ln>
        </p:spPr>
      </p:pic>
    </p:spTree>
    <p:extLst>
      <p:ext uri="{BB962C8B-B14F-4D97-AF65-F5344CB8AC3E}">
        <p14:creationId xmlns:p14="http://schemas.microsoft.com/office/powerpoint/2010/main" val="3799166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a:xfrm>
            <a:off x="360363" y="360363"/>
            <a:ext cx="8423275" cy="539750"/>
          </a:xfrm>
        </p:spPr>
        <p:txBody>
          <a:bodyPr/>
          <a:lstStyle/>
          <a:p>
            <a:pPr eaLnBrk="1" hangingPunct="1"/>
            <a:r>
              <a:rPr lang="sk-SK" altLang="sk-SK" dirty="0" smtClean="0"/>
              <a:t>Osobné údaje – definícia podľa zákona</a:t>
            </a:r>
            <a:endParaRPr lang="sk-SK" altLang="sk-SK" dirty="0"/>
          </a:p>
        </p:txBody>
      </p:sp>
      <p:sp>
        <p:nvSpPr>
          <p:cNvPr id="14339" name="Zástupný symbol obsahu 2"/>
          <p:cNvSpPr>
            <a:spLocks noGrp="1"/>
          </p:cNvSpPr>
          <p:nvPr>
            <p:ph idx="1"/>
          </p:nvPr>
        </p:nvSpPr>
        <p:spPr>
          <a:xfrm>
            <a:off x="360363" y="1152525"/>
            <a:ext cx="8423275" cy="4930775"/>
          </a:xfrm>
        </p:spPr>
        <p:txBody>
          <a:bodyPr/>
          <a:lstStyle/>
          <a:p>
            <a:pPr marL="342900" indent="-342900" eaLnBrk="1" hangingPunct="1">
              <a:buClr>
                <a:schemeClr val="tx1"/>
              </a:buClr>
              <a:buFont typeface="Arial" panose="020B0604020202020204" pitchFamily="34" charset="0"/>
              <a:buChar char="•"/>
            </a:pPr>
            <a:r>
              <a:rPr lang="sk-SK" altLang="sk-SK" dirty="0"/>
              <a:t> </a:t>
            </a:r>
            <a:r>
              <a:rPr lang="sk-SK" altLang="sk-SK" b="1" dirty="0" smtClean="0"/>
              <a:t>Osobný </a:t>
            </a:r>
            <a:r>
              <a:rPr lang="sk-SK" altLang="sk-SK" b="1" dirty="0"/>
              <a:t>údaj </a:t>
            </a:r>
          </a:p>
          <a:p>
            <a:pPr marL="342900" indent="-342900" algn="just" eaLnBrk="1" hangingPunct="1">
              <a:buClr>
                <a:schemeClr val="tx1"/>
              </a:buClr>
              <a:buFont typeface="Arial" panose="020B0604020202020204" pitchFamily="34" charset="0"/>
              <a:buChar char="•"/>
            </a:pPr>
            <a:r>
              <a:rPr lang="sk-SK" altLang="sk-SK" dirty="0"/>
              <a:t>údaj týkajúci sa určenej alebo určiteľnej fyzickej osoby, pričom takou osobou je osoba, ktorú možno určiť priamo alebo nepriamo, najmä na základe všeobecne použiteľného identifikátora alebo na základe jednej či viacerých charakteristík alebo znakov, ktoré tvoria jej fyzickú, fyziologickú, psychickú, mentálnu, ekonomickú, kultúrnu alebo sociálnu identitu (§ 4 ods. 1).</a:t>
            </a:r>
          </a:p>
          <a:p>
            <a:pPr marL="342900" indent="-342900" algn="just" eaLnBrk="1" hangingPunct="1">
              <a:buClr>
                <a:schemeClr val="tx1"/>
              </a:buClr>
              <a:buFont typeface="Arial" panose="020B0604020202020204" pitchFamily="34" charset="0"/>
              <a:buChar char="•"/>
            </a:pPr>
            <a:r>
              <a:rPr lang="sk-SK" altLang="sk-SK" dirty="0"/>
              <a:t>Všetko čo umožňuje FO identifikovať (priamo / nepriamo)</a:t>
            </a:r>
          </a:p>
          <a:p>
            <a:pPr marL="342900" indent="-342900" algn="just" eaLnBrk="1" hangingPunct="1">
              <a:buClr>
                <a:schemeClr val="tx1"/>
              </a:buClr>
              <a:buFont typeface="Arial" panose="020B0604020202020204" pitchFamily="34" charset="0"/>
              <a:buChar char="•"/>
            </a:pPr>
            <a:endParaRPr lang="sk-SK" altLang="sk-SK" dirty="0"/>
          </a:p>
          <a:p>
            <a:pPr marL="342900" indent="-342900" algn="just" eaLnBrk="1" hangingPunct="1">
              <a:buClr>
                <a:schemeClr val="tx1"/>
              </a:buClr>
              <a:buFont typeface="Arial" panose="020B0604020202020204" pitchFamily="34" charset="0"/>
              <a:buChar char="•"/>
            </a:pPr>
            <a:r>
              <a:rPr lang="sk-SK" altLang="sk-SK" dirty="0"/>
              <a:t> bežné osobné údaje / osobitná kategória</a:t>
            </a:r>
          </a:p>
          <a:p>
            <a:pPr eaLnBrk="1" hangingPunct="1"/>
            <a:endParaRPr lang="sk-SK" altLang="sk-SK" dirty="0"/>
          </a:p>
          <a:p>
            <a:pPr eaLnBrk="1" hangingPunct="1"/>
            <a:endParaRPr lang="sk-SK" altLang="sk-SK" dirty="0"/>
          </a:p>
          <a:p>
            <a:pPr eaLnBrk="1" hangingPunct="1"/>
            <a:endParaRPr lang="sk-SK" altLang="sk-SK" dirty="0"/>
          </a:p>
          <a:p>
            <a:pPr eaLnBrk="1" hangingPunct="1"/>
            <a:endParaRPr lang="sk-SK" altLang="sk-SK" dirty="0"/>
          </a:p>
          <a:p>
            <a:pPr eaLnBrk="1" hangingPunct="1"/>
            <a:endParaRPr lang="sk-SK" altLang="sk-SK" dirty="0"/>
          </a:p>
        </p:txBody>
      </p:sp>
      <p:sp>
        <p:nvSpPr>
          <p:cNvPr id="14340" name="Zástupný symbol čísla snímky 3"/>
          <p:cNvSpPr>
            <a:spLocks noGrp="1"/>
          </p:cNvSpPr>
          <p:nvPr>
            <p:ph type="sldNum" sz="quarter" idx="10"/>
          </p:nvPr>
        </p:nvSpPr>
        <p:spPr bwMode="auto">
          <a:noFill/>
          <a:ln>
            <a:miter lim="800000"/>
            <a:headEnd/>
            <a:tailEnd/>
          </a:ln>
        </p:spPr>
        <p:txBody>
          <a:bodyPr/>
          <a:lstStyle/>
          <a:p>
            <a:fld id="{A3BE08B4-9034-49C4-899B-7A209770FC4B}" type="slidenum">
              <a:rPr lang="cs-CZ" altLang="sk-SK"/>
              <a:pPr/>
              <a:t>7</a:t>
            </a:fld>
            <a:endParaRPr lang="cs-CZ" altLang="sk-SK"/>
          </a:p>
        </p:txBody>
      </p:sp>
      <p:pic>
        <p:nvPicPr>
          <p:cNvPr id="14341" name="Obrázok 6"/>
          <p:cNvPicPr>
            <a:picLocks noChangeAspect="1"/>
          </p:cNvPicPr>
          <p:nvPr/>
        </p:nvPicPr>
        <p:blipFill>
          <a:blip r:embed="rId3" cstate="print"/>
          <a:srcRect/>
          <a:stretch>
            <a:fillRect/>
          </a:stretch>
        </p:blipFill>
        <p:spPr bwMode="auto">
          <a:xfrm>
            <a:off x="468313" y="6149975"/>
            <a:ext cx="1150937" cy="4810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a:t>Osobné údaje – definícia podľa nariadenia </a:t>
            </a:r>
            <a:endParaRPr lang="en-US" dirty="0"/>
          </a:p>
        </p:txBody>
      </p:sp>
      <p:sp>
        <p:nvSpPr>
          <p:cNvPr id="3" name="Content Placeholder 2"/>
          <p:cNvSpPr>
            <a:spLocks noGrp="1"/>
          </p:cNvSpPr>
          <p:nvPr>
            <p:ph idx="1"/>
          </p:nvPr>
        </p:nvSpPr>
        <p:spPr/>
        <p:txBody>
          <a:bodyPr>
            <a:normAutofit/>
          </a:bodyPr>
          <a:lstStyle/>
          <a:p>
            <a:pPr marL="274320" lvl="3" indent="-228600" algn="just">
              <a:spcBef>
                <a:spcPts val="1800"/>
              </a:spcBef>
              <a:buFont typeface="Arial" pitchFamily="34" charset="0"/>
              <a:buChar char="•"/>
            </a:pPr>
            <a:r>
              <a:rPr lang="sk-SK" sz="2500" dirty="0"/>
              <a:t>Osobné údaje sú akékoľvek informácie týkajúce sa identifikovanej alebo identifikovateľnej fyzickej osoby </a:t>
            </a:r>
            <a:r>
              <a:rPr lang="sk-SK" sz="2500" dirty="0" smtClean="0"/>
              <a:t>(„dotknutá </a:t>
            </a:r>
            <a:r>
              <a:rPr lang="sk-SK" sz="2500" dirty="0"/>
              <a:t>osoba“); identifikovateľná fyzická osoba je osoba, ktorú možno identifikovať priamo alebo nepriamo, </a:t>
            </a:r>
            <a:r>
              <a:rPr lang="sk-SK" sz="2500" dirty="0">
                <a:solidFill>
                  <a:srgbClr val="818A8F"/>
                </a:solidFill>
              </a:rPr>
              <a:t>najmä odkazom na identifikátor, ako je meno, identifikačné číslo, lokalizačné údaje, online identifikátor, alebo odkazom na jeden či viaceré prvky, ktoré sú špecifické pre fyzickú, fyziologickú, genetickú, mentálnu, e</a:t>
            </a:r>
            <a:r>
              <a:rPr lang="sk-SK" sz="2500" dirty="0"/>
              <a:t>konomickú, kultúrnu alebo sociálnu identitu tejto fyzickej </a:t>
            </a:r>
            <a:r>
              <a:rPr lang="sk-SK" sz="2500" dirty="0" smtClean="0"/>
              <a:t>osoby.</a:t>
            </a:r>
            <a:endParaRPr lang="sk-SK" sz="2500" dirty="0"/>
          </a:p>
          <a:p>
            <a:pPr marL="274320" lvl="3" indent="-228600" algn="just">
              <a:spcBef>
                <a:spcPts val="1800"/>
              </a:spcBef>
            </a:pPr>
            <a:endParaRPr lang="sk-SK" sz="2000" dirty="0"/>
          </a:p>
          <a:p>
            <a:pPr marL="274320" lvl="3" indent="-228600" algn="just">
              <a:spcBef>
                <a:spcPts val="1800"/>
              </a:spcBef>
            </a:pPr>
            <a:endParaRPr lang="sk-SK" sz="2000" dirty="0"/>
          </a:p>
          <a:p>
            <a:pPr lvl="1" algn="just">
              <a:buFont typeface="Wingdings" panose="05000000000000000000" pitchFamily="2" charset="2"/>
              <a:buChar char="§"/>
            </a:pPr>
            <a:endParaRPr lang="sk-SK" dirty="0"/>
          </a:p>
          <a:p>
            <a:pPr algn="just"/>
            <a:endParaRPr lang="sk-SK" dirty="0"/>
          </a:p>
        </p:txBody>
      </p:sp>
      <p:sp>
        <p:nvSpPr>
          <p:cNvPr id="4" name="Zástupný symbol čísla snímky 3"/>
          <p:cNvSpPr>
            <a:spLocks noGrp="1"/>
          </p:cNvSpPr>
          <p:nvPr>
            <p:ph type="sldNum" sz="quarter" idx="10"/>
          </p:nvPr>
        </p:nvSpPr>
        <p:spPr/>
        <p:txBody>
          <a:bodyPr/>
          <a:lstStyle/>
          <a:p>
            <a:fld id="{437BA28B-AB1B-436A-9B34-AD4CD82B0EE4}" type="slidenum">
              <a:rPr lang="cs-CZ" smtClean="0"/>
              <a:pPr/>
              <a:t>8</a:t>
            </a:fld>
            <a:endParaRPr lang="cs-CZ"/>
          </a:p>
        </p:txBody>
      </p:sp>
      <p:pic>
        <p:nvPicPr>
          <p:cNvPr id="5" name="Obrázok 6"/>
          <p:cNvPicPr>
            <a:picLocks noChangeAspect="1"/>
          </p:cNvPicPr>
          <p:nvPr/>
        </p:nvPicPr>
        <p:blipFill>
          <a:blip r:embed="rId3" cstate="print"/>
          <a:srcRect/>
          <a:stretch>
            <a:fillRect/>
          </a:stretch>
        </p:blipFill>
        <p:spPr bwMode="auto">
          <a:xfrm>
            <a:off x="468313" y="6149975"/>
            <a:ext cx="1150937" cy="481013"/>
          </a:xfrm>
          <a:prstGeom prst="rect">
            <a:avLst/>
          </a:prstGeom>
          <a:noFill/>
          <a:ln w="9525">
            <a:noFill/>
            <a:miter lim="800000"/>
            <a:headEnd/>
            <a:tailEnd/>
          </a:ln>
        </p:spPr>
      </p:pic>
    </p:spTree>
    <p:extLst>
      <p:ext uri="{BB962C8B-B14F-4D97-AF65-F5344CB8AC3E}">
        <p14:creationId xmlns:p14="http://schemas.microsoft.com/office/powerpoint/2010/main" val="1380415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a:t>Spracúvanie osobných údajov</a:t>
            </a:r>
            <a:endParaRPr lang="en-US" dirty="0"/>
          </a:p>
        </p:txBody>
      </p:sp>
      <p:sp>
        <p:nvSpPr>
          <p:cNvPr id="3" name="Content Placeholder 2"/>
          <p:cNvSpPr>
            <a:spLocks noGrp="1"/>
          </p:cNvSpPr>
          <p:nvPr>
            <p:ph idx="1"/>
          </p:nvPr>
        </p:nvSpPr>
        <p:spPr/>
        <p:txBody>
          <a:bodyPr>
            <a:normAutofit/>
          </a:bodyPr>
          <a:lstStyle/>
          <a:p>
            <a:pPr marL="45720" lvl="3" indent="0" algn="just">
              <a:lnSpc>
                <a:spcPct val="100000"/>
              </a:lnSpc>
              <a:spcBef>
                <a:spcPts val="1800"/>
              </a:spcBef>
              <a:buNone/>
            </a:pPr>
            <a:r>
              <a:rPr lang="sk-SK" sz="2400" dirty="0"/>
              <a:t>Zákon a ani Nariadenie sa nevzťahuje na osobné údaje, ktoré</a:t>
            </a:r>
          </a:p>
          <a:p>
            <a:pPr marL="548640" lvl="5" indent="-228600" algn="just">
              <a:spcBef>
                <a:spcPts val="1800"/>
              </a:spcBef>
            </a:pPr>
            <a:r>
              <a:rPr lang="sk-SK" sz="2400" dirty="0"/>
              <a:t>fyzická osoba spracúva pre vlastnú potrebu v rámci výlučne </a:t>
            </a:r>
            <a:r>
              <a:rPr lang="sk-SK" sz="2400" dirty="0">
                <a:solidFill>
                  <a:srgbClr val="818A8F"/>
                </a:solidFill>
              </a:rPr>
              <a:t>osobných alebo domácich činností, najmä vedenie osobného adresára alebo korešpondencie,</a:t>
            </a:r>
          </a:p>
          <a:p>
            <a:pPr marL="548640" lvl="5" indent="-228600" algn="just">
              <a:spcBef>
                <a:spcPts val="1800"/>
              </a:spcBef>
            </a:pPr>
            <a:r>
              <a:rPr lang="sk-SK" sz="2400" dirty="0">
                <a:solidFill>
                  <a:srgbClr val="818A8F"/>
                </a:solidFill>
              </a:rPr>
              <a:t>boli získané náhodne bez predchádzajúceho určenia účelu a prostriedkov spracúvania, bez zámeru ich ďalšieho spracúvania v usporiadanom systéme podľa osobitných kritérií a nie sú ďalej systematicky spracúvané</a:t>
            </a:r>
            <a:r>
              <a:rPr lang="sk-SK" sz="2400" dirty="0"/>
              <a:t>.</a:t>
            </a:r>
          </a:p>
          <a:p>
            <a:pPr marL="274320" lvl="3" indent="-228600" algn="just">
              <a:spcBef>
                <a:spcPts val="1800"/>
              </a:spcBef>
            </a:pPr>
            <a:endParaRPr lang="sk-SK" sz="2000" dirty="0"/>
          </a:p>
          <a:p>
            <a:pPr lvl="1" algn="just">
              <a:buFont typeface="Wingdings" panose="05000000000000000000" pitchFamily="2" charset="2"/>
              <a:buChar char="§"/>
            </a:pPr>
            <a:endParaRPr lang="sk-SK" dirty="0"/>
          </a:p>
          <a:p>
            <a:pPr algn="just"/>
            <a:endParaRPr lang="sk-SK" dirty="0"/>
          </a:p>
        </p:txBody>
      </p:sp>
      <p:sp>
        <p:nvSpPr>
          <p:cNvPr id="4" name="Zástupný symbol čísla snímky 3"/>
          <p:cNvSpPr>
            <a:spLocks noGrp="1"/>
          </p:cNvSpPr>
          <p:nvPr>
            <p:ph type="sldNum" sz="quarter" idx="10"/>
          </p:nvPr>
        </p:nvSpPr>
        <p:spPr/>
        <p:txBody>
          <a:bodyPr/>
          <a:lstStyle/>
          <a:p>
            <a:fld id="{437BA28B-AB1B-436A-9B34-AD4CD82B0EE4}" type="slidenum">
              <a:rPr lang="cs-CZ" smtClean="0"/>
              <a:pPr/>
              <a:t>9</a:t>
            </a:fld>
            <a:endParaRPr lang="cs-CZ"/>
          </a:p>
        </p:txBody>
      </p:sp>
      <p:pic>
        <p:nvPicPr>
          <p:cNvPr id="5" name="Obrázok 6"/>
          <p:cNvPicPr>
            <a:picLocks noChangeAspect="1"/>
          </p:cNvPicPr>
          <p:nvPr/>
        </p:nvPicPr>
        <p:blipFill>
          <a:blip r:embed="rId3" cstate="print"/>
          <a:srcRect/>
          <a:stretch>
            <a:fillRect/>
          </a:stretch>
        </p:blipFill>
        <p:spPr bwMode="auto">
          <a:xfrm>
            <a:off x="468313" y="6149975"/>
            <a:ext cx="1150937" cy="481013"/>
          </a:xfrm>
          <a:prstGeom prst="rect">
            <a:avLst/>
          </a:prstGeom>
          <a:noFill/>
          <a:ln w="9525">
            <a:noFill/>
            <a:miter lim="800000"/>
            <a:headEnd/>
            <a:tailEnd/>
          </a:ln>
        </p:spPr>
      </p:pic>
    </p:spTree>
    <p:extLst>
      <p:ext uri="{BB962C8B-B14F-4D97-AF65-F5344CB8AC3E}">
        <p14:creationId xmlns:p14="http://schemas.microsoft.com/office/powerpoint/2010/main" val="1950934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Motiv systému Office">
  <a:themeElements>
    <a:clrScheme name="DHP">
      <a:dk1>
        <a:srgbClr val="818A8F"/>
      </a:dk1>
      <a:lt1>
        <a:sysClr val="window" lastClr="FFFFFF"/>
      </a:lt1>
      <a:dk2>
        <a:srgbClr val="37424A"/>
      </a:dk2>
      <a:lt2>
        <a:srgbClr val="D1D7DD"/>
      </a:lt2>
      <a:accent1>
        <a:srgbClr val="D52B1E"/>
      </a:accent1>
      <a:accent2>
        <a:srgbClr val="72808A"/>
      </a:accent2>
      <a:accent3>
        <a:srgbClr val="455560"/>
      </a:accent3>
      <a:accent4>
        <a:srgbClr val="C4A003"/>
      </a:accent4>
      <a:accent5>
        <a:srgbClr val="D6B859"/>
      </a:accent5>
      <a:accent6>
        <a:srgbClr val="E6D399"/>
      </a:accent6>
      <a:hlink>
        <a:srgbClr val="F8F3E2"/>
      </a:hlink>
      <a:folHlink>
        <a:srgbClr val="D52B1E"/>
      </a:folHlink>
    </a:clrScheme>
    <a:fontScheme name="Helvetica">
      <a:majorFont>
        <a:latin typeface="Helvetica"/>
        <a:ea typeface=""/>
        <a:cs typeface=""/>
      </a:majorFont>
      <a:minorFont>
        <a:latin typeface="Helvetic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3799</TotalTime>
  <Words>3886</Words>
  <Application>Microsoft Office PowerPoint</Application>
  <PresentationFormat>Prezentácia na obrazovke (4:3)</PresentationFormat>
  <Paragraphs>727</Paragraphs>
  <Slides>50</Slides>
  <Notes>28</Notes>
  <HiddenSlides>0</HiddenSlides>
  <MMClips>0</MMClips>
  <ScaleCrop>false</ScaleCrop>
  <HeadingPairs>
    <vt:vector size="6" baseType="variant">
      <vt:variant>
        <vt:lpstr>Použité písma</vt:lpstr>
      </vt:variant>
      <vt:variant>
        <vt:i4>4</vt:i4>
      </vt:variant>
      <vt:variant>
        <vt:lpstr>Motív</vt:lpstr>
      </vt:variant>
      <vt:variant>
        <vt:i4>1</vt:i4>
      </vt:variant>
      <vt:variant>
        <vt:lpstr>Nadpisy snímok</vt:lpstr>
      </vt:variant>
      <vt:variant>
        <vt:i4>50</vt:i4>
      </vt:variant>
    </vt:vector>
  </HeadingPairs>
  <TitlesOfParts>
    <vt:vector size="55" baseType="lpstr">
      <vt:lpstr>Arial</vt:lpstr>
      <vt:lpstr>Calibri</vt:lpstr>
      <vt:lpstr>Helvetica</vt:lpstr>
      <vt:lpstr>Wingdings</vt:lpstr>
      <vt:lpstr>Motiv systému Office</vt:lpstr>
      <vt:lpstr>Ochrana osobných údajov, teória a prax </vt:lpstr>
      <vt:lpstr>Obsah prednášky</vt:lpstr>
      <vt:lpstr>Predmet úpravy zákona </vt:lpstr>
      <vt:lpstr>Nariadenie EÚ č. 2016/679 - ciele </vt:lpstr>
      <vt:lpstr>Aktuálny stav </vt:lpstr>
      <vt:lpstr>Aktuálny stav</vt:lpstr>
      <vt:lpstr>Osobné údaje – definícia podľa zákona</vt:lpstr>
      <vt:lpstr>Osobné údaje – definícia podľa nariadenia </vt:lpstr>
      <vt:lpstr>Spracúvanie osobných údajov</vt:lpstr>
      <vt:lpstr>Osobitná kategória osobných údajov – zákon (§ 13)</vt:lpstr>
      <vt:lpstr>Citlivé osobné údaje – podľa nariadenia </vt:lpstr>
      <vt:lpstr>Územná pôsobnosť Nariadenia </vt:lpstr>
      <vt:lpstr>Informačný systém – zákon aj nariadenie</vt:lpstr>
      <vt:lpstr>Informačné systémy</vt:lpstr>
      <vt:lpstr>Spracúvanie – zákon </vt:lpstr>
      <vt:lpstr>Požiadavky pri spracúvaní osobných údajov - zákon</vt:lpstr>
      <vt:lpstr>Prehľad základných zásad - nariadenie</vt:lpstr>
      <vt:lpstr>Právny základ spracúvania osobných údajov – zákon </vt:lpstr>
      <vt:lpstr>Súhlas dotknutej osoby – zákon </vt:lpstr>
      <vt:lpstr>Súhlas dotknutej osoby</vt:lpstr>
      <vt:lpstr>Prehľad právnych základov – Nariadenie – zákonnosť spracúvania </vt:lpstr>
      <vt:lpstr>Zrušené právne základy v zmysle Nariadenia</vt:lpstr>
      <vt:lpstr>Súhlas dotknutej osoby – nariadenie – recitál 32</vt:lpstr>
      <vt:lpstr>Slobodne daný a informovaný</vt:lpstr>
      <vt:lpstr>Povinnosti súvisiace so súhlasom</vt:lpstr>
      <vt:lpstr>Oprávnený záujem (legitimate interest)  - nariadenie</vt:lpstr>
      <vt:lpstr>Nové právne základy pre citlivé údaje</vt:lpstr>
      <vt:lpstr>Spracúvanie v kontexte zamestnania </vt:lpstr>
      <vt:lpstr>Osoby v procese spracúvania – zákon </vt:lpstr>
      <vt:lpstr>Osoby v procese spracúvania – zákon </vt:lpstr>
      <vt:lpstr>Vzťah medzi prevádzkovateľom a sprostredkovateľom – zákon </vt:lpstr>
      <vt:lpstr>Prehľad práv dotknutej osoby - nariadenie </vt:lpstr>
      <vt:lpstr>Právo na vymazanie (zabudnutie) </vt:lpstr>
      <vt:lpstr>Právo na vymazanie (zabudnutie) </vt:lpstr>
      <vt:lpstr>Právo na prenosnosť </vt:lpstr>
      <vt:lpstr>     Právo namietať proti automatizovanému individuálnemu rozhodovaniu vrátane profilovania </vt:lpstr>
      <vt:lpstr>Zmluva so sprostredkovateľom - nariadenie </vt:lpstr>
      <vt:lpstr>Väčšia zodpovednosť sprostredkovateľov</vt:lpstr>
      <vt:lpstr>Oznamovanie, registrácia a evidencia informačných systémov podľa zákona</vt:lpstr>
      <vt:lpstr>Oznamovanie, registrácia a evidencia informačných systémov podľa zákona</vt:lpstr>
      <vt:lpstr>Oznamovanie, registrácia a evidencia informačných systémov podľa zákona </vt:lpstr>
      <vt:lpstr>Záznamy o spracovateľských činnostiach podľa Nariadenia</vt:lpstr>
      <vt:lpstr>Bezpečnosť osobných údajov</vt:lpstr>
      <vt:lpstr>Bezpečnosť osobných údajov</vt:lpstr>
      <vt:lpstr>Bezpečnosť osobných údajov</vt:lpstr>
      <vt:lpstr>Bezpečnosť osobných údajov</vt:lpstr>
      <vt:lpstr>Zodpovedná osoba</vt:lpstr>
      <vt:lpstr>Kódexy správania a certifikácia</vt:lpstr>
      <vt:lpstr>Správne pokuty</vt:lpstr>
      <vt:lpstr>Záver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title of the presentation může být i na dva řádky</dc:title>
  <dc:creator>Juliana Knapova</dc:creator>
  <cp:lastModifiedBy>Kohútová Silvia</cp:lastModifiedBy>
  <cp:revision>271</cp:revision>
  <cp:lastPrinted>2013-03-20T14:35:05Z</cp:lastPrinted>
  <dcterms:created xsi:type="dcterms:W3CDTF">2012-09-26T13:14:54Z</dcterms:created>
  <dcterms:modified xsi:type="dcterms:W3CDTF">2017-02-15T15:11:36Z</dcterms:modified>
</cp:coreProperties>
</file>