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55"/>
  </p:notesMasterIdLst>
  <p:handoutMasterIdLst>
    <p:handoutMasterId r:id="rId56"/>
  </p:handoutMasterIdLst>
  <p:sldIdLst>
    <p:sldId id="256" r:id="rId5"/>
    <p:sldId id="341" r:id="rId6"/>
    <p:sldId id="274" r:id="rId7"/>
    <p:sldId id="278" r:id="rId8"/>
    <p:sldId id="320" r:id="rId9"/>
    <p:sldId id="327" r:id="rId10"/>
    <p:sldId id="304" r:id="rId11"/>
    <p:sldId id="279" r:id="rId12"/>
    <p:sldId id="281" r:id="rId13"/>
    <p:sldId id="282" r:id="rId14"/>
    <p:sldId id="318" r:id="rId15"/>
    <p:sldId id="280" r:id="rId16"/>
    <p:sldId id="284" r:id="rId17"/>
    <p:sldId id="286" r:id="rId18"/>
    <p:sldId id="288" r:id="rId19"/>
    <p:sldId id="338" r:id="rId20"/>
    <p:sldId id="339" r:id="rId21"/>
    <p:sldId id="311" r:id="rId22"/>
    <p:sldId id="289" r:id="rId23"/>
    <p:sldId id="310" r:id="rId24"/>
    <p:sldId id="290" r:id="rId25"/>
    <p:sldId id="291" r:id="rId26"/>
    <p:sldId id="300" r:id="rId27"/>
    <p:sldId id="340" r:id="rId28"/>
    <p:sldId id="295" r:id="rId29"/>
    <p:sldId id="307" r:id="rId30"/>
    <p:sldId id="298" r:id="rId31"/>
    <p:sldId id="296" r:id="rId32"/>
    <p:sldId id="328" r:id="rId33"/>
    <p:sldId id="336" r:id="rId34"/>
    <p:sldId id="297" r:id="rId35"/>
    <p:sldId id="329" r:id="rId36"/>
    <p:sldId id="331" r:id="rId37"/>
    <p:sldId id="299" r:id="rId38"/>
    <p:sldId id="334" r:id="rId39"/>
    <p:sldId id="333" r:id="rId40"/>
    <p:sldId id="319" r:id="rId41"/>
    <p:sldId id="301" r:id="rId42"/>
    <p:sldId id="314" r:id="rId43"/>
    <p:sldId id="312" r:id="rId44"/>
    <p:sldId id="317" r:id="rId45"/>
    <p:sldId id="313" r:id="rId46"/>
    <p:sldId id="315" r:id="rId47"/>
    <p:sldId id="321" r:id="rId48"/>
    <p:sldId id="322" r:id="rId49"/>
    <p:sldId id="324" r:id="rId50"/>
    <p:sldId id="325" r:id="rId51"/>
    <p:sldId id="326" r:id="rId52"/>
    <p:sldId id="316" r:id="rId53"/>
    <p:sldId id="306" r:id="rId54"/>
  </p:sldIdLst>
  <p:sldSz cx="9144000" cy="6858000" type="screen4x3"/>
  <p:notesSz cx="6669088" cy="9928225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758" autoAdjust="0"/>
  </p:normalViewPr>
  <p:slideViewPr>
    <p:cSldViewPr>
      <p:cViewPr varScale="1">
        <p:scale>
          <a:sx n="85" d="100"/>
          <a:sy n="85" d="100"/>
        </p:scale>
        <p:origin x="4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8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Tabelle1!$A$2:$A$14</c:f>
              <c:strCache>
                <c:ptCount val="13"/>
                <c:pt idx="0">
                  <c:v>Lucembursko</c:v>
                </c:pt>
                <c:pt idx="1">
                  <c:v>Irsko</c:v>
                </c:pt>
                <c:pt idx="2">
                  <c:v>CH</c:v>
                </c:pt>
                <c:pt idx="3">
                  <c:v>GB</c:v>
                </c:pt>
                <c:pt idx="4">
                  <c:v>Finsko</c:v>
                </c:pt>
                <c:pt idx="5">
                  <c:v>Rusko</c:v>
                </c:pt>
                <c:pt idx="6">
                  <c:v>USA</c:v>
                </c:pt>
                <c:pt idx="7">
                  <c:v>Německo</c:v>
                </c:pt>
                <c:pt idx="8">
                  <c:v>ČR</c:v>
                </c:pt>
                <c:pt idx="9">
                  <c:v>Maďarsko</c:v>
                </c:pt>
                <c:pt idx="10">
                  <c:v>Rakousko</c:v>
                </c:pt>
                <c:pt idx="11">
                  <c:v>Francie</c:v>
                </c:pt>
                <c:pt idx="12">
                  <c:v>Itálie</c:v>
                </c:pt>
              </c:strCache>
            </c:str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20.8</c:v>
                </c:pt>
                <c:pt idx="1">
                  <c:v>26.3</c:v>
                </c:pt>
                <c:pt idx="2">
                  <c:v>30.1</c:v>
                </c:pt>
                <c:pt idx="3">
                  <c:v>37.299999999999997</c:v>
                </c:pt>
                <c:pt idx="4">
                  <c:v>39</c:v>
                </c:pt>
                <c:pt idx="5">
                  <c:v>46.9</c:v>
                </c:pt>
                <c:pt idx="6">
                  <c:v>46.7</c:v>
                </c:pt>
                <c:pt idx="7">
                  <c:v>46.7</c:v>
                </c:pt>
                <c:pt idx="8">
                  <c:v>49.1</c:v>
                </c:pt>
                <c:pt idx="9">
                  <c:v>52.4</c:v>
                </c:pt>
                <c:pt idx="10">
                  <c:v>53.1</c:v>
                </c:pt>
                <c:pt idx="11">
                  <c:v>65.7</c:v>
                </c:pt>
                <c:pt idx="12">
                  <c:v>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5E-418A-A37E-25BD9E0CEC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1894352"/>
        <c:axId val="272218928"/>
        <c:axId val="0"/>
      </c:bar3DChart>
      <c:catAx>
        <c:axId val="27189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72218928"/>
        <c:crosses val="autoZero"/>
        <c:auto val="1"/>
        <c:lblAlgn val="ctr"/>
        <c:lblOffset val="100"/>
        <c:noMultiLvlLbl val="0"/>
      </c:catAx>
      <c:valAx>
        <c:axId val="27221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189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000" baseline="0" dirty="0" smtClean="0"/>
              <a:t>(</a:t>
            </a:r>
            <a:r>
              <a:rPr lang="de-CH" sz="1000" baseline="0" dirty="0" smtClean="0"/>
              <a:t>Quelle</a:t>
            </a:r>
            <a:r>
              <a:rPr lang="cs-CZ" sz="1000" baseline="0" dirty="0" smtClean="0"/>
              <a:t>: </a:t>
            </a:r>
            <a:r>
              <a:rPr lang="cs-CZ" sz="1000" baseline="0" dirty="0" err="1" smtClean="0"/>
              <a:t>Tages</a:t>
            </a:r>
            <a:r>
              <a:rPr lang="cs-CZ" sz="1000" baseline="0" dirty="0" smtClean="0"/>
              <a:t> </a:t>
            </a:r>
            <a:r>
              <a:rPr lang="cs-CZ" sz="1000" baseline="0" dirty="0" err="1" smtClean="0"/>
              <a:t>Anzeiger</a:t>
            </a:r>
            <a:r>
              <a:rPr lang="cs-CZ" sz="1000" baseline="0" dirty="0" smtClean="0"/>
              <a:t>, 10. 7. 2012)</a:t>
            </a:r>
            <a:endParaRPr lang="de-CH" sz="10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Tabelle1!$A$2:$A$9</c:f>
              <c:strCache>
                <c:ptCount val="8"/>
                <c:pt idx="0">
                  <c:v>Lucern</c:v>
                </c:pt>
                <c:pt idx="1">
                  <c:v>Schwyz</c:v>
                </c:pt>
                <c:pt idx="2">
                  <c:v>Zug</c:v>
                </c:pt>
                <c:pt idx="3">
                  <c:v>St. Gallen</c:v>
                </c:pt>
                <c:pt idx="4">
                  <c:v>Bern</c:v>
                </c:pt>
                <c:pt idx="5">
                  <c:v>Curych</c:v>
                </c:pt>
                <c:pt idx="6">
                  <c:v>Basilej</c:v>
                </c:pt>
                <c:pt idx="7">
                  <c:v>Ženeva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10.6</c:v>
                </c:pt>
                <c:pt idx="1">
                  <c:v>11.6</c:v>
                </c:pt>
                <c:pt idx="2">
                  <c:v>12.8</c:v>
                </c:pt>
                <c:pt idx="3">
                  <c:v>14.4</c:v>
                </c:pt>
                <c:pt idx="4">
                  <c:v>18.2</c:v>
                </c:pt>
                <c:pt idx="5">
                  <c:v>18.2</c:v>
                </c:pt>
                <c:pt idx="6">
                  <c:v>20.2</c:v>
                </c:pt>
                <c:pt idx="7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4-42F0-B155-27D0C51A68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2219320"/>
        <c:axId val="272219712"/>
      </c:barChart>
      <c:catAx>
        <c:axId val="2722193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72219712"/>
        <c:crosses val="autoZero"/>
        <c:auto val="1"/>
        <c:lblAlgn val="ctr"/>
        <c:lblOffset val="100"/>
        <c:noMultiLvlLbl val="0"/>
      </c:catAx>
      <c:valAx>
        <c:axId val="2722197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72219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59F36-E77E-4B48-AC33-60AC7E43EA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5753EB84-1406-48A1-90DC-FFD085BDEE68}">
      <dgm:prSet/>
      <dgm:spPr/>
      <dgm:t>
        <a:bodyPr/>
        <a:lstStyle/>
        <a:p>
          <a:pPr rtl="0"/>
          <a:r>
            <a:rPr lang="de-CH" noProof="0" dirty="0" smtClean="0"/>
            <a:t>Alle drei Partner bringen langjährige Erfahrung aus Unternehmensrechtsdiensten </a:t>
          </a:r>
          <a:r>
            <a:rPr lang="de-CH" u="sng" noProof="0" dirty="0" smtClean="0"/>
            <a:t>und</a:t>
          </a:r>
          <a:r>
            <a:rPr lang="de-CH" noProof="0" dirty="0" smtClean="0"/>
            <a:t> Grosskanzleien mit. Entsprechend verstehen wir uns mehr als Unternehmer als reine Rechtsanwender. </a:t>
          </a:r>
        </a:p>
      </dgm:t>
    </dgm:pt>
    <dgm:pt modelId="{826D0B3B-0975-4D11-8650-37215E07451D}" type="parTrans" cxnId="{F97AFB89-3A0C-45E8-A53E-726822FA2BBD}">
      <dgm:prSet/>
      <dgm:spPr/>
      <dgm:t>
        <a:bodyPr/>
        <a:lstStyle/>
        <a:p>
          <a:endParaRPr lang="de-CH"/>
        </a:p>
      </dgm:t>
    </dgm:pt>
    <dgm:pt modelId="{51B30604-8BD6-4E4C-96E4-64A9499C979C}" type="sibTrans" cxnId="{F97AFB89-3A0C-45E8-A53E-726822FA2BBD}">
      <dgm:prSet/>
      <dgm:spPr/>
      <dgm:t>
        <a:bodyPr/>
        <a:lstStyle/>
        <a:p>
          <a:endParaRPr lang="de-CH"/>
        </a:p>
      </dgm:t>
    </dgm:pt>
    <dgm:pt modelId="{CE9A9307-B05E-4B93-9FB5-9566D91A4EA9}">
      <dgm:prSet/>
      <dgm:spPr/>
      <dgm:t>
        <a:bodyPr/>
        <a:lstStyle/>
        <a:p>
          <a:pPr rtl="0"/>
          <a:r>
            <a:rPr lang="de-CH" noProof="0" dirty="0" smtClean="0"/>
            <a:t>ERB JAROCH HÜGI ist eine unabhängige Wirtschaftskanzlei in Zürich (mit Notariat in Olten, Kanton Solothurn) mit einer stark internationalen Ausrichtung. </a:t>
          </a:r>
          <a:endParaRPr lang="de-CH" noProof="0" dirty="0"/>
        </a:p>
      </dgm:t>
    </dgm:pt>
    <dgm:pt modelId="{B814BBDC-7D14-422B-8A15-B842FF90714E}" type="parTrans" cxnId="{C75F6490-E4E1-47C2-A40C-513E2E62315F}">
      <dgm:prSet/>
      <dgm:spPr/>
      <dgm:t>
        <a:bodyPr/>
        <a:lstStyle/>
        <a:p>
          <a:endParaRPr lang="de-CH"/>
        </a:p>
      </dgm:t>
    </dgm:pt>
    <dgm:pt modelId="{A04757CD-1FF6-4D93-A283-4AD605E96D1E}" type="sibTrans" cxnId="{C75F6490-E4E1-47C2-A40C-513E2E62315F}">
      <dgm:prSet/>
      <dgm:spPr/>
      <dgm:t>
        <a:bodyPr/>
        <a:lstStyle/>
        <a:p>
          <a:endParaRPr lang="de-CH"/>
        </a:p>
      </dgm:t>
    </dgm:pt>
    <dgm:pt modelId="{B8E13392-45F7-44E3-9758-50C78448A910}">
      <dgm:prSet custT="1"/>
      <dgm:spPr/>
      <dgm:t>
        <a:bodyPr/>
        <a:lstStyle/>
        <a:p>
          <a:pPr rtl="0"/>
          <a:r>
            <a:rPr lang="de-CH" sz="1800" noProof="0" dirty="0" smtClean="0"/>
            <a:t>Wer wir sind und was wir machen:</a:t>
          </a:r>
          <a:endParaRPr lang="de-CH" sz="1800" noProof="0" dirty="0"/>
        </a:p>
      </dgm:t>
    </dgm:pt>
    <dgm:pt modelId="{1C73CA52-F76C-4CE6-92BF-E069457AFD9B}" type="parTrans" cxnId="{4394E348-8032-4256-84DD-48C6CA27A430}">
      <dgm:prSet/>
      <dgm:spPr/>
      <dgm:t>
        <a:bodyPr/>
        <a:lstStyle/>
        <a:p>
          <a:endParaRPr lang="de-CH"/>
        </a:p>
      </dgm:t>
    </dgm:pt>
    <dgm:pt modelId="{60EF146F-1C07-4F45-83C5-7689BEFC4AC6}" type="sibTrans" cxnId="{4394E348-8032-4256-84DD-48C6CA27A430}">
      <dgm:prSet/>
      <dgm:spPr/>
      <dgm:t>
        <a:bodyPr/>
        <a:lstStyle/>
        <a:p>
          <a:endParaRPr lang="de-CH"/>
        </a:p>
      </dgm:t>
    </dgm:pt>
    <dgm:pt modelId="{34218E97-7563-4F86-ACA2-0C0829980B7C}">
      <dgm:prSet/>
      <dgm:spPr/>
      <dgm:t>
        <a:bodyPr/>
        <a:lstStyle/>
        <a:p>
          <a:pPr rtl="0"/>
          <a:r>
            <a:rPr lang="de-CH" noProof="0" dirty="0" smtClean="0"/>
            <a:t>Unsere Beratungstätigkeit umfasst sämtliche handels- und gesellschafts- sowie, vertragsrechtlichen Fragestellungen.</a:t>
          </a:r>
        </a:p>
      </dgm:t>
    </dgm:pt>
    <dgm:pt modelId="{68E4FE02-9E4F-4268-B06D-5B609C18FE2D}" type="parTrans" cxnId="{D1046B35-90D1-40CF-9AB8-432A2674F0A1}">
      <dgm:prSet/>
      <dgm:spPr/>
      <dgm:t>
        <a:bodyPr/>
        <a:lstStyle/>
        <a:p>
          <a:endParaRPr lang="de-DE"/>
        </a:p>
      </dgm:t>
    </dgm:pt>
    <dgm:pt modelId="{235E3C26-8CFB-4FE7-875B-2F0B2C46BC6A}" type="sibTrans" cxnId="{D1046B35-90D1-40CF-9AB8-432A2674F0A1}">
      <dgm:prSet/>
      <dgm:spPr/>
      <dgm:t>
        <a:bodyPr/>
        <a:lstStyle/>
        <a:p>
          <a:endParaRPr lang="de-DE"/>
        </a:p>
      </dgm:t>
    </dgm:pt>
    <dgm:pt modelId="{559A1653-2C60-4AE1-BD4E-991C83D54AC6}" type="pres">
      <dgm:prSet presAssocID="{41C59F36-E77E-4B48-AC33-60AC7E43EA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0F4A2A4A-A8A4-499A-AE39-4B05D318F2C2}" type="pres">
      <dgm:prSet presAssocID="{B8E13392-45F7-44E3-9758-50C78448A910}" presName="parentText" presStyleLbl="node1" presStyleIdx="0" presStyleCnt="4" custScaleY="69431" custLinFactNeighborY="40479">
        <dgm:presLayoutVars>
          <dgm:chMax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89B9184F-A57B-45BB-AAC5-1AC57E0FB0B6}" type="pres">
      <dgm:prSet presAssocID="{60EF146F-1C07-4F45-83C5-7689BEFC4AC6}" presName="spacer" presStyleCnt="0"/>
      <dgm:spPr/>
      <dgm:t>
        <a:bodyPr/>
        <a:lstStyle/>
        <a:p>
          <a:endParaRPr lang="de-CH"/>
        </a:p>
      </dgm:t>
    </dgm:pt>
    <dgm:pt modelId="{9E285740-155D-45EA-9309-DE530BC41AF9}" type="pres">
      <dgm:prSet presAssocID="{CE9A9307-B05E-4B93-9FB5-9566D91A4EA9}" presName="parentText" presStyleLbl="node1" presStyleIdx="1" presStyleCnt="4" custScaleY="70022">
        <dgm:presLayoutVars>
          <dgm:chMax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BC504490-56ED-44DB-B2B5-AC7720DC094C}" type="pres">
      <dgm:prSet presAssocID="{A04757CD-1FF6-4D93-A283-4AD605E96D1E}" presName="spacer" presStyleCnt="0"/>
      <dgm:spPr/>
      <dgm:t>
        <a:bodyPr/>
        <a:lstStyle/>
        <a:p>
          <a:endParaRPr lang="de-CH"/>
        </a:p>
      </dgm:t>
    </dgm:pt>
    <dgm:pt modelId="{7E9540DB-2270-4C5F-81DD-C8A1BBB22E31}" type="pres">
      <dgm:prSet presAssocID="{5753EB84-1406-48A1-90DC-FFD085BDEE68}" presName="parentText" presStyleLbl="node1" presStyleIdx="2" presStyleCnt="4" custScaleY="57709" custLinFactNeighborX="32" custLinFactNeighborY="67666">
        <dgm:presLayoutVars>
          <dgm:chMax val="0"/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984C9F67-D607-4659-8678-3C25A8C49B9A}" type="pres">
      <dgm:prSet presAssocID="{51B30604-8BD6-4E4C-96E4-64A9499C979C}" presName="spacer" presStyleCnt="0"/>
      <dgm:spPr/>
    </dgm:pt>
    <dgm:pt modelId="{FA5988C4-38D4-48F3-91CF-777949D85419}" type="pres">
      <dgm:prSet presAssocID="{34218E97-7563-4F86-ACA2-0C0829980B7C}" presName="parentText" presStyleLbl="node1" presStyleIdx="3" presStyleCnt="4" custScaleY="70643" custLinFactY="5784" custLinFactNeighborX="3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1819A254-C541-43F7-A5E0-A165F6EA551F}" type="presOf" srcId="{B8E13392-45F7-44E3-9758-50C78448A910}" destId="{0F4A2A4A-A8A4-499A-AE39-4B05D318F2C2}" srcOrd="0" destOrd="0" presId="urn:microsoft.com/office/officeart/2005/8/layout/vList2"/>
    <dgm:cxn modelId="{4394E348-8032-4256-84DD-48C6CA27A430}" srcId="{41C59F36-E77E-4B48-AC33-60AC7E43EA06}" destId="{B8E13392-45F7-44E3-9758-50C78448A910}" srcOrd="0" destOrd="0" parTransId="{1C73CA52-F76C-4CE6-92BF-E069457AFD9B}" sibTransId="{60EF146F-1C07-4F45-83C5-7689BEFC4AC6}"/>
    <dgm:cxn modelId="{6D1187A4-37BB-468F-A8E8-4F2636AB28B7}" type="presOf" srcId="{34218E97-7563-4F86-ACA2-0C0829980B7C}" destId="{FA5988C4-38D4-48F3-91CF-777949D85419}" srcOrd="0" destOrd="0" presId="urn:microsoft.com/office/officeart/2005/8/layout/vList2"/>
    <dgm:cxn modelId="{3917C388-6520-49C9-8866-A6420D77D223}" type="presOf" srcId="{CE9A9307-B05E-4B93-9FB5-9566D91A4EA9}" destId="{9E285740-155D-45EA-9309-DE530BC41AF9}" srcOrd="0" destOrd="0" presId="urn:microsoft.com/office/officeart/2005/8/layout/vList2"/>
    <dgm:cxn modelId="{F97AFB89-3A0C-45E8-A53E-726822FA2BBD}" srcId="{41C59F36-E77E-4B48-AC33-60AC7E43EA06}" destId="{5753EB84-1406-48A1-90DC-FFD085BDEE68}" srcOrd="2" destOrd="0" parTransId="{826D0B3B-0975-4D11-8650-37215E07451D}" sibTransId="{51B30604-8BD6-4E4C-96E4-64A9499C979C}"/>
    <dgm:cxn modelId="{6C7EA193-42F2-4429-A81A-F280BFF48553}" type="presOf" srcId="{41C59F36-E77E-4B48-AC33-60AC7E43EA06}" destId="{559A1653-2C60-4AE1-BD4E-991C83D54AC6}" srcOrd="0" destOrd="0" presId="urn:microsoft.com/office/officeart/2005/8/layout/vList2"/>
    <dgm:cxn modelId="{C8C51048-8B99-4635-9C8C-083A7E92092A}" type="presOf" srcId="{5753EB84-1406-48A1-90DC-FFD085BDEE68}" destId="{7E9540DB-2270-4C5F-81DD-C8A1BBB22E31}" srcOrd="0" destOrd="0" presId="urn:microsoft.com/office/officeart/2005/8/layout/vList2"/>
    <dgm:cxn modelId="{C75F6490-E4E1-47C2-A40C-513E2E62315F}" srcId="{41C59F36-E77E-4B48-AC33-60AC7E43EA06}" destId="{CE9A9307-B05E-4B93-9FB5-9566D91A4EA9}" srcOrd="1" destOrd="0" parTransId="{B814BBDC-7D14-422B-8A15-B842FF90714E}" sibTransId="{A04757CD-1FF6-4D93-A283-4AD605E96D1E}"/>
    <dgm:cxn modelId="{D1046B35-90D1-40CF-9AB8-432A2674F0A1}" srcId="{41C59F36-E77E-4B48-AC33-60AC7E43EA06}" destId="{34218E97-7563-4F86-ACA2-0C0829980B7C}" srcOrd="3" destOrd="0" parTransId="{68E4FE02-9E4F-4268-B06D-5B609C18FE2D}" sibTransId="{235E3C26-8CFB-4FE7-875B-2F0B2C46BC6A}"/>
    <dgm:cxn modelId="{4F224978-3018-491B-AD57-EC6259BFD260}" type="presParOf" srcId="{559A1653-2C60-4AE1-BD4E-991C83D54AC6}" destId="{0F4A2A4A-A8A4-499A-AE39-4B05D318F2C2}" srcOrd="0" destOrd="0" presId="urn:microsoft.com/office/officeart/2005/8/layout/vList2"/>
    <dgm:cxn modelId="{409A3038-515F-4936-AD5F-136368A3AB05}" type="presParOf" srcId="{559A1653-2C60-4AE1-BD4E-991C83D54AC6}" destId="{89B9184F-A57B-45BB-AAC5-1AC57E0FB0B6}" srcOrd="1" destOrd="0" presId="urn:microsoft.com/office/officeart/2005/8/layout/vList2"/>
    <dgm:cxn modelId="{FA3D5CAD-DA3F-488A-A5BB-2D60C9BDB97B}" type="presParOf" srcId="{559A1653-2C60-4AE1-BD4E-991C83D54AC6}" destId="{9E285740-155D-45EA-9309-DE530BC41AF9}" srcOrd="2" destOrd="0" presId="urn:microsoft.com/office/officeart/2005/8/layout/vList2"/>
    <dgm:cxn modelId="{E1B4E6CD-58D2-4FDE-8A74-D7BD935D2378}" type="presParOf" srcId="{559A1653-2C60-4AE1-BD4E-991C83D54AC6}" destId="{BC504490-56ED-44DB-B2B5-AC7720DC094C}" srcOrd="3" destOrd="0" presId="urn:microsoft.com/office/officeart/2005/8/layout/vList2"/>
    <dgm:cxn modelId="{A72ED1FD-CBF3-4FAC-A79E-1083BE3C86E1}" type="presParOf" srcId="{559A1653-2C60-4AE1-BD4E-991C83D54AC6}" destId="{7E9540DB-2270-4C5F-81DD-C8A1BBB22E31}" srcOrd="4" destOrd="0" presId="urn:microsoft.com/office/officeart/2005/8/layout/vList2"/>
    <dgm:cxn modelId="{B82ABCA7-44A5-4DB5-A6CB-BC6D901FB5CD}" type="presParOf" srcId="{559A1653-2C60-4AE1-BD4E-991C83D54AC6}" destId="{984C9F67-D607-4659-8678-3C25A8C49B9A}" srcOrd="5" destOrd="0" presId="urn:microsoft.com/office/officeart/2005/8/layout/vList2"/>
    <dgm:cxn modelId="{02C9637F-683F-4E4D-BD8D-3867C65891FF}" type="presParOf" srcId="{559A1653-2C60-4AE1-BD4E-991C83D54AC6}" destId="{FA5988C4-38D4-48F3-91CF-777949D854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59F36-E77E-4B48-AC33-60AC7E43EA06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5753EB84-1406-48A1-90DC-FFD085BDEE68}">
      <dgm:prSet/>
      <dgm:spPr/>
      <dgm:t>
        <a:bodyPr/>
        <a:lstStyle/>
        <a:p>
          <a:pPr rtl="0"/>
          <a:r>
            <a:rPr lang="cs-CZ" dirty="0" smtClean="0"/>
            <a:t>2. 	</a:t>
          </a:r>
          <a:r>
            <a:rPr lang="de-CH" dirty="0" smtClean="0"/>
            <a:t>Markteintritt</a:t>
          </a:r>
          <a:endParaRPr lang="de-CH" dirty="0"/>
        </a:p>
      </dgm:t>
    </dgm:pt>
    <dgm:pt modelId="{826D0B3B-0975-4D11-8650-37215E07451D}" type="parTrans" cxnId="{F97AFB89-3A0C-45E8-A53E-726822FA2BBD}">
      <dgm:prSet/>
      <dgm:spPr/>
      <dgm:t>
        <a:bodyPr/>
        <a:lstStyle/>
        <a:p>
          <a:endParaRPr lang="de-CH"/>
        </a:p>
      </dgm:t>
    </dgm:pt>
    <dgm:pt modelId="{51B30604-8BD6-4E4C-96E4-64A9499C979C}" type="sibTrans" cxnId="{F97AFB89-3A0C-45E8-A53E-726822FA2BBD}">
      <dgm:prSet/>
      <dgm:spPr/>
      <dgm:t>
        <a:bodyPr/>
        <a:lstStyle/>
        <a:p>
          <a:endParaRPr lang="de-CH"/>
        </a:p>
      </dgm:t>
    </dgm:pt>
    <dgm:pt modelId="{EA719F15-A5DB-40FE-91F7-0AE20C6CAAD9}">
      <dgm:prSet/>
      <dgm:spPr/>
      <dgm:t>
        <a:bodyPr/>
        <a:lstStyle/>
        <a:p>
          <a:pPr rtl="0"/>
          <a:r>
            <a:rPr lang="cs-CZ" dirty="0" smtClean="0"/>
            <a:t>3. 	</a:t>
          </a:r>
          <a:r>
            <a:rPr lang="de-CH" dirty="0" smtClean="0"/>
            <a:t>Arbeitsrecht und Entsendung von Arbeitnehmern</a:t>
          </a:r>
          <a:endParaRPr lang="de-CH" dirty="0"/>
        </a:p>
      </dgm:t>
    </dgm:pt>
    <dgm:pt modelId="{40ED0CE2-C820-403A-8FBB-70C0805C6955}" type="parTrans" cxnId="{34D86763-DC2C-4730-AE5E-87DC4E437C16}">
      <dgm:prSet/>
      <dgm:spPr/>
      <dgm:t>
        <a:bodyPr/>
        <a:lstStyle/>
        <a:p>
          <a:endParaRPr lang="de-CH"/>
        </a:p>
      </dgm:t>
    </dgm:pt>
    <dgm:pt modelId="{8E0EEBCA-3F43-4AC7-A1CC-E78330CFAC07}" type="sibTrans" cxnId="{34D86763-DC2C-4730-AE5E-87DC4E437C16}">
      <dgm:prSet/>
      <dgm:spPr/>
      <dgm:t>
        <a:bodyPr/>
        <a:lstStyle/>
        <a:p>
          <a:endParaRPr lang="de-CH"/>
        </a:p>
      </dgm:t>
    </dgm:pt>
    <dgm:pt modelId="{BACAC05F-B700-4B7E-BB64-85E4E5B6FF23}">
      <dgm:prSet/>
      <dgm:spPr/>
      <dgm:t>
        <a:bodyPr/>
        <a:lstStyle/>
        <a:p>
          <a:pPr rtl="0"/>
          <a:r>
            <a:rPr lang="cs-CZ" dirty="0" smtClean="0"/>
            <a:t>5. 	</a:t>
          </a:r>
          <a:r>
            <a:rPr lang="de-CH" dirty="0" smtClean="0"/>
            <a:t>Grundlagen des Schweizerischen Steuerrechts</a:t>
          </a:r>
          <a:endParaRPr lang="de-CH" dirty="0"/>
        </a:p>
      </dgm:t>
    </dgm:pt>
    <dgm:pt modelId="{10B84AED-369E-48CB-AD16-4F9993CFB7FB}" type="parTrans" cxnId="{41C1B7AD-3C91-4B50-A066-68DED74D035B}">
      <dgm:prSet/>
      <dgm:spPr/>
      <dgm:t>
        <a:bodyPr/>
        <a:lstStyle/>
        <a:p>
          <a:endParaRPr lang="de-CH"/>
        </a:p>
      </dgm:t>
    </dgm:pt>
    <dgm:pt modelId="{7D89C00D-260B-4C80-8984-F86CA5B6A714}" type="sibTrans" cxnId="{41C1B7AD-3C91-4B50-A066-68DED74D035B}">
      <dgm:prSet/>
      <dgm:spPr/>
      <dgm:t>
        <a:bodyPr/>
        <a:lstStyle/>
        <a:p>
          <a:endParaRPr lang="de-CH"/>
        </a:p>
      </dgm:t>
    </dgm:pt>
    <dgm:pt modelId="{84057ADF-E1E4-4D36-AB0A-5FBEC27AE0C8}">
      <dgm:prSet/>
      <dgm:spPr/>
      <dgm:t>
        <a:bodyPr/>
        <a:lstStyle/>
        <a:p>
          <a:pPr rtl="0"/>
          <a:r>
            <a:rPr lang="cs-CZ" noProof="0" dirty="0" smtClean="0"/>
            <a:t>4. 	</a:t>
          </a:r>
          <a:r>
            <a:rPr lang="de-CH" noProof="0" dirty="0" smtClean="0"/>
            <a:t>Erwerb von Liegenschaften </a:t>
          </a:r>
          <a:endParaRPr lang="cs-CZ" noProof="0" dirty="0"/>
        </a:p>
      </dgm:t>
    </dgm:pt>
    <dgm:pt modelId="{84D9EC6F-CAF8-4651-8D20-7E14A52AD60B}" type="sibTrans" cxnId="{48EFC6ED-94BF-4EAB-A4B7-9BE35C62DC6D}">
      <dgm:prSet/>
      <dgm:spPr/>
      <dgm:t>
        <a:bodyPr/>
        <a:lstStyle/>
        <a:p>
          <a:endParaRPr lang="de-CH"/>
        </a:p>
      </dgm:t>
    </dgm:pt>
    <dgm:pt modelId="{A3BC4584-991A-4890-BC1A-091D1E9FC966}" type="parTrans" cxnId="{48EFC6ED-94BF-4EAB-A4B7-9BE35C62DC6D}">
      <dgm:prSet/>
      <dgm:spPr/>
      <dgm:t>
        <a:bodyPr/>
        <a:lstStyle/>
        <a:p>
          <a:endParaRPr lang="de-CH"/>
        </a:p>
      </dgm:t>
    </dgm:pt>
    <dgm:pt modelId="{CE9A9307-B05E-4B93-9FB5-9566D91A4EA9}">
      <dgm:prSet/>
      <dgm:spPr/>
      <dgm:t>
        <a:bodyPr/>
        <a:lstStyle/>
        <a:p>
          <a:pPr rtl="0"/>
          <a:r>
            <a:rPr lang="cs-CZ" dirty="0" smtClean="0"/>
            <a:t>1. 	</a:t>
          </a:r>
          <a:r>
            <a:rPr lang="de-CH" dirty="0" smtClean="0"/>
            <a:t>Schweizerische Mentalität und Rahmenbedingungen in der Schweiz</a:t>
          </a:r>
          <a:endParaRPr lang="de-CH" dirty="0"/>
        </a:p>
      </dgm:t>
    </dgm:pt>
    <dgm:pt modelId="{B814BBDC-7D14-422B-8A15-B842FF90714E}" type="parTrans" cxnId="{C75F6490-E4E1-47C2-A40C-513E2E62315F}">
      <dgm:prSet/>
      <dgm:spPr/>
      <dgm:t>
        <a:bodyPr/>
        <a:lstStyle/>
        <a:p>
          <a:endParaRPr lang="de-CH"/>
        </a:p>
      </dgm:t>
    </dgm:pt>
    <dgm:pt modelId="{A04757CD-1FF6-4D93-A283-4AD605E96D1E}" type="sibTrans" cxnId="{C75F6490-E4E1-47C2-A40C-513E2E62315F}">
      <dgm:prSet/>
      <dgm:spPr/>
      <dgm:t>
        <a:bodyPr/>
        <a:lstStyle/>
        <a:p>
          <a:endParaRPr lang="de-CH"/>
        </a:p>
      </dgm:t>
    </dgm:pt>
    <dgm:pt modelId="{76EA67E0-43E2-4441-8E51-10EFA070D609}">
      <dgm:prSet/>
      <dgm:spPr/>
      <dgm:t>
        <a:bodyPr/>
        <a:lstStyle/>
        <a:p>
          <a:pPr rtl="0"/>
          <a:endParaRPr lang="de-CH" dirty="0"/>
        </a:p>
      </dgm:t>
    </dgm:pt>
    <dgm:pt modelId="{9B709F39-69FF-164E-84A6-B53EF9001880}" type="parTrans" cxnId="{D33D1E1B-5D9D-0C4C-B60C-684B5FFD6302}">
      <dgm:prSet/>
      <dgm:spPr/>
      <dgm:t>
        <a:bodyPr/>
        <a:lstStyle/>
        <a:p>
          <a:endParaRPr lang="de-DE"/>
        </a:p>
      </dgm:t>
    </dgm:pt>
    <dgm:pt modelId="{0178F3B6-5A71-A047-BFA6-E887CAA97F97}" type="sibTrans" cxnId="{D33D1E1B-5D9D-0C4C-B60C-684B5FFD6302}">
      <dgm:prSet/>
      <dgm:spPr/>
      <dgm:t>
        <a:bodyPr/>
        <a:lstStyle/>
        <a:p>
          <a:endParaRPr lang="de-DE"/>
        </a:p>
      </dgm:t>
    </dgm:pt>
    <dgm:pt modelId="{4D23B38E-FA9F-4F8D-826E-8967827D6EB2}" type="pres">
      <dgm:prSet presAssocID="{41C59F36-E77E-4B48-AC33-60AC7E43EA0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de-CH"/>
        </a:p>
      </dgm:t>
    </dgm:pt>
    <dgm:pt modelId="{9A55D464-E6E1-4096-87EB-DB95A6D4717F}" type="pres">
      <dgm:prSet presAssocID="{CE9A9307-B05E-4B93-9FB5-9566D91A4EA9}" presName="thickLine" presStyleLbl="alignNode1" presStyleIdx="0" presStyleCnt="6"/>
      <dgm:spPr/>
    </dgm:pt>
    <dgm:pt modelId="{3D8378EB-A1A9-4880-B7F6-307A43453DBE}" type="pres">
      <dgm:prSet presAssocID="{CE9A9307-B05E-4B93-9FB5-9566D91A4EA9}" presName="horz1" presStyleCnt="0"/>
      <dgm:spPr/>
    </dgm:pt>
    <dgm:pt modelId="{57798EB4-8E4F-47B8-B846-DB6A02F5BA0F}" type="pres">
      <dgm:prSet presAssocID="{CE9A9307-B05E-4B93-9FB5-9566D91A4EA9}" presName="tx1" presStyleLbl="revTx" presStyleIdx="0" presStyleCnt="6"/>
      <dgm:spPr/>
      <dgm:t>
        <a:bodyPr/>
        <a:lstStyle/>
        <a:p>
          <a:endParaRPr lang="de-CH"/>
        </a:p>
      </dgm:t>
    </dgm:pt>
    <dgm:pt modelId="{5CA39E80-DF22-4243-94CD-F5F77D2C5C51}" type="pres">
      <dgm:prSet presAssocID="{CE9A9307-B05E-4B93-9FB5-9566D91A4EA9}" presName="vert1" presStyleCnt="0"/>
      <dgm:spPr/>
    </dgm:pt>
    <dgm:pt modelId="{D953BAE0-6ECC-493E-9646-EEB6F83180A7}" type="pres">
      <dgm:prSet presAssocID="{5753EB84-1406-48A1-90DC-FFD085BDEE68}" presName="thickLine" presStyleLbl="alignNode1" presStyleIdx="1" presStyleCnt="6"/>
      <dgm:spPr/>
    </dgm:pt>
    <dgm:pt modelId="{6934E9E6-2FA5-4F7F-B00A-65F12E85713A}" type="pres">
      <dgm:prSet presAssocID="{5753EB84-1406-48A1-90DC-FFD085BDEE68}" presName="horz1" presStyleCnt="0"/>
      <dgm:spPr/>
    </dgm:pt>
    <dgm:pt modelId="{26C50D5B-0E6F-450F-9817-ACF9E1D5F37D}" type="pres">
      <dgm:prSet presAssocID="{5753EB84-1406-48A1-90DC-FFD085BDEE68}" presName="tx1" presStyleLbl="revTx" presStyleIdx="1" presStyleCnt="6"/>
      <dgm:spPr/>
      <dgm:t>
        <a:bodyPr/>
        <a:lstStyle/>
        <a:p>
          <a:endParaRPr lang="de-CH"/>
        </a:p>
      </dgm:t>
    </dgm:pt>
    <dgm:pt modelId="{8AAF0F59-B307-41B5-8A95-66CABCB88389}" type="pres">
      <dgm:prSet presAssocID="{5753EB84-1406-48A1-90DC-FFD085BDEE68}" presName="vert1" presStyleCnt="0"/>
      <dgm:spPr/>
    </dgm:pt>
    <dgm:pt modelId="{E38779E4-0AF0-4E7A-8D5D-920B0C934AA5}" type="pres">
      <dgm:prSet presAssocID="{EA719F15-A5DB-40FE-91F7-0AE20C6CAAD9}" presName="thickLine" presStyleLbl="alignNode1" presStyleIdx="2" presStyleCnt="6"/>
      <dgm:spPr/>
    </dgm:pt>
    <dgm:pt modelId="{F6117792-CB97-417E-A2F5-E40B1F3A845D}" type="pres">
      <dgm:prSet presAssocID="{EA719F15-A5DB-40FE-91F7-0AE20C6CAAD9}" presName="horz1" presStyleCnt="0"/>
      <dgm:spPr/>
    </dgm:pt>
    <dgm:pt modelId="{665BE351-6854-4805-848A-41CE51F3A680}" type="pres">
      <dgm:prSet presAssocID="{EA719F15-A5DB-40FE-91F7-0AE20C6CAAD9}" presName="tx1" presStyleLbl="revTx" presStyleIdx="2" presStyleCnt="6"/>
      <dgm:spPr/>
      <dgm:t>
        <a:bodyPr/>
        <a:lstStyle/>
        <a:p>
          <a:endParaRPr lang="de-CH"/>
        </a:p>
      </dgm:t>
    </dgm:pt>
    <dgm:pt modelId="{564001F8-7B5F-40D1-8B59-2025B5AE442A}" type="pres">
      <dgm:prSet presAssocID="{EA719F15-A5DB-40FE-91F7-0AE20C6CAAD9}" presName="vert1" presStyleCnt="0"/>
      <dgm:spPr/>
    </dgm:pt>
    <dgm:pt modelId="{4B80EC87-B50F-44BA-A5E6-0C83BEE9B41B}" type="pres">
      <dgm:prSet presAssocID="{84057ADF-E1E4-4D36-AB0A-5FBEC27AE0C8}" presName="thickLine" presStyleLbl="alignNode1" presStyleIdx="3" presStyleCnt="6"/>
      <dgm:spPr/>
    </dgm:pt>
    <dgm:pt modelId="{ADDBC7E3-8BB9-41F7-97C4-B0F8ECBC4DA7}" type="pres">
      <dgm:prSet presAssocID="{84057ADF-E1E4-4D36-AB0A-5FBEC27AE0C8}" presName="horz1" presStyleCnt="0"/>
      <dgm:spPr/>
    </dgm:pt>
    <dgm:pt modelId="{74AF891D-4847-444E-9AC7-3786F1C7AFB2}" type="pres">
      <dgm:prSet presAssocID="{84057ADF-E1E4-4D36-AB0A-5FBEC27AE0C8}" presName="tx1" presStyleLbl="revTx" presStyleIdx="3" presStyleCnt="6"/>
      <dgm:spPr/>
      <dgm:t>
        <a:bodyPr/>
        <a:lstStyle/>
        <a:p>
          <a:endParaRPr lang="de-CH"/>
        </a:p>
      </dgm:t>
    </dgm:pt>
    <dgm:pt modelId="{E7337976-FF15-4455-98FB-5E6BFDDDD18C}" type="pres">
      <dgm:prSet presAssocID="{84057ADF-E1E4-4D36-AB0A-5FBEC27AE0C8}" presName="vert1" presStyleCnt="0"/>
      <dgm:spPr/>
    </dgm:pt>
    <dgm:pt modelId="{D4A34B1B-5E47-4291-A4BD-D71476DC5FE0}" type="pres">
      <dgm:prSet presAssocID="{BACAC05F-B700-4B7E-BB64-85E4E5B6FF23}" presName="thickLine" presStyleLbl="alignNode1" presStyleIdx="4" presStyleCnt="6"/>
      <dgm:spPr/>
    </dgm:pt>
    <dgm:pt modelId="{6CF383A3-87DF-4534-9C79-ECC434217027}" type="pres">
      <dgm:prSet presAssocID="{BACAC05F-B700-4B7E-BB64-85E4E5B6FF23}" presName="horz1" presStyleCnt="0"/>
      <dgm:spPr/>
    </dgm:pt>
    <dgm:pt modelId="{E12869C4-8DC5-45B5-9977-BA6005768906}" type="pres">
      <dgm:prSet presAssocID="{BACAC05F-B700-4B7E-BB64-85E4E5B6FF23}" presName="tx1" presStyleLbl="revTx" presStyleIdx="4" presStyleCnt="6"/>
      <dgm:spPr/>
      <dgm:t>
        <a:bodyPr/>
        <a:lstStyle/>
        <a:p>
          <a:endParaRPr lang="de-CH"/>
        </a:p>
      </dgm:t>
    </dgm:pt>
    <dgm:pt modelId="{3D1B3EFB-4FA1-470E-B5BB-8B025CD68EB1}" type="pres">
      <dgm:prSet presAssocID="{BACAC05F-B700-4B7E-BB64-85E4E5B6FF23}" presName="vert1" presStyleCnt="0"/>
      <dgm:spPr/>
    </dgm:pt>
    <dgm:pt modelId="{9BC8DEBC-50B1-C34B-86BE-8EB7CA4BF227}" type="pres">
      <dgm:prSet presAssocID="{76EA67E0-43E2-4441-8E51-10EFA070D609}" presName="thickLine" presStyleLbl="alignNode1" presStyleIdx="5" presStyleCnt="6"/>
      <dgm:spPr/>
    </dgm:pt>
    <dgm:pt modelId="{3736BD99-B870-854F-80F2-C4BD290EC25B}" type="pres">
      <dgm:prSet presAssocID="{76EA67E0-43E2-4441-8E51-10EFA070D609}" presName="horz1" presStyleCnt="0"/>
      <dgm:spPr/>
    </dgm:pt>
    <dgm:pt modelId="{A198282A-B0F0-4F4D-8023-EA56B949F8C0}" type="pres">
      <dgm:prSet presAssocID="{76EA67E0-43E2-4441-8E51-10EFA070D609}" presName="tx1" presStyleLbl="revTx" presStyleIdx="5" presStyleCnt="6"/>
      <dgm:spPr/>
      <dgm:t>
        <a:bodyPr/>
        <a:lstStyle/>
        <a:p>
          <a:endParaRPr lang="de-DE"/>
        </a:p>
      </dgm:t>
    </dgm:pt>
    <dgm:pt modelId="{6DF99F11-DED3-0042-A317-38304C1CFCAE}" type="pres">
      <dgm:prSet presAssocID="{76EA67E0-43E2-4441-8E51-10EFA070D609}" presName="vert1" presStyleCnt="0"/>
      <dgm:spPr/>
    </dgm:pt>
  </dgm:ptLst>
  <dgm:cxnLst>
    <dgm:cxn modelId="{48EFC6ED-94BF-4EAB-A4B7-9BE35C62DC6D}" srcId="{41C59F36-E77E-4B48-AC33-60AC7E43EA06}" destId="{84057ADF-E1E4-4D36-AB0A-5FBEC27AE0C8}" srcOrd="3" destOrd="0" parTransId="{A3BC4584-991A-4890-BC1A-091D1E9FC966}" sibTransId="{84D9EC6F-CAF8-4651-8D20-7E14A52AD60B}"/>
    <dgm:cxn modelId="{E88F4A55-EAA4-A24D-9A54-F922F0F8CDDA}" type="presOf" srcId="{76EA67E0-43E2-4441-8E51-10EFA070D609}" destId="{A198282A-B0F0-4F4D-8023-EA56B949F8C0}" srcOrd="0" destOrd="0" presId="urn:microsoft.com/office/officeart/2008/layout/LinedList"/>
    <dgm:cxn modelId="{2AE73CE1-B278-4F12-8B4E-93600E1DA840}" type="presOf" srcId="{CE9A9307-B05E-4B93-9FB5-9566D91A4EA9}" destId="{57798EB4-8E4F-47B8-B846-DB6A02F5BA0F}" srcOrd="0" destOrd="0" presId="urn:microsoft.com/office/officeart/2008/layout/LinedList"/>
    <dgm:cxn modelId="{F97AFB89-3A0C-45E8-A53E-726822FA2BBD}" srcId="{41C59F36-E77E-4B48-AC33-60AC7E43EA06}" destId="{5753EB84-1406-48A1-90DC-FFD085BDEE68}" srcOrd="1" destOrd="0" parTransId="{826D0B3B-0975-4D11-8650-37215E07451D}" sibTransId="{51B30604-8BD6-4E4C-96E4-64A9499C979C}"/>
    <dgm:cxn modelId="{41C1B7AD-3C91-4B50-A066-68DED74D035B}" srcId="{41C59F36-E77E-4B48-AC33-60AC7E43EA06}" destId="{BACAC05F-B700-4B7E-BB64-85E4E5B6FF23}" srcOrd="4" destOrd="0" parTransId="{10B84AED-369E-48CB-AD16-4F9993CFB7FB}" sibTransId="{7D89C00D-260B-4C80-8984-F86CA5B6A714}"/>
    <dgm:cxn modelId="{92F3434F-3C9C-43FD-9A51-E2771B7EFCA2}" type="presOf" srcId="{41C59F36-E77E-4B48-AC33-60AC7E43EA06}" destId="{4D23B38E-FA9F-4F8D-826E-8967827D6EB2}" srcOrd="0" destOrd="0" presId="urn:microsoft.com/office/officeart/2008/layout/LinedList"/>
    <dgm:cxn modelId="{C75F6490-E4E1-47C2-A40C-513E2E62315F}" srcId="{41C59F36-E77E-4B48-AC33-60AC7E43EA06}" destId="{CE9A9307-B05E-4B93-9FB5-9566D91A4EA9}" srcOrd="0" destOrd="0" parTransId="{B814BBDC-7D14-422B-8A15-B842FF90714E}" sibTransId="{A04757CD-1FF6-4D93-A283-4AD605E96D1E}"/>
    <dgm:cxn modelId="{1544D03A-9F70-4757-B4A3-EF9FC0354D42}" type="presOf" srcId="{5753EB84-1406-48A1-90DC-FFD085BDEE68}" destId="{26C50D5B-0E6F-450F-9817-ACF9E1D5F37D}" srcOrd="0" destOrd="0" presId="urn:microsoft.com/office/officeart/2008/layout/LinedList"/>
    <dgm:cxn modelId="{34D86763-DC2C-4730-AE5E-87DC4E437C16}" srcId="{41C59F36-E77E-4B48-AC33-60AC7E43EA06}" destId="{EA719F15-A5DB-40FE-91F7-0AE20C6CAAD9}" srcOrd="2" destOrd="0" parTransId="{40ED0CE2-C820-403A-8FBB-70C0805C6955}" sibTransId="{8E0EEBCA-3F43-4AC7-A1CC-E78330CFAC07}"/>
    <dgm:cxn modelId="{CD223AE6-E041-47B9-A00C-167BC732DEF9}" type="presOf" srcId="{BACAC05F-B700-4B7E-BB64-85E4E5B6FF23}" destId="{E12869C4-8DC5-45B5-9977-BA6005768906}" srcOrd="0" destOrd="0" presId="urn:microsoft.com/office/officeart/2008/layout/LinedList"/>
    <dgm:cxn modelId="{A2D21773-FED2-4A94-968B-5C7FCA5A8438}" type="presOf" srcId="{84057ADF-E1E4-4D36-AB0A-5FBEC27AE0C8}" destId="{74AF891D-4847-444E-9AC7-3786F1C7AFB2}" srcOrd="0" destOrd="0" presId="urn:microsoft.com/office/officeart/2008/layout/LinedList"/>
    <dgm:cxn modelId="{581DC4E1-CFBB-486F-9045-1681C294BDB6}" type="presOf" srcId="{EA719F15-A5DB-40FE-91F7-0AE20C6CAAD9}" destId="{665BE351-6854-4805-848A-41CE51F3A680}" srcOrd="0" destOrd="0" presId="urn:microsoft.com/office/officeart/2008/layout/LinedList"/>
    <dgm:cxn modelId="{D33D1E1B-5D9D-0C4C-B60C-684B5FFD6302}" srcId="{41C59F36-E77E-4B48-AC33-60AC7E43EA06}" destId="{76EA67E0-43E2-4441-8E51-10EFA070D609}" srcOrd="5" destOrd="0" parTransId="{9B709F39-69FF-164E-84A6-B53EF9001880}" sibTransId="{0178F3B6-5A71-A047-BFA6-E887CAA97F97}"/>
    <dgm:cxn modelId="{E04DBCAA-1996-45C7-8633-17917045BA5C}" type="presParOf" srcId="{4D23B38E-FA9F-4F8D-826E-8967827D6EB2}" destId="{9A55D464-E6E1-4096-87EB-DB95A6D4717F}" srcOrd="0" destOrd="0" presId="urn:microsoft.com/office/officeart/2008/layout/LinedList"/>
    <dgm:cxn modelId="{80C8A578-7BEC-4D24-B2AF-E6EF9DCAE4D6}" type="presParOf" srcId="{4D23B38E-FA9F-4F8D-826E-8967827D6EB2}" destId="{3D8378EB-A1A9-4880-B7F6-307A43453DBE}" srcOrd="1" destOrd="0" presId="urn:microsoft.com/office/officeart/2008/layout/LinedList"/>
    <dgm:cxn modelId="{C5ADC55C-C994-497F-82A4-6110BD1E3CA9}" type="presParOf" srcId="{3D8378EB-A1A9-4880-B7F6-307A43453DBE}" destId="{57798EB4-8E4F-47B8-B846-DB6A02F5BA0F}" srcOrd="0" destOrd="0" presId="urn:microsoft.com/office/officeart/2008/layout/LinedList"/>
    <dgm:cxn modelId="{6D4229BD-DEAE-472E-B966-72C0917786A6}" type="presParOf" srcId="{3D8378EB-A1A9-4880-B7F6-307A43453DBE}" destId="{5CA39E80-DF22-4243-94CD-F5F77D2C5C51}" srcOrd="1" destOrd="0" presId="urn:microsoft.com/office/officeart/2008/layout/LinedList"/>
    <dgm:cxn modelId="{B9453940-8525-46A2-99EE-984653C8CC89}" type="presParOf" srcId="{4D23B38E-FA9F-4F8D-826E-8967827D6EB2}" destId="{D953BAE0-6ECC-493E-9646-EEB6F83180A7}" srcOrd="2" destOrd="0" presId="urn:microsoft.com/office/officeart/2008/layout/LinedList"/>
    <dgm:cxn modelId="{56D5A4A6-DC0E-49D6-AAF1-EF49FD9F8C21}" type="presParOf" srcId="{4D23B38E-FA9F-4F8D-826E-8967827D6EB2}" destId="{6934E9E6-2FA5-4F7F-B00A-65F12E85713A}" srcOrd="3" destOrd="0" presId="urn:microsoft.com/office/officeart/2008/layout/LinedList"/>
    <dgm:cxn modelId="{106A57F5-9E3D-40A9-8153-25083ABCFA5D}" type="presParOf" srcId="{6934E9E6-2FA5-4F7F-B00A-65F12E85713A}" destId="{26C50D5B-0E6F-450F-9817-ACF9E1D5F37D}" srcOrd="0" destOrd="0" presId="urn:microsoft.com/office/officeart/2008/layout/LinedList"/>
    <dgm:cxn modelId="{E51EE5B1-3046-4592-A785-4983FFEF9A84}" type="presParOf" srcId="{6934E9E6-2FA5-4F7F-B00A-65F12E85713A}" destId="{8AAF0F59-B307-41B5-8A95-66CABCB88389}" srcOrd="1" destOrd="0" presId="urn:microsoft.com/office/officeart/2008/layout/LinedList"/>
    <dgm:cxn modelId="{1424A077-BC27-4703-8892-91AFF99B70D7}" type="presParOf" srcId="{4D23B38E-FA9F-4F8D-826E-8967827D6EB2}" destId="{E38779E4-0AF0-4E7A-8D5D-920B0C934AA5}" srcOrd="4" destOrd="0" presId="urn:microsoft.com/office/officeart/2008/layout/LinedList"/>
    <dgm:cxn modelId="{4934E394-2356-4FD9-BF99-514CA4456C36}" type="presParOf" srcId="{4D23B38E-FA9F-4F8D-826E-8967827D6EB2}" destId="{F6117792-CB97-417E-A2F5-E40B1F3A845D}" srcOrd="5" destOrd="0" presId="urn:microsoft.com/office/officeart/2008/layout/LinedList"/>
    <dgm:cxn modelId="{B7F5CAE0-619D-4ED3-A856-778CB16BF6D1}" type="presParOf" srcId="{F6117792-CB97-417E-A2F5-E40B1F3A845D}" destId="{665BE351-6854-4805-848A-41CE51F3A680}" srcOrd="0" destOrd="0" presId="urn:microsoft.com/office/officeart/2008/layout/LinedList"/>
    <dgm:cxn modelId="{3B2F98F0-7F64-4810-9A04-72E30F0B3826}" type="presParOf" srcId="{F6117792-CB97-417E-A2F5-E40B1F3A845D}" destId="{564001F8-7B5F-40D1-8B59-2025B5AE442A}" srcOrd="1" destOrd="0" presId="urn:microsoft.com/office/officeart/2008/layout/LinedList"/>
    <dgm:cxn modelId="{64EA686A-F668-499D-8C88-44EBC37FC1A0}" type="presParOf" srcId="{4D23B38E-FA9F-4F8D-826E-8967827D6EB2}" destId="{4B80EC87-B50F-44BA-A5E6-0C83BEE9B41B}" srcOrd="6" destOrd="0" presId="urn:microsoft.com/office/officeart/2008/layout/LinedList"/>
    <dgm:cxn modelId="{FF653F64-02A5-46A3-8DC5-1BB6273F853C}" type="presParOf" srcId="{4D23B38E-FA9F-4F8D-826E-8967827D6EB2}" destId="{ADDBC7E3-8BB9-41F7-97C4-B0F8ECBC4DA7}" srcOrd="7" destOrd="0" presId="urn:microsoft.com/office/officeart/2008/layout/LinedList"/>
    <dgm:cxn modelId="{D1A2CB58-67B3-4A4A-AF51-8629329DA100}" type="presParOf" srcId="{ADDBC7E3-8BB9-41F7-97C4-B0F8ECBC4DA7}" destId="{74AF891D-4847-444E-9AC7-3786F1C7AFB2}" srcOrd="0" destOrd="0" presId="urn:microsoft.com/office/officeart/2008/layout/LinedList"/>
    <dgm:cxn modelId="{778E61B7-A2EA-4C43-9C29-768180CAE3E0}" type="presParOf" srcId="{ADDBC7E3-8BB9-41F7-97C4-B0F8ECBC4DA7}" destId="{E7337976-FF15-4455-98FB-5E6BFDDDD18C}" srcOrd="1" destOrd="0" presId="urn:microsoft.com/office/officeart/2008/layout/LinedList"/>
    <dgm:cxn modelId="{47E75436-9569-4D52-BB61-927F08B1CB24}" type="presParOf" srcId="{4D23B38E-FA9F-4F8D-826E-8967827D6EB2}" destId="{D4A34B1B-5E47-4291-A4BD-D71476DC5FE0}" srcOrd="8" destOrd="0" presId="urn:microsoft.com/office/officeart/2008/layout/LinedList"/>
    <dgm:cxn modelId="{B64FF006-1BC2-41F4-AE4D-72E3F623B06B}" type="presParOf" srcId="{4D23B38E-FA9F-4F8D-826E-8967827D6EB2}" destId="{6CF383A3-87DF-4534-9C79-ECC434217027}" srcOrd="9" destOrd="0" presId="urn:microsoft.com/office/officeart/2008/layout/LinedList"/>
    <dgm:cxn modelId="{C08AB2D0-2CD5-495C-BF6F-99B039E791B3}" type="presParOf" srcId="{6CF383A3-87DF-4534-9C79-ECC434217027}" destId="{E12869C4-8DC5-45B5-9977-BA6005768906}" srcOrd="0" destOrd="0" presId="urn:microsoft.com/office/officeart/2008/layout/LinedList"/>
    <dgm:cxn modelId="{9B4DE42E-BE05-4335-8DBB-AF7BAAFDDB83}" type="presParOf" srcId="{6CF383A3-87DF-4534-9C79-ECC434217027}" destId="{3D1B3EFB-4FA1-470E-B5BB-8B025CD68EB1}" srcOrd="1" destOrd="0" presId="urn:microsoft.com/office/officeart/2008/layout/LinedList"/>
    <dgm:cxn modelId="{A1C7373D-0655-A240-9390-FC61F7DAC91F}" type="presParOf" srcId="{4D23B38E-FA9F-4F8D-826E-8967827D6EB2}" destId="{9BC8DEBC-50B1-C34B-86BE-8EB7CA4BF227}" srcOrd="10" destOrd="0" presId="urn:microsoft.com/office/officeart/2008/layout/LinedList"/>
    <dgm:cxn modelId="{C7967737-F276-BD42-801D-F6A37C6D5066}" type="presParOf" srcId="{4D23B38E-FA9F-4F8D-826E-8967827D6EB2}" destId="{3736BD99-B870-854F-80F2-C4BD290EC25B}" srcOrd="11" destOrd="0" presId="urn:microsoft.com/office/officeart/2008/layout/LinedList"/>
    <dgm:cxn modelId="{37B397A0-EC68-AF4E-9F14-C233057BF85A}" type="presParOf" srcId="{3736BD99-B870-854F-80F2-C4BD290EC25B}" destId="{A198282A-B0F0-4F4D-8023-EA56B949F8C0}" srcOrd="0" destOrd="0" presId="urn:microsoft.com/office/officeart/2008/layout/LinedList"/>
    <dgm:cxn modelId="{3C954EE8-7916-7240-9D86-201F764D4E18}" type="presParOf" srcId="{3736BD99-B870-854F-80F2-C4BD290EC25B}" destId="{6DF99F11-DED3-0042-A317-38304C1CFC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A2A4A-A8A4-499A-AE39-4B05D318F2C2}">
      <dsp:nvSpPr>
        <dsp:cNvPr id="0" name=""/>
        <dsp:cNvSpPr/>
      </dsp:nvSpPr>
      <dsp:spPr>
        <a:xfrm>
          <a:off x="0" y="514925"/>
          <a:ext cx="8229600" cy="8544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noProof="0" dirty="0" smtClean="0"/>
            <a:t>Wer wir sind und was wir machen:</a:t>
          </a:r>
          <a:endParaRPr lang="de-CH" sz="1800" kern="1200" noProof="0" dirty="0"/>
        </a:p>
      </dsp:txBody>
      <dsp:txXfrm>
        <a:off x="41712" y="556637"/>
        <a:ext cx="8146176" cy="771058"/>
      </dsp:txXfrm>
    </dsp:sp>
    <dsp:sp modelId="{9E285740-155D-45EA-9309-DE530BC41AF9}">
      <dsp:nvSpPr>
        <dsp:cNvPr id="0" name=""/>
        <dsp:cNvSpPr/>
      </dsp:nvSpPr>
      <dsp:spPr>
        <a:xfrm>
          <a:off x="0" y="1407121"/>
          <a:ext cx="8229600" cy="861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noProof="0" dirty="0" smtClean="0"/>
            <a:t>ERB JAROCH HÜGI ist eine unabhängige Wirtschaftskanzlei in Zürich (mit Notariat in Olten, Kanton Solothurn) mit einer stark internationalen Ausrichtung. </a:t>
          </a:r>
          <a:endParaRPr lang="de-CH" sz="1500" kern="1200" noProof="0" dirty="0"/>
        </a:p>
      </dsp:txBody>
      <dsp:txXfrm>
        <a:off x="42067" y="1449188"/>
        <a:ext cx="8145466" cy="777622"/>
      </dsp:txXfrm>
    </dsp:sp>
    <dsp:sp modelId="{7E9540DB-2270-4C5F-81DD-C8A1BBB22E31}">
      <dsp:nvSpPr>
        <dsp:cNvPr id="0" name=""/>
        <dsp:cNvSpPr/>
      </dsp:nvSpPr>
      <dsp:spPr>
        <a:xfrm>
          <a:off x="0" y="2375110"/>
          <a:ext cx="8229600" cy="7102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noProof="0" dirty="0" smtClean="0"/>
            <a:t>Alle drei Partner bringen langjährige Erfahrung aus Unternehmensrechtsdiensten </a:t>
          </a:r>
          <a:r>
            <a:rPr lang="de-CH" sz="1500" u="sng" kern="1200" noProof="0" dirty="0" smtClean="0"/>
            <a:t>und</a:t>
          </a:r>
          <a:r>
            <a:rPr lang="de-CH" sz="1500" kern="1200" noProof="0" dirty="0" smtClean="0"/>
            <a:t> Grosskanzleien mit. Entsprechend verstehen wir uns mehr als Unternehmer als reine Rechtsanwender. </a:t>
          </a:r>
        </a:p>
      </dsp:txBody>
      <dsp:txXfrm>
        <a:off x="34670" y="2409780"/>
        <a:ext cx="8160260" cy="640881"/>
      </dsp:txXfrm>
    </dsp:sp>
    <dsp:sp modelId="{FA5988C4-38D4-48F3-91CF-777949D85419}">
      <dsp:nvSpPr>
        <dsp:cNvPr id="0" name=""/>
        <dsp:cNvSpPr/>
      </dsp:nvSpPr>
      <dsp:spPr>
        <a:xfrm>
          <a:off x="0" y="3240362"/>
          <a:ext cx="8229600" cy="869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500" kern="1200" noProof="0" dirty="0" smtClean="0"/>
            <a:t>Unsere Beratungstätigkeit umfasst sämtliche handels- und gesellschafts- sowie, vertragsrechtlichen Fragestellungen.</a:t>
          </a:r>
        </a:p>
      </dsp:txBody>
      <dsp:txXfrm>
        <a:off x="42441" y="3282803"/>
        <a:ext cx="8144718" cy="784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5D464-E6E1-4096-87EB-DB95A6D4717F}">
      <dsp:nvSpPr>
        <dsp:cNvPr id="0" name=""/>
        <dsp:cNvSpPr/>
      </dsp:nvSpPr>
      <dsp:spPr>
        <a:xfrm>
          <a:off x="0" y="207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798EB4-8E4F-47B8-B846-DB6A02F5BA0F}">
      <dsp:nvSpPr>
        <dsp:cNvPr id="0" name=""/>
        <dsp:cNvSpPr/>
      </dsp:nvSpPr>
      <dsp:spPr>
        <a:xfrm>
          <a:off x="0" y="2074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1. 	</a:t>
          </a:r>
          <a:r>
            <a:rPr lang="de-CH" sz="2000" kern="1200" dirty="0" smtClean="0"/>
            <a:t>Schweizerische Mentalität und Rahmenbedingungen in der Schweiz</a:t>
          </a:r>
          <a:endParaRPr lang="de-CH" sz="2000" kern="1200" dirty="0"/>
        </a:p>
      </dsp:txBody>
      <dsp:txXfrm>
        <a:off x="0" y="2074"/>
        <a:ext cx="8229600" cy="707387"/>
      </dsp:txXfrm>
    </dsp:sp>
    <dsp:sp modelId="{D953BAE0-6ECC-493E-9646-EEB6F83180A7}">
      <dsp:nvSpPr>
        <dsp:cNvPr id="0" name=""/>
        <dsp:cNvSpPr/>
      </dsp:nvSpPr>
      <dsp:spPr>
        <a:xfrm>
          <a:off x="0" y="70946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C50D5B-0E6F-450F-9817-ACF9E1D5F37D}">
      <dsp:nvSpPr>
        <dsp:cNvPr id="0" name=""/>
        <dsp:cNvSpPr/>
      </dsp:nvSpPr>
      <dsp:spPr>
        <a:xfrm>
          <a:off x="0" y="709461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2. 	</a:t>
          </a:r>
          <a:r>
            <a:rPr lang="de-CH" sz="2000" kern="1200" dirty="0" smtClean="0"/>
            <a:t>Markteintritt</a:t>
          </a:r>
          <a:endParaRPr lang="de-CH" sz="2000" kern="1200" dirty="0"/>
        </a:p>
      </dsp:txBody>
      <dsp:txXfrm>
        <a:off x="0" y="709461"/>
        <a:ext cx="8229600" cy="707387"/>
      </dsp:txXfrm>
    </dsp:sp>
    <dsp:sp modelId="{E38779E4-0AF0-4E7A-8D5D-920B0C934AA5}">
      <dsp:nvSpPr>
        <dsp:cNvPr id="0" name=""/>
        <dsp:cNvSpPr/>
      </dsp:nvSpPr>
      <dsp:spPr>
        <a:xfrm>
          <a:off x="0" y="141684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5BE351-6854-4805-848A-41CE51F3A680}">
      <dsp:nvSpPr>
        <dsp:cNvPr id="0" name=""/>
        <dsp:cNvSpPr/>
      </dsp:nvSpPr>
      <dsp:spPr>
        <a:xfrm>
          <a:off x="0" y="1416848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3. 	</a:t>
          </a:r>
          <a:r>
            <a:rPr lang="de-CH" sz="2000" kern="1200" dirty="0" smtClean="0"/>
            <a:t>Arbeitsrecht und Entsendung von Arbeitnehmern</a:t>
          </a:r>
          <a:endParaRPr lang="de-CH" sz="2000" kern="1200" dirty="0"/>
        </a:p>
      </dsp:txBody>
      <dsp:txXfrm>
        <a:off x="0" y="1416848"/>
        <a:ext cx="8229600" cy="707387"/>
      </dsp:txXfrm>
    </dsp:sp>
    <dsp:sp modelId="{4B80EC87-B50F-44BA-A5E6-0C83BEE9B41B}">
      <dsp:nvSpPr>
        <dsp:cNvPr id="0" name=""/>
        <dsp:cNvSpPr/>
      </dsp:nvSpPr>
      <dsp:spPr>
        <a:xfrm>
          <a:off x="0" y="2124236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AF891D-4847-444E-9AC7-3786F1C7AFB2}">
      <dsp:nvSpPr>
        <dsp:cNvPr id="0" name=""/>
        <dsp:cNvSpPr/>
      </dsp:nvSpPr>
      <dsp:spPr>
        <a:xfrm>
          <a:off x="0" y="2124236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 smtClean="0"/>
            <a:t>4. 	</a:t>
          </a:r>
          <a:r>
            <a:rPr lang="de-CH" sz="2000" kern="1200" noProof="0" dirty="0" smtClean="0"/>
            <a:t>Erwerb von Liegenschaften </a:t>
          </a:r>
          <a:endParaRPr lang="cs-CZ" sz="2000" kern="1200" noProof="0" dirty="0"/>
        </a:p>
      </dsp:txBody>
      <dsp:txXfrm>
        <a:off x="0" y="2124236"/>
        <a:ext cx="8229600" cy="707387"/>
      </dsp:txXfrm>
    </dsp:sp>
    <dsp:sp modelId="{D4A34B1B-5E47-4291-A4BD-D71476DC5FE0}">
      <dsp:nvSpPr>
        <dsp:cNvPr id="0" name=""/>
        <dsp:cNvSpPr/>
      </dsp:nvSpPr>
      <dsp:spPr>
        <a:xfrm>
          <a:off x="0" y="2831623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2869C4-8DC5-45B5-9977-BA6005768906}">
      <dsp:nvSpPr>
        <dsp:cNvPr id="0" name=""/>
        <dsp:cNvSpPr/>
      </dsp:nvSpPr>
      <dsp:spPr>
        <a:xfrm>
          <a:off x="0" y="2831623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5. 	</a:t>
          </a:r>
          <a:r>
            <a:rPr lang="de-CH" sz="2000" kern="1200" dirty="0" smtClean="0"/>
            <a:t>Grundlagen des Schweizerischen Steuerrechts</a:t>
          </a:r>
          <a:endParaRPr lang="de-CH" sz="2000" kern="1200" dirty="0"/>
        </a:p>
      </dsp:txBody>
      <dsp:txXfrm>
        <a:off x="0" y="2831623"/>
        <a:ext cx="8229600" cy="707387"/>
      </dsp:txXfrm>
    </dsp:sp>
    <dsp:sp modelId="{9BC8DEBC-50B1-C34B-86BE-8EB7CA4BF227}">
      <dsp:nvSpPr>
        <dsp:cNvPr id="0" name=""/>
        <dsp:cNvSpPr/>
      </dsp:nvSpPr>
      <dsp:spPr>
        <a:xfrm>
          <a:off x="0" y="3539010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r="280000" b="280000"/>
          </a:path>
        </a:gradFill>
        <a:ln w="4444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98282A-B0F0-4F4D-8023-EA56B949F8C0}">
      <dsp:nvSpPr>
        <dsp:cNvPr id="0" name=""/>
        <dsp:cNvSpPr/>
      </dsp:nvSpPr>
      <dsp:spPr>
        <a:xfrm>
          <a:off x="0" y="3539010"/>
          <a:ext cx="8229600" cy="70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CH" sz="2000" kern="1200" dirty="0"/>
        </a:p>
      </dsp:txBody>
      <dsp:txXfrm>
        <a:off x="0" y="3539010"/>
        <a:ext cx="8229600" cy="7073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0.36875</cdr:x>
      <cdr:y>0.05629</cdr:y>
    </cdr:from>
    <cdr:to>
      <cdr:x>0.6225</cdr:x>
      <cdr:y>0.12289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034680" y="243408"/>
          <a:ext cx="208823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000" b="1" dirty="0" smtClean="0"/>
            <a:t>(Zdroj: www.doingbusiness.org)</a:t>
          </a:r>
          <a:endParaRPr lang="de-CH" sz="10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9BB99-4903-4B1E-97A7-ECF93A79910A}" type="datetimeFigureOut">
              <a:rPr lang="de-CH" smtClean="0"/>
              <a:t>01.12.2015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05E19-9195-4A2F-85FD-44F3E84BC56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807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A76C59E-5FF9-416F-8DDB-A1B6DB7B2B57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BCCF0E1-31B6-485F-B4B0-11E7271AE8C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6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8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93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1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1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D70ADB26-10DC-41FF-8D3C-B1D4C4FD3358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‹Nr.›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4091-4F1D-4ECD-9492-683ABC8F79E5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C9EC-16EB-4B88-9B08-5423D5B9D26A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CD8BE-63E4-4684-8183-A76CD58852FD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/>
            <a:fld id="{F83D6722-C755-4222-9CF1-74558446313D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‹Nr.›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CE3FFB3-E287-46DC-9B59-833F96932CC5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FF803-58BC-4C7C-8491-B080EA263554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49488-94F4-428D-A217-766F6BD7C28C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7208-2F90-4623-8584-7ECE89A93FF9}" type="datetime4">
              <a:rPr lang="en-US" smtClean="0"/>
              <a:t>December 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pPr algn="l"/>
            <a:fld id="{F3D8B867-0EB8-4C11-9493-0273DBBD8B0B}" type="datetime4">
              <a:rPr lang="en-US" smtClean="0"/>
              <a:t>December 1, 2015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 algn="r"/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‹Nr.›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fm.admin.ch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400" kern="1200" noProof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ERB JAROCH HÜGI</a:t>
            </a:r>
            <a:endParaRPr lang="de-DE" noProof="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940496"/>
          </a:xfrm>
        </p:spPr>
        <p:txBody>
          <a:bodyPr>
            <a:normAutofit/>
          </a:bodyPr>
          <a:lstStyle/>
          <a:p>
            <a:endParaRPr lang="de-CH" b="1" dirty="0" smtClean="0"/>
          </a:p>
          <a:p>
            <a:r>
              <a:rPr lang="de-CH" b="1" dirty="0" smtClean="0"/>
              <a:t>Business Basics Switzerland</a:t>
            </a:r>
          </a:p>
          <a:p>
            <a:endParaRPr lang="cs-CZ" sz="1200" dirty="0" smtClean="0"/>
          </a:p>
          <a:p>
            <a:r>
              <a:rPr lang="de-CH" sz="1200" dirty="0" smtClean="0"/>
              <a:t>HSSR, Bratislava</a:t>
            </a:r>
            <a:r>
              <a:rPr lang="cs-CZ" sz="1200" dirty="0" smtClean="0"/>
              <a:t>, </a:t>
            </a:r>
            <a:r>
              <a:rPr lang="de-CH" sz="1200" dirty="0" smtClean="0"/>
              <a:t>2. Dezember 2015</a:t>
            </a:r>
            <a:endParaRPr lang="cs-CZ" sz="1200" dirty="0" smtClean="0"/>
          </a:p>
          <a:p>
            <a:r>
              <a:rPr lang="de-CH" sz="1200" dirty="0"/>
              <a:t>l</a:t>
            </a:r>
            <a:r>
              <a:rPr lang="cs-CZ" sz="1200" dirty="0" err="1" smtClean="0"/>
              <a:t>ic</a:t>
            </a:r>
            <a:r>
              <a:rPr lang="cs-CZ" sz="1200" dirty="0" smtClean="0"/>
              <a:t>. iur. Lukas Jaroch, LL.M. </a:t>
            </a:r>
          </a:p>
          <a:p>
            <a:endParaRPr lang="de-DE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99" y="6309320"/>
            <a:ext cx="4335413" cy="50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1.4	S</a:t>
            </a:r>
            <a:r>
              <a:rPr lang="de-CH" dirty="0" err="1" smtClean="0"/>
              <a:t>tabile</a:t>
            </a:r>
            <a:r>
              <a:rPr lang="de-CH" dirty="0" smtClean="0"/>
              <a:t> oder nur starke Währung?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de-CH" dirty="0" smtClean="0"/>
              <a:t>Unabhängige Nationalbank</a:t>
            </a:r>
            <a:endParaRPr lang="cs-CZ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cs-CZ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de-CH" dirty="0" smtClean="0"/>
              <a:t>Vertrauen in politische Stabilität</a:t>
            </a:r>
            <a:endParaRPr lang="cs-CZ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cs-CZ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de-CH" dirty="0" smtClean="0"/>
              <a:t>Politische Neutralität, nicht EU-Mitglied</a:t>
            </a:r>
            <a:endParaRPr lang="cs-CZ" dirty="0" smtClean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endParaRPr lang="cs-CZ" dirty="0"/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de-CH" dirty="0" smtClean="0"/>
              <a:t>Aber: Eurokrise: </a:t>
            </a:r>
            <a:r>
              <a:rPr lang="cs-CZ" dirty="0" smtClean="0"/>
              <a:t> </a:t>
            </a:r>
            <a:endParaRPr lang="de-CH" dirty="0" smtClean="0"/>
          </a:p>
          <a:p>
            <a:pPr lvl="1">
              <a:spcBef>
                <a:spcPts val="0"/>
              </a:spcBef>
              <a:buFont typeface="Wingdings" pitchFamily="2" charset="2"/>
              <a:buChar char="ü"/>
            </a:pPr>
            <a:r>
              <a:rPr lang="de-CH" dirty="0" smtClean="0"/>
              <a:t>August</a:t>
            </a:r>
            <a:r>
              <a:rPr lang="cs-CZ" dirty="0" smtClean="0"/>
              <a:t> 2011 </a:t>
            </a:r>
            <a:r>
              <a:rPr lang="de-CH" dirty="0" smtClean="0"/>
              <a:t>EUR</a:t>
            </a:r>
            <a:r>
              <a:rPr lang="cs-CZ" dirty="0" smtClean="0"/>
              <a:t> </a:t>
            </a:r>
            <a:r>
              <a:rPr lang="cs-CZ" dirty="0" smtClean="0"/>
              <a:t>1.00 = min. </a:t>
            </a:r>
            <a:r>
              <a:rPr lang="de-CH" dirty="0" smtClean="0"/>
              <a:t>CHF</a:t>
            </a:r>
            <a:r>
              <a:rPr lang="cs-CZ" dirty="0" smtClean="0"/>
              <a:t> </a:t>
            </a:r>
            <a:r>
              <a:rPr lang="cs-CZ" dirty="0" smtClean="0"/>
              <a:t>1.20</a:t>
            </a:r>
            <a:endParaRPr lang="de-CH" dirty="0"/>
          </a:p>
          <a:p>
            <a:pPr lvl="1">
              <a:spcBef>
                <a:spcPts val="0"/>
              </a:spcBef>
              <a:buFont typeface="Wingdings" pitchFamily="2" charset="2"/>
              <a:buChar char="ü"/>
            </a:pPr>
            <a:r>
              <a:rPr lang="de-CH" dirty="0" smtClean="0"/>
              <a:t>Januar 2015 Freigabe</a:t>
            </a: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8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1.5	</a:t>
            </a:r>
            <a:r>
              <a:rPr lang="de-CH" dirty="0" smtClean="0"/>
              <a:t>Schweiz als führender Finanzplatz</a:t>
            </a:r>
            <a:r>
              <a:rPr lang="cs-CZ" dirty="0" smtClean="0"/>
              <a:t> 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000" dirty="0" smtClean="0"/>
              <a:t>                        </a:t>
            </a:r>
            <a:r>
              <a:rPr lang="de-CH" sz="2000" dirty="0" smtClean="0"/>
              <a:t>Führende Finanzplätze 2012</a:t>
            </a:r>
            <a:endParaRPr lang="cs-CZ" sz="2000" u="sng" dirty="0" smtClean="0"/>
          </a:p>
          <a:p>
            <a:pPr marL="109728" indent="0">
              <a:buNone/>
            </a:pPr>
            <a:r>
              <a:rPr lang="cs-CZ" sz="1100" dirty="0" smtClean="0"/>
              <a:t>                                                                              </a:t>
            </a:r>
            <a:r>
              <a:rPr lang="de-CH" sz="1100" dirty="0" smtClean="0"/>
              <a:t>Quelle</a:t>
            </a:r>
            <a:r>
              <a:rPr lang="cs-CZ" sz="1100" dirty="0" smtClean="0"/>
              <a:t>:  longfinance.net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25736"/>
              </p:ext>
            </p:extLst>
          </p:nvPr>
        </p:nvGraphicFramePr>
        <p:xfrm>
          <a:off x="1691680" y="2924944"/>
          <a:ext cx="4248472" cy="3352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Umístění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Finanční centrum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1.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Lond</a:t>
                      </a:r>
                      <a:r>
                        <a:rPr lang="de-CH" sz="1400" dirty="0" smtClean="0"/>
                        <a:t>on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2.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New</a:t>
                      </a:r>
                      <a:r>
                        <a:rPr lang="cs-CZ" sz="1400" baseline="0" dirty="0" smtClean="0"/>
                        <a:t> York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3.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Hong Kong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4.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Singapore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  5.</a:t>
                      </a:r>
                      <a:endParaRPr lang="de-C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b="1" dirty="0" smtClean="0"/>
                        <a:t>Zürich</a:t>
                      </a:r>
                      <a:endParaRPr lang="de-CH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6.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Seoul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7.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Tokyo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  8.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Chicago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  9.</a:t>
                      </a:r>
                      <a:endParaRPr lang="de-C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G</a:t>
                      </a:r>
                      <a:r>
                        <a:rPr lang="de-CH" sz="1400" b="1" dirty="0" err="1" smtClean="0"/>
                        <a:t>enf</a:t>
                      </a:r>
                      <a:endParaRPr lang="de-CH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99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10.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Toronto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2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1.5	</a:t>
            </a:r>
            <a:r>
              <a:rPr lang="de-CH" dirty="0" smtClean="0"/>
              <a:t>Schweiz als führender Finanzplatz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Bank</a:t>
            </a:r>
            <a:r>
              <a:rPr lang="de-CH" dirty="0" smtClean="0"/>
              <a:t>en</a:t>
            </a:r>
            <a:r>
              <a:rPr lang="cs-CZ" dirty="0" smtClean="0"/>
              <a:t>: UBS, </a:t>
            </a:r>
            <a:r>
              <a:rPr lang="cs-CZ" dirty="0"/>
              <a:t>CS; </a:t>
            </a:r>
            <a:r>
              <a:rPr lang="de-CH" dirty="0" smtClean="0"/>
              <a:t>Kantonalbanken, Raiffeisenbanken; viele renommierte Privatbanken; </a:t>
            </a:r>
            <a:r>
              <a:rPr lang="de-CH" dirty="0" err="1" smtClean="0"/>
              <a:t>PostFinance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Unabhängige Vermögensverwalter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Versicherer und Rückversicherer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Börse in Zürich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Hohe Qualität an Dienstleistungen 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(noch) keine Überregulierung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Scharfe Gesetzte gegen Geldwäscherei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Bankgeheimnis? 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1.6	</a:t>
            </a:r>
            <a:r>
              <a:rPr lang="de-CH" dirty="0" smtClean="0"/>
              <a:t>Internationale Organisationen und Konzerne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F8FA9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prstClr val="black"/>
                </a:solidFill>
              </a:rPr>
              <a:t>S</a:t>
            </a:r>
            <a:r>
              <a:rPr lang="de-CH" dirty="0" err="1" smtClean="0">
                <a:solidFill>
                  <a:prstClr val="black"/>
                </a:solidFill>
              </a:rPr>
              <a:t>itz</a:t>
            </a:r>
            <a:r>
              <a:rPr lang="de-CH" dirty="0" smtClean="0">
                <a:solidFill>
                  <a:prstClr val="black"/>
                </a:solidFill>
              </a:rPr>
              <a:t> bedeutender internationaler </a:t>
            </a:r>
            <a:r>
              <a:rPr lang="de-CH" dirty="0" err="1" smtClean="0">
                <a:solidFill>
                  <a:prstClr val="black"/>
                </a:solidFill>
              </a:rPr>
              <a:t>Oraganisationen</a:t>
            </a:r>
            <a:r>
              <a:rPr lang="de-CH" dirty="0" smtClean="0">
                <a:solidFill>
                  <a:prstClr val="black"/>
                </a:solidFill>
              </a:rPr>
              <a:t> und </a:t>
            </a:r>
            <a:r>
              <a:rPr lang="de-CH" dirty="0" err="1" smtClean="0">
                <a:solidFill>
                  <a:prstClr val="black"/>
                </a:solidFill>
              </a:rPr>
              <a:t>NGO’s</a:t>
            </a:r>
            <a:r>
              <a:rPr lang="cs-CZ" dirty="0" smtClean="0">
                <a:solidFill>
                  <a:prstClr val="black"/>
                </a:solidFill>
              </a:rPr>
              <a:t>: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UNO, WTO, EFTA, FIFA, UEFA, ILO, IOM</a:t>
            </a:r>
            <a:r>
              <a:rPr lang="de-CH" dirty="0" smtClean="0">
                <a:solidFill>
                  <a:prstClr val="black"/>
                </a:solidFill>
              </a:rPr>
              <a:t>, WWF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de-CH" dirty="0" err="1" smtClean="0">
                <a:solidFill>
                  <a:prstClr val="black"/>
                </a:solidFill>
              </a:rPr>
              <a:t>usw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  <a:endParaRPr lang="de-CH" dirty="0" smtClean="0">
              <a:solidFill>
                <a:prstClr val="black"/>
              </a:solidFill>
            </a:endParaRPr>
          </a:p>
          <a:p>
            <a:pPr>
              <a:buClr>
                <a:srgbClr val="7F8FA9"/>
              </a:buClr>
              <a:buFont typeface="Wingdings" panose="05000000000000000000" pitchFamily="2" charset="2"/>
              <a:buChar char="ü"/>
            </a:pPr>
            <a:endParaRPr lang="de-CH" dirty="0">
              <a:solidFill>
                <a:prstClr val="black"/>
              </a:solidFill>
            </a:endParaRPr>
          </a:p>
          <a:p>
            <a:pPr marL="365760" lvl="1" indent="-256032">
              <a:buClr>
                <a:srgbClr val="7F8FA9"/>
              </a:buClr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prstClr val="black"/>
                </a:solidFill>
              </a:rPr>
              <a:t>Bedeutende internationale Konzerne: </a:t>
            </a:r>
            <a:r>
              <a:rPr lang="cs-CZ" dirty="0" smtClean="0">
                <a:solidFill>
                  <a:prstClr val="black"/>
                </a:solidFill>
              </a:rPr>
              <a:t>Nestlé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Novartis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Roche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Syngenta</a:t>
            </a:r>
            <a:r>
              <a:rPr lang="cs-CZ" dirty="0">
                <a:solidFill>
                  <a:prstClr val="black"/>
                </a:solidFill>
              </a:rPr>
              <a:t>, UBS, CS, </a:t>
            </a:r>
            <a:r>
              <a:rPr lang="cs-CZ" dirty="0" err="1">
                <a:solidFill>
                  <a:prstClr val="black"/>
                </a:solidFill>
              </a:rPr>
              <a:t>SwissRE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Glencore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Vitol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Trafigura</a:t>
            </a:r>
            <a:r>
              <a:rPr lang="cs-CZ" dirty="0">
                <a:solidFill>
                  <a:prstClr val="black"/>
                </a:solidFill>
              </a:rPr>
              <a:t>, ABB, </a:t>
            </a:r>
            <a:r>
              <a:rPr lang="cs-CZ" dirty="0" err="1">
                <a:solidFill>
                  <a:prstClr val="black"/>
                </a:solidFill>
              </a:rPr>
              <a:t>Alstom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Holcim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Adecco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Alpiq</a:t>
            </a:r>
            <a:r>
              <a:rPr lang="cs-CZ" dirty="0">
                <a:solidFill>
                  <a:prstClr val="black"/>
                </a:solidFill>
              </a:rPr>
              <a:t>, Sika, </a:t>
            </a:r>
            <a:r>
              <a:rPr lang="cs-CZ" dirty="0" err="1">
                <a:solidFill>
                  <a:prstClr val="black"/>
                </a:solidFill>
              </a:rPr>
              <a:t>Tetra</a:t>
            </a:r>
            <a:r>
              <a:rPr lang="cs-CZ" dirty="0">
                <a:solidFill>
                  <a:prstClr val="black"/>
                </a:solidFill>
              </a:rPr>
              <a:t> Pak, </a:t>
            </a:r>
            <a:r>
              <a:rPr lang="cs-CZ" dirty="0" err="1">
                <a:solidFill>
                  <a:prstClr val="black"/>
                </a:solidFill>
              </a:rPr>
              <a:t>Swatch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err="1">
                <a:solidFill>
                  <a:prstClr val="black"/>
                </a:solidFill>
              </a:rPr>
              <a:t>Rolex</a:t>
            </a:r>
            <a:r>
              <a:rPr lang="cs-CZ" dirty="0">
                <a:solidFill>
                  <a:prstClr val="black"/>
                </a:solidFill>
              </a:rPr>
              <a:t>, </a:t>
            </a:r>
            <a:r>
              <a:rPr lang="cs-CZ" dirty="0" smtClean="0">
                <a:solidFill>
                  <a:prstClr val="black"/>
                </a:solidFill>
              </a:rPr>
              <a:t>DKSH </a:t>
            </a:r>
            <a:r>
              <a:rPr lang="de-CH" dirty="0" err="1" smtClean="0">
                <a:solidFill>
                  <a:prstClr val="black"/>
                </a:solidFill>
              </a:rPr>
              <a:t>usw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  <a:endParaRPr lang="cs-CZ" dirty="0">
              <a:solidFill>
                <a:prstClr val="black"/>
              </a:solidFill>
            </a:endParaRPr>
          </a:p>
          <a:p>
            <a:pPr>
              <a:buClr>
                <a:srgbClr val="7F8FA9"/>
              </a:buClr>
              <a:buFont typeface="Wingdings" panose="05000000000000000000" pitchFamily="2" charset="2"/>
              <a:buChar char="ü"/>
            </a:pPr>
            <a:endParaRPr lang="cs-CZ" dirty="0">
              <a:solidFill>
                <a:prstClr val="black"/>
              </a:solidFill>
            </a:endParaRPr>
          </a:p>
          <a:p>
            <a:pPr>
              <a:buClr>
                <a:srgbClr val="7F8FA9"/>
              </a:buClr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prstClr val="black"/>
                </a:solidFill>
              </a:rPr>
              <a:t>Multikulturell</a:t>
            </a:r>
            <a:r>
              <a:rPr lang="cs-CZ" dirty="0" smtClean="0">
                <a:solidFill>
                  <a:prstClr val="black"/>
                </a:solidFill>
              </a:rPr>
              <a:t>:</a:t>
            </a:r>
          </a:p>
          <a:p>
            <a:pPr lvl="1">
              <a:buClr>
                <a:srgbClr val="7F8FA9"/>
              </a:buClr>
              <a:buFont typeface="Wingdings" charset="2"/>
              <a:buChar char="ü"/>
            </a:pPr>
            <a:r>
              <a:rPr lang="de-CH" dirty="0" smtClean="0">
                <a:solidFill>
                  <a:prstClr val="black"/>
                </a:solidFill>
              </a:rPr>
              <a:t>Sprachliche Vielfalt</a:t>
            </a:r>
            <a:endParaRPr lang="cs-CZ" dirty="0" smtClean="0">
              <a:solidFill>
                <a:prstClr val="black"/>
              </a:solidFill>
            </a:endParaRPr>
          </a:p>
          <a:p>
            <a:pPr lvl="1">
              <a:buClr>
                <a:srgbClr val="7F8FA9"/>
              </a:buClr>
              <a:buFont typeface="Wingdings" charset="2"/>
              <a:buChar char="ü"/>
            </a:pPr>
            <a:r>
              <a:rPr lang="de-CH" dirty="0" smtClean="0">
                <a:solidFill>
                  <a:prstClr val="black"/>
                </a:solidFill>
              </a:rPr>
              <a:t>Viele Ausländer</a:t>
            </a:r>
            <a:endParaRPr lang="cs-CZ" dirty="0">
              <a:solidFill>
                <a:prstClr val="black"/>
              </a:solidFill>
            </a:endParaRPr>
          </a:p>
          <a:p>
            <a:pPr marL="109728" indent="0">
              <a:buClr>
                <a:srgbClr val="7F8FA9"/>
              </a:buClr>
              <a:buNone/>
            </a:pPr>
            <a:endParaRPr lang="cs-CZ" dirty="0" smtClean="0">
              <a:solidFill>
                <a:prstClr val="black"/>
              </a:solidFill>
            </a:endParaRPr>
          </a:p>
          <a:p>
            <a:pPr lvl="0">
              <a:buClr>
                <a:srgbClr val="7F8FA9"/>
              </a:buClr>
            </a:pPr>
            <a:endParaRPr lang="cs-CZ" dirty="0" smtClean="0">
              <a:solidFill>
                <a:prstClr val="black"/>
              </a:solidFill>
            </a:endParaRPr>
          </a:p>
          <a:p>
            <a:pPr lvl="0">
              <a:buClr>
                <a:srgbClr val="7F8FA9"/>
              </a:buClr>
            </a:pPr>
            <a:endParaRPr lang="cs-CZ" dirty="0">
              <a:solidFill>
                <a:prstClr val="black"/>
              </a:solidFill>
            </a:endParaRPr>
          </a:p>
          <a:p>
            <a:pPr lvl="0">
              <a:buClr>
                <a:srgbClr val="7F8FA9"/>
              </a:buClr>
            </a:pPr>
            <a:endParaRPr lang="de-CH" dirty="0">
              <a:solidFill>
                <a:prstClr val="black"/>
              </a:solidFill>
            </a:endParaRP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6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1.7	</a:t>
            </a:r>
            <a:r>
              <a:rPr lang="de-CH" dirty="0" smtClean="0"/>
              <a:t>Funktionales System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cs-CZ" dirty="0" smtClean="0"/>
              <a:t> </a:t>
            </a:r>
            <a:r>
              <a:rPr lang="de-CH" dirty="0" smtClean="0"/>
              <a:t>Gesundheitswesen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/>
              <a:t> </a:t>
            </a:r>
            <a:r>
              <a:rPr lang="de-CH" dirty="0" smtClean="0"/>
              <a:t>Sozialversicherungen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de-CH" dirty="0" smtClean="0"/>
              <a:t>Arbeitsmoral</a:t>
            </a:r>
            <a:r>
              <a:rPr lang="cs-CZ" dirty="0" smtClean="0"/>
              <a:t> (</a:t>
            </a:r>
            <a:r>
              <a:rPr lang="de-CH" dirty="0" smtClean="0"/>
              <a:t>keine Streiks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de-CH" dirty="0" smtClean="0"/>
              <a:t>Hoher Ausbildungsstandard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/>
              <a:t> </a:t>
            </a:r>
            <a:r>
              <a:rPr lang="de-CH" dirty="0" smtClean="0"/>
              <a:t>Infrastruktur für Unternehmungen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dirty="0" smtClean="0"/>
              <a:t>Techno-</a:t>
            </a:r>
            <a:r>
              <a:rPr lang="de-CH" dirty="0" err="1"/>
              <a:t>P</a:t>
            </a:r>
            <a:r>
              <a:rPr lang="cs-CZ" dirty="0" err="1" smtClean="0"/>
              <a:t>arks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Bieten Infrastruktur für</a:t>
            </a:r>
            <a:r>
              <a:rPr lang="cs-CZ" dirty="0" smtClean="0"/>
              <a:t> Start-up</a:t>
            </a:r>
            <a:r>
              <a:rPr lang="de-CH" dirty="0" smtClean="0"/>
              <a:t>s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cs-CZ" dirty="0" err="1" smtClean="0"/>
              <a:t>Coaching</a:t>
            </a:r>
            <a:r>
              <a:rPr lang="cs-CZ" dirty="0" smtClean="0"/>
              <a:t>, </a:t>
            </a:r>
            <a:r>
              <a:rPr lang="de-CH" dirty="0" smtClean="0"/>
              <a:t>Kontakte zu </a:t>
            </a:r>
            <a:r>
              <a:rPr lang="de-CH" dirty="0" smtClean="0"/>
              <a:t>Universitäten</a:t>
            </a:r>
            <a:r>
              <a:rPr lang="cs-CZ" dirty="0" smtClean="0"/>
              <a:t>, </a:t>
            </a:r>
            <a:r>
              <a:rPr lang="de-CH" dirty="0" smtClean="0"/>
              <a:t>Netzwerke</a:t>
            </a:r>
            <a:r>
              <a:rPr lang="cs-CZ" dirty="0" smtClean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www.technopark-allianz.ch; www.swissparks.ch</a:t>
            </a:r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4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	</a:t>
            </a:r>
            <a:r>
              <a:rPr lang="de-CH" dirty="0" smtClean="0"/>
              <a:t>Markteintritt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sz="5100" dirty="0">
                <a:solidFill>
                  <a:schemeClr val="accent3"/>
                </a:solidFill>
              </a:rPr>
              <a:t>2.1</a:t>
            </a:r>
            <a:r>
              <a:rPr lang="cs-CZ" sz="5100" dirty="0"/>
              <a:t> </a:t>
            </a:r>
            <a:r>
              <a:rPr lang="cs-CZ" sz="5100" dirty="0" smtClean="0"/>
              <a:t>Export </a:t>
            </a:r>
            <a:r>
              <a:rPr lang="de-CH" sz="5100" dirty="0" smtClean="0"/>
              <a:t>/ Import</a:t>
            </a:r>
            <a:endParaRPr lang="cs-CZ" sz="5100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endParaRPr lang="cs-CZ" sz="5100" dirty="0">
              <a:solidFill>
                <a:schemeClr val="accent3"/>
              </a:solidFill>
            </a:endParaRPr>
          </a:p>
          <a:p>
            <a:pPr marL="109728" indent="0">
              <a:buNone/>
            </a:pPr>
            <a:r>
              <a:rPr lang="cs-CZ" sz="5100" dirty="0" smtClean="0">
                <a:solidFill>
                  <a:schemeClr val="accent3"/>
                </a:solidFill>
              </a:rPr>
              <a:t>2.2</a:t>
            </a:r>
            <a:r>
              <a:rPr lang="cs-CZ" sz="5100" dirty="0" smtClean="0"/>
              <a:t> </a:t>
            </a:r>
            <a:r>
              <a:rPr lang="de-CH" sz="5100" dirty="0" smtClean="0"/>
              <a:t>Gründung von Gesellschaften</a:t>
            </a:r>
            <a:endParaRPr lang="cs-CZ" sz="5100" dirty="0" smtClean="0"/>
          </a:p>
          <a:p>
            <a:pPr marL="109728" indent="0">
              <a:buNone/>
            </a:pPr>
            <a:endParaRPr lang="cs-CZ" sz="5100" dirty="0"/>
          </a:p>
          <a:p>
            <a:pPr marL="109728" indent="0">
              <a:buNone/>
            </a:pPr>
            <a:r>
              <a:rPr lang="cs-CZ" sz="5100" dirty="0" smtClean="0">
                <a:solidFill>
                  <a:schemeClr val="accent3"/>
                </a:solidFill>
              </a:rPr>
              <a:t>2.3</a:t>
            </a:r>
            <a:r>
              <a:rPr lang="cs-CZ" sz="5100" dirty="0" smtClean="0"/>
              <a:t> </a:t>
            </a:r>
            <a:r>
              <a:rPr lang="de-CH" sz="5100" dirty="0" smtClean="0"/>
              <a:t>Zweigniederlassung ausländischer Gesellschaften</a:t>
            </a:r>
            <a:endParaRPr lang="cs-CZ" sz="5100" dirty="0"/>
          </a:p>
          <a:p>
            <a:pPr marL="109728" indent="0">
              <a:buNone/>
            </a:pPr>
            <a:endParaRPr lang="cs-CZ" sz="5100" dirty="0" smtClean="0"/>
          </a:p>
          <a:p>
            <a:pPr marL="109728" indent="0">
              <a:buNone/>
            </a:pPr>
            <a:r>
              <a:rPr lang="cs-CZ" sz="5100" dirty="0" smtClean="0">
                <a:solidFill>
                  <a:schemeClr val="accent3"/>
                </a:solidFill>
              </a:rPr>
              <a:t>2.4</a:t>
            </a:r>
            <a:r>
              <a:rPr lang="cs-CZ" sz="5100" dirty="0" smtClean="0"/>
              <a:t> </a:t>
            </a:r>
            <a:r>
              <a:rPr lang="de-CH" sz="5100" dirty="0" smtClean="0"/>
              <a:t>Verträge (Joint Ventures)</a:t>
            </a:r>
            <a:endParaRPr lang="cs-CZ" sz="5100" dirty="0" smtClean="0"/>
          </a:p>
          <a:p>
            <a:pPr marL="109728" indent="0">
              <a:buNone/>
            </a:pPr>
            <a:endParaRPr lang="cs-CZ" sz="5100" dirty="0" smtClean="0"/>
          </a:p>
          <a:p>
            <a:pPr marL="109728" indent="0">
              <a:buNone/>
            </a:pPr>
            <a:r>
              <a:rPr lang="cs-CZ" sz="5100" dirty="0" smtClean="0">
                <a:solidFill>
                  <a:schemeClr val="accent3"/>
                </a:solidFill>
              </a:rPr>
              <a:t>2.5 </a:t>
            </a:r>
            <a:r>
              <a:rPr lang="de-CH" sz="5100" dirty="0"/>
              <a:t>Ö</a:t>
            </a:r>
            <a:r>
              <a:rPr lang="de-CH" sz="5100" dirty="0" smtClean="0"/>
              <a:t>ffentliche Ausschreibungen</a:t>
            </a:r>
            <a:endParaRPr lang="cs-CZ" sz="5100" dirty="0" smtClean="0"/>
          </a:p>
          <a:p>
            <a:pPr marL="109728" indent="0">
              <a:buNone/>
            </a:pPr>
            <a:endParaRPr lang="cs-CZ" sz="5100" dirty="0"/>
          </a:p>
          <a:p>
            <a:pPr marL="109728" indent="0">
              <a:buNone/>
            </a:pPr>
            <a:r>
              <a:rPr lang="cs-CZ" sz="5100" dirty="0" smtClean="0">
                <a:solidFill>
                  <a:schemeClr val="accent3"/>
                </a:solidFill>
              </a:rPr>
              <a:t>2.6</a:t>
            </a:r>
            <a:r>
              <a:rPr lang="cs-CZ" sz="5100" dirty="0" smtClean="0"/>
              <a:t> </a:t>
            </a:r>
            <a:r>
              <a:rPr lang="de-CH" sz="5100" dirty="0" smtClean="0"/>
              <a:t>Eintreibung von Forderungen</a:t>
            </a:r>
            <a:endParaRPr lang="cs-CZ" sz="5100" dirty="0" smtClean="0"/>
          </a:p>
          <a:p>
            <a:pPr marL="109728" indent="0">
              <a:buNone/>
            </a:pPr>
            <a:endParaRPr lang="cs-CZ" sz="5100" dirty="0" smtClean="0"/>
          </a:p>
          <a:p>
            <a:pPr marL="109728" indent="0">
              <a:buNone/>
            </a:pPr>
            <a:endParaRPr lang="cs-CZ" sz="5100" dirty="0" smtClean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2.1	</a:t>
            </a:r>
            <a:r>
              <a:rPr lang="de-CH" dirty="0" smtClean="0"/>
              <a:t>Handelsbeziehungen SK -</a:t>
            </a:r>
            <a:r>
              <a:rPr lang="cs-CZ" dirty="0" smtClean="0"/>
              <a:t> CH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cs-CZ" dirty="0" smtClean="0"/>
              <a:t>1,</a:t>
            </a:r>
            <a:r>
              <a:rPr lang="de-CH" dirty="0" smtClean="0"/>
              <a:t>6</a:t>
            </a:r>
            <a:r>
              <a:rPr lang="cs-CZ" dirty="0" smtClean="0"/>
              <a:t>% </a:t>
            </a:r>
            <a:r>
              <a:rPr lang="de-CH" dirty="0" smtClean="0"/>
              <a:t>des Slowakischen Exports nach CH (CHF 875 </a:t>
            </a:r>
            <a:r>
              <a:rPr lang="de-CH" dirty="0" err="1" smtClean="0"/>
              <a:t>Mio</a:t>
            </a:r>
            <a:r>
              <a:rPr lang="de-CH" dirty="0" smtClean="0"/>
              <a:t>)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0.8% des Slowakischen Importes ist aus CH (CHF 565 </a:t>
            </a:r>
            <a:r>
              <a:rPr lang="de-CH" dirty="0" err="1" smtClean="0"/>
              <a:t>Mio</a:t>
            </a:r>
            <a:r>
              <a:rPr lang="de-CH" dirty="0" smtClean="0"/>
              <a:t>)</a:t>
            </a: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Tendenz stark steigend, seit 2000 verdreifacht (im 2015 aber leicht rückläufig)</a:t>
            </a: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Erweiterungsbeitrag</a:t>
            </a:r>
            <a:r>
              <a:rPr lang="cs-CZ" dirty="0" smtClean="0"/>
              <a:t> </a:t>
            </a:r>
            <a:r>
              <a:rPr lang="cs-CZ" dirty="0"/>
              <a:t>CH </a:t>
            </a:r>
            <a:r>
              <a:rPr lang="de-CH" dirty="0" smtClean="0"/>
              <a:t>für SK</a:t>
            </a:r>
            <a:r>
              <a:rPr lang="cs-CZ" dirty="0"/>
              <a:t/>
            </a:r>
            <a:br>
              <a:rPr lang="cs-CZ" dirty="0"/>
            </a:br>
            <a:r>
              <a:rPr lang="de-CH" dirty="0" smtClean="0"/>
              <a:t>CHF 67 </a:t>
            </a:r>
            <a:r>
              <a:rPr lang="de-CH" dirty="0" err="1" smtClean="0"/>
              <a:t>Mio</a:t>
            </a:r>
            <a:r>
              <a:rPr lang="de-CH" dirty="0" smtClean="0"/>
              <a:t> (2007 – 2012)</a:t>
            </a:r>
            <a:endParaRPr lang="cs-CZ" dirty="0"/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.1 </a:t>
            </a:r>
            <a:r>
              <a:rPr lang="de-CH" dirty="0" smtClean="0"/>
              <a:t>Handel zwischen</a:t>
            </a:r>
            <a:r>
              <a:rPr lang="cs-CZ" dirty="0" smtClean="0"/>
              <a:t> </a:t>
            </a:r>
            <a:r>
              <a:rPr lang="de-CH" dirty="0" smtClean="0"/>
              <a:t>SK</a:t>
            </a:r>
            <a:r>
              <a:rPr lang="cs-CZ" dirty="0" smtClean="0"/>
              <a:t> a CH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de-CH" dirty="0" smtClean="0"/>
              <a:t>Slowakischer Export in die Schweiz: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de-CH" dirty="0" smtClean="0"/>
              <a:t>Maschinen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 Fahrzeuge, Flugzeuge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cs-CZ" dirty="0"/>
              <a:t> </a:t>
            </a:r>
            <a:r>
              <a:rPr lang="de-CH" dirty="0" smtClean="0"/>
              <a:t>Metalle und Kunststoffe (und Waren daraus)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Slowakischer Import aus der Schweiz</a:t>
            </a:r>
            <a:r>
              <a:rPr lang="cs-CZ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 Chemikalien und Medikamente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Pharma</a:t>
            </a:r>
            <a:r>
              <a:rPr lang="cs-CZ" dirty="0"/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 Maschinen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 Metalle und Kunststoffe (und Waran daraus)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	</a:t>
            </a:r>
            <a:r>
              <a:rPr lang="de-CH" dirty="0" smtClean="0"/>
              <a:t>Gesellschaftsgründung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de-CH" sz="2400" dirty="0" smtClean="0"/>
              <a:t>Übersicht Gesellschaftsrecht</a:t>
            </a:r>
            <a:r>
              <a:rPr lang="cs-CZ" sz="2400" dirty="0" smtClean="0"/>
              <a:t>:</a:t>
            </a:r>
          </a:p>
          <a:p>
            <a:endParaRPr lang="cs-CZ" dirty="0" smtClean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748052"/>
              </p:ext>
            </p:extLst>
          </p:nvPr>
        </p:nvGraphicFramePr>
        <p:xfrm>
          <a:off x="683568" y="2780928"/>
          <a:ext cx="7128792" cy="3840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717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Osobní společnosti</a:t>
                      </a:r>
                      <a:endParaRPr lang="de-CH" dirty="0" smtClean="0"/>
                    </a:p>
                    <a:p>
                      <a:pPr algn="l"/>
                      <a:r>
                        <a:rPr lang="de-CH" dirty="0" smtClean="0"/>
                        <a:t>Personengesellschaften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Kapitálová</a:t>
                      </a:r>
                      <a:r>
                        <a:rPr lang="cs-CZ" baseline="0" dirty="0" smtClean="0"/>
                        <a:t> společnost</a:t>
                      </a:r>
                      <a:endParaRPr lang="de-CH" baseline="0" dirty="0" smtClean="0"/>
                    </a:p>
                    <a:p>
                      <a:pPr algn="l"/>
                      <a:r>
                        <a:rPr lang="de-CH" baseline="0" dirty="0" smtClean="0"/>
                        <a:t>Kapitalgesellschaften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Smíšené formy </a:t>
                      </a:r>
                      <a:endParaRPr lang="de-CH" dirty="0" smtClean="0"/>
                    </a:p>
                    <a:p>
                      <a:pPr algn="l"/>
                      <a:r>
                        <a:rPr lang="de-CH" dirty="0" smtClean="0"/>
                        <a:t>Mischformen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250">
                <a:tc>
                  <a:txBody>
                    <a:bodyPr/>
                    <a:lstStyle/>
                    <a:p>
                      <a:r>
                        <a:rPr lang="cs-CZ" dirty="0" smtClean="0"/>
                        <a:t>Jednoduchá společnost</a:t>
                      </a:r>
                      <a:endParaRPr lang="de-CH" dirty="0" smtClean="0"/>
                    </a:p>
                    <a:p>
                      <a:r>
                        <a:rPr lang="de-CH" dirty="0" smtClean="0"/>
                        <a:t>Einfache</a:t>
                      </a:r>
                      <a:r>
                        <a:rPr lang="de-CH" baseline="0" dirty="0" smtClean="0"/>
                        <a:t> Gesellschaft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a.s.</a:t>
                      </a:r>
                      <a:endParaRPr lang="de-CH" dirty="0" smtClean="0"/>
                    </a:p>
                    <a:p>
                      <a:r>
                        <a:rPr lang="de-CH" dirty="0" smtClean="0"/>
                        <a:t>Aktiengesellschaft</a:t>
                      </a:r>
                      <a:r>
                        <a:rPr lang="de-CH" baseline="0" dirty="0" smtClean="0"/>
                        <a:t> (AG)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s.r.o.</a:t>
                      </a:r>
                      <a:endParaRPr lang="de-CH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GmbH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50">
                <a:tc>
                  <a:txBody>
                    <a:bodyPr/>
                    <a:lstStyle/>
                    <a:p>
                      <a:r>
                        <a:rPr lang="cs-CZ" dirty="0" smtClean="0"/>
                        <a:t>Kolektivní společnost</a:t>
                      </a:r>
                      <a:endParaRPr lang="de-CH" dirty="0" smtClean="0"/>
                    </a:p>
                    <a:p>
                      <a:r>
                        <a:rPr lang="de-CH" dirty="0" smtClean="0"/>
                        <a:t>Kollektivgesellschaft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Komanditní a.s.</a:t>
                      </a:r>
                      <a:endParaRPr lang="de-CH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Kommandit-AG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717">
                <a:tc>
                  <a:txBody>
                    <a:bodyPr/>
                    <a:lstStyle/>
                    <a:p>
                      <a:r>
                        <a:rPr lang="cs-CZ" dirty="0" smtClean="0"/>
                        <a:t>Komanditní společnost</a:t>
                      </a:r>
                      <a:endParaRPr lang="de-CH" dirty="0" smtClean="0"/>
                    </a:p>
                    <a:p>
                      <a:r>
                        <a:rPr lang="de-CH" dirty="0" smtClean="0"/>
                        <a:t>Kommanditgesellschaft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Družstvo</a:t>
                      </a:r>
                      <a:endParaRPr lang="de-CH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dirty="0" smtClean="0"/>
                        <a:t>Genossenschaft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Spolek</a:t>
                      </a:r>
                      <a:endParaRPr lang="de-CH" dirty="0" smtClean="0"/>
                    </a:p>
                    <a:p>
                      <a:r>
                        <a:rPr lang="de-CH" dirty="0" smtClean="0"/>
                        <a:t>Verein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1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rmAutofit/>
          </a:bodyPr>
          <a:lstStyle/>
          <a:p>
            <a:r>
              <a:rPr lang="cs-CZ" dirty="0" smtClean="0"/>
              <a:t>2.2	</a:t>
            </a:r>
            <a:r>
              <a:rPr lang="de-CH" dirty="0" smtClean="0"/>
              <a:t>Gesellschaftsgründung</a:t>
            </a:r>
            <a:endParaRPr lang="de-CH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572491"/>
              </p:ext>
            </p:extLst>
          </p:nvPr>
        </p:nvGraphicFramePr>
        <p:xfrm>
          <a:off x="457200" y="2060848"/>
          <a:ext cx="8229600" cy="4490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9480">
                <a:tc>
                  <a:txBody>
                    <a:bodyPr/>
                    <a:lstStyle/>
                    <a:p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Akciová společnost</a:t>
                      </a:r>
                      <a:endParaRPr lang="de-CH" sz="1200" dirty="0" smtClean="0"/>
                    </a:p>
                    <a:p>
                      <a:pPr algn="ctr"/>
                      <a:r>
                        <a:rPr lang="de-CH" sz="1200" dirty="0" smtClean="0"/>
                        <a:t>Aktiengesellschaft </a:t>
                      </a:r>
                    </a:p>
                    <a:p>
                      <a:pPr algn="ctr"/>
                      <a:r>
                        <a:rPr lang="de-CH" sz="1200" dirty="0" smtClean="0"/>
                        <a:t>(AG)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Společnost s ručením omezeným</a:t>
                      </a:r>
                      <a:endParaRPr lang="de-CH" sz="1200" dirty="0" smtClean="0"/>
                    </a:p>
                    <a:p>
                      <a:pPr algn="ctr"/>
                      <a:r>
                        <a:rPr lang="de-CH" sz="1200" dirty="0" smtClean="0"/>
                        <a:t>Gesellschaft mit beschränkter Haftung (GmbH)</a:t>
                      </a:r>
                      <a:endParaRPr lang="de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Min. výše</a:t>
                      </a:r>
                      <a:r>
                        <a:rPr lang="cs-CZ" sz="1200" baseline="0" dirty="0" smtClean="0"/>
                        <a:t> zákl. kapitálu v</a:t>
                      </a:r>
                      <a:r>
                        <a:rPr lang="cs-CZ" sz="1200" dirty="0" smtClean="0"/>
                        <a:t> CHF</a:t>
                      </a:r>
                      <a:endParaRPr lang="de-CH" sz="1200" dirty="0" smtClean="0"/>
                    </a:p>
                    <a:p>
                      <a:pPr algn="l"/>
                      <a:r>
                        <a:rPr lang="de-CH" sz="1200" dirty="0" smtClean="0"/>
                        <a:t>Min.</a:t>
                      </a:r>
                      <a:r>
                        <a:rPr lang="de-CH" sz="1200" baseline="0" dirty="0" smtClean="0"/>
                        <a:t> </a:t>
                      </a:r>
                      <a:r>
                        <a:rPr lang="de-CH" sz="1200" baseline="0" dirty="0" smtClean="0"/>
                        <a:t>Gründungskapital in CHF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100´000,-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20´000</a:t>
                      </a:r>
                      <a:r>
                        <a:rPr lang="cs-CZ" sz="1200" baseline="0" dirty="0" smtClean="0"/>
                        <a:t>,-</a:t>
                      </a:r>
                      <a:endParaRPr lang="de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Liberace</a:t>
                      </a:r>
                      <a:endParaRPr lang="de-CH" sz="1200" dirty="0" smtClean="0"/>
                    </a:p>
                    <a:p>
                      <a:pPr algn="l"/>
                      <a:r>
                        <a:rPr lang="de-CH" sz="1200" dirty="0" err="1" smtClean="0"/>
                        <a:t>Lieberierung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min. 20% jmen. hodnoty každé akcie,</a:t>
                      </a:r>
                      <a:r>
                        <a:rPr lang="cs-CZ" sz="1200" baseline="0" dirty="0" smtClean="0"/>
                        <a:t> přičemž vždy</a:t>
                      </a:r>
                    </a:p>
                    <a:p>
                      <a:pPr algn="ctr"/>
                      <a:r>
                        <a:rPr lang="cs-CZ" sz="1200" baseline="0" dirty="0" smtClean="0"/>
                        <a:t>min. CHF 50´000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CH" sz="1200" dirty="0" err="1" smtClean="0"/>
                        <a:t>Zakladatel</a:t>
                      </a:r>
                      <a:r>
                        <a:rPr lang="cs-CZ" sz="1200" dirty="0" smtClean="0"/>
                        <a:t>é</a:t>
                      </a:r>
                      <a:r>
                        <a:rPr lang="de-CH" sz="1200" dirty="0" smtClean="0"/>
                        <a:t>/Gründer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1</a:t>
                      </a:r>
                      <a:r>
                        <a:rPr lang="cs-CZ" sz="1200" baseline="0" dirty="0" smtClean="0"/>
                        <a:t> nebo více </a:t>
                      </a:r>
                      <a:r>
                        <a:rPr lang="cs-CZ" sz="1200" dirty="0" smtClean="0"/>
                        <a:t>FO</a:t>
                      </a:r>
                      <a:r>
                        <a:rPr lang="cs-CZ" sz="1200" baseline="0" dirty="0" smtClean="0"/>
                        <a:t> nebo PO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dirty="0" smtClean="0"/>
                        <a:t>1</a:t>
                      </a:r>
                      <a:r>
                        <a:rPr lang="de-CH" sz="1200" baseline="0" dirty="0" smtClean="0"/>
                        <a:t> </a:t>
                      </a:r>
                      <a:r>
                        <a:rPr lang="de-CH" sz="1200" baseline="0" dirty="0" smtClean="0"/>
                        <a:t>oder mehrere NP oder JP</a:t>
                      </a:r>
                      <a:endParaRPr lang="de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Orgány</a:t>
                      </a:r>
                      <a:r>
                        <a:rPr lang="cs-CZ" sz="1200" baseline="0" dirty="0" smtClean="0"/>
                        <a:t> společnosti</a:t>
                      </a:r>
                      <a:endParaRPr lang="de-CH" sz="1200" baseline="0" dirty="0" smtClean="0"/>
                    </a:p>
                    <a:p>
                      <a:pPr algn="l"/>
                      <a:r>
                        <a:rPr lang="de-CH" sz="1200" baseline="0" dirty="0" smtClean="0"/>
                        <a:t>Organe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cs-CZ" sz="1200" dirty="0" smtClean="0"/>
                        <a:t>Valná hromada</a:t>
                      </a:r>
                      <a:r>
                        <a:rPr lang="de-CH" sz="1200" dirty="0" smtClean="0"/>
                        <a:t> (Generalversammlung)</a:t>
                      </a:r>
                      <a:endParaRPr lang="cs-CZ" sz="1200" dirty="0" smtClean="0"/>
                    </a:p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cs-CZ" sz="1200" dirty="0" smtClean="0"/>
                        <a:t>Představenstvo</a:t>
                      </a:r>
                      <a:r>
                        <a:rPr lang="de-CH" sz="1200" dirty="0" smtClean="0"/>
                        <a:t/>
                      </a:r>
                      <a:br>
                        <a:rPr lang="de-CH" sz="1200" dirty="0" smtClean="0"/>
                      </a:br>
                      <a:r>
                        <a:rPr lang="de-CH" sz="1200" dirty="0" smtClean="0"/>
                        <a:t> (Verwaltungsrat</a:t>
                      </a:r>
                      <a:r>
                        <a:rPr lang="de-CH" sz="1200" dirty="0" smtClean="0"/>
                        <a:t>)</a:t>
                      </a:r>
                    </a:p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de-CH" sz="1200" dirty="0" smtClean="0"/>
                        <a:t>(Geschäftsführer)</a:t>
                      </a:r>
                      <a:endParaRPr lang="cs-CZ" sz="1200" dirty="0" smtClean="0"/>
                    </a:p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de-CH" sz="1200" dirty="0" smtClean="0"/>
                        <a:t>(</a:t>
                      </a:r>
                      <a:r>
                        <a:rPr lang="cs-CZ" sz="1200" dirty="0" smtClean="0"/>
                        <a:t>Dozorčí rada</a:t>
                      </a:r>
                      <a:r>
                        <a:rPr lang="de-CH" sz="1200" dirty="0" smtClean="0"/>
                        <a:t>)</a:t>
                      </a:r>
                      <a:r>
                        <a:rPr lang="de-CH" sz="1200" dirty="0" smtClean="0"/>
                        <a:t/>
                      </a:r>
                      <a:br>
                        <a:rPr lang="de-CH" sz="1200" dirty="0" smtClean="0"/>
                      </a:br>
                      <a:r>
                        <a:rPr lang="de-CH" sz="1200" dirty="0" smtClean="0"/>
                        <a:t>(</a:t>
                      </a:r>
                      <a:r>
                        <a:rPr lang="de-CH" sz="1200" dirty="0" smtClean="0"/>
                        <a:t>Revisionsstelle,</a:t>
                      </a:r>
                      <a:r>
                        <a:rPr lang="de-CH" sz="1200" baseline="0" dirty="0" smtClean="0"/>
                        <a:t> bei grösseren </a:t>
                      </a:r>
                      <a:r>
                        <a:rPr lang="de-CH" sz="1200" baseline="0" dirty="0" err="1" smtClean="0"/>
                        <a:t>AG’s</a:t>
                      </a:r>
                      <a:r>
                        <a:rPr lang="de-CH" sz="1200" baseline="0" dirty="0" smtClean="0"/>
                        <a:t>)</a:t>
                      </a:r>
                      <a:endParaRPr lang="cs-CZ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Wingdings" charset="2"/>
                        <a:buChar char="ü"/>
                      </a:pPr>
                      <a:r>
                        <a:rPr lang="cs-CZ" sz="1200" dirty="0" smtClean="0"/>
                        <a:t>Valná hromada</a:t>
                      </a:r>
                      <a:r>
                        <a:rPr lang="de-CH" sz="1200" dirty="0" smtClean="0"/>
                        <a:t> (</a:t>
                      </a:r>
                      <a:r>
                        <a:rPr lang="de-CH" sz="1200" dirty="0" smtClean="0"/>
                        <a:t>Gesellschafterversammlung</a:t>
                      </a:r>
                      <a:r>
                        <a:rPr lang="de-CH" sz="1200" dirty="0" smtClean="0"/>
                        <a:t>)</a:t>
                      </a:r>
                      <a:endParaRPr lang="cs-CZ" sz="1200" dirty="0" smtClean="0"/>
                    </a:p>
                    <a:p>
                      <a:pPr marL="228600" indent="-228600" algn="l">
                        <a:buFont typeface="Wingdings" charset="2"/>
                        <a:buChar char="ü"/>
                      </a:pPr>
                      <a:r>
                        <a:rPr lang="cs-CZ" sz="1200" dirty="0" smtClean="0"/>
                        <a:t>Jednatelé</a:t>
                      </a:r>
                      <a:r>
                        <a:rPr lang="de-CH" sz="1200" dirty="0" smtClean="0"/>
                        <a:t> (Geschäftsführer)</a:t>
                      </a:r>
                      <a:endParaRPr lang="cs-CZ" sz="1200" dirty="0" smtClean="0"/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ü"/>
                        <a:tabLst/>
                        <a:defRPr/>
                      </a:pPr>
                      <a:r>
                        <a:rPr lang="cs-CZ" sz="1200" dirty="0" smtClean="0"/>
                        <a:t>Dozorčí rada (</a:t>
                      </a:r>
                      <a:r>
                        <a:rPr lang="cs-CZ" sz="1200" dirty="0" err="1" smtClean="0"/>
                        <a:t>Revisionsstelle</a:t>
                      </a:r>
                      <a:r>
                        <a:rPr lang="de-CH" sz="1200" dirty="0" smtClean="0"/>
                        <a:t>, bei grösseren </a:t>
                      </a:r>
                      <a:r>
                        <a:rPr lang="de-CH" sz="1200" dirty="0" err="1" smtClean="0"/>
                        <a:t>GmbH’s</a:t>
                      </a:r>
                      <a:r>
                        <a:rPr lang="cs-CZ" sz="1200" dirty="0" smtClean="0"/>
                        <a:t>)</a:t>
                      </a:r>
                      <a:endParaRPr lang="cs-CZ" sz="12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Zajímavosti ve vztahu k zahraničí: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cs-CZ" sz="1200" dirty="0" smtClean="0"/>
                        <a:t>Alespoň</a:t>
                      </a:r>
                      <a:r>
                        <a:rPr lang="cs-CZ" sz="1200" baseline="0" dirty="0" smtClean="0"/>
                        <a:t> jedna osoba s podpisovým právem musí mít </a:t>
                      </a:r>
                      <a:r>
                        <a:rPr lang="cs-CZ" sz="1200" b="1" baseline="0" dirty="0" smtClean="0"/>
                        <a:t>bydliště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="1" baseline="0" dirty="0" smtClean="0"/>
                        <a:t>v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="1" baseline="0" dirty="0" smtClean="0"/>
                        <a:t>CH</a:t>
                      </a:r>
                      <a:r>
                        <a:rPr lang="cs-CZ" sz="1200" baseline="0" dirty="0" smtClean="0"/>
                        <a:t>;</a:t>
                      </a:r>
                    </a:p>
                    <a:p>
                      <a:pPr marL="171450" indent="-171450" algn="l">
                        <a:buFont typeface="Wingdings" charset="2"/>
                        <a:buChar char="ü"/>
                      </a:pPr>
                      <a:r>
                        <a:rPr lang="cs-CZ" sz="1200" baseline="0" dirty="0" smtClean="0"/>
                        <a:t>Nemusí to být nutně člen představenstva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charset="2"/>
                        <a:buNone/>
                      </a:pPr>
                      <a:r>
                        <a:rPr lang="de-CH" sz="1200" baseline="0" dirty="0" smtClean="0"/>
                        <a:t>Grundsätzlich gleich wie AG: </a:t>
                      </a:r>
                    </a:p>
                    <a:p>
                      <a:pPr marL="0" indent="0" algn="l">
                        <a:buFont typeface="Wingdings" charset="2"/>
                        <a:buNone/>
                      </a:pPr>
                      <a:r>
                        <a:rPr lang="de-CH" sz="1200" baseline="0" dirty="0" smtClean="0"/>
                        <a:t>Ein </a:t>
                      </a:r>
                      <a:r>
                        <a:rPr lang="de-CH" sz="1200" baseline="0" dirty="0" smtClean="0"/>
                        <a:t>Unterschriftsberechtigter </a:t>
                      </a:r>
                      <a:r>
                        <a:rPr lang="de-CH" sz="1200" baseline="0" dirty="0" smtClean="0"/>
                        <a:t>mit Wohnsitz CH</a:t>
                      </a:r>
                    </a:p>
                    <a:p>
                      <a:pPr marL="0" indent="0" algn="l">
                        <a:buFont typeface="Wingdings" charset="2"/>
                        <a:buNone/>
                      </a:pPr>
                      <a:r>
                        <a:rPr lang="de-CH" sz="1200" baseline="0" dirty="0" smtClean="0"/>
                        <a:t>Muss nicht Geschäftsführer sein</a:t>
                      </a:r>
                      <a:r>
                        <a:rPr lang="cs-CZ" sz="1200" baseline="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/>
                        <a:t>Ručení</a:t>
                      </a:r>
                      <a:r>
                        <a:rPr lang="de-CH" sz="1200" dirty="0" smtClean="0"/>
                        <a:t>/Haftung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charset="2"/>
                        <a:buNone/>
                      </a:pPr>
                      <a:r>
                        <a:rPr lang="de-CH" sz="1200" dirty="0" smtClean="0"/>
                        <a:t>Nur Gesellschaftskapital</a:t>
                      </a: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charset="2"/>
                        <a:buNone/>
                      </a:pPr>
                      <a:r>
                        <a:rPr lang="de-CH" sz="1200" dirty="0" smtClean="0"/>
                        <a:t>Nur </a:t>
                      </a:r>
                      <a:r>
                        <a:rPr lang="de-CH" sz="1200" dirty="0" smtClean="0"/>
                        <a:t>Gesellschaftskapital</a:t>
                      </a:r>
                      <a:endParaRPr lang="de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094306"/>
              </p:ext>
            </p:extLst>
          </p:nvPr>
        </p:nvGraphicFramePr>
        <p:xfrm>
          <a:off x="323528" y="1628800"/>
          <a:ext cx="82296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1"/>
          <p:cNvSpPr txBox="1">
            <a:spLocks/>
          </p:cNvSpPr>
          <p:nvPr/>
        </p:nvSpPr>
        <p:spPr>
          <a:xfrm>
            <a:off x="457200" y="764704"/>
            <a:ext cx="6851104" cy="557808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threePt" dir="t"/>
            </a:scene3d>
            <a:sp3d/>
          </a:bodyPr>
          <a:lstStyle>
            <a:lvl1pPr algn="l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de-DE" dirty="0" smtClean="0">
              <a:solidFill>
                <a:srgbClr val="242852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09368" y="980728"/>
            <a:ext cx="4334632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	</a:t>
            </a:r>
            <a:r>
              <a:rPr lang="de-CH" dirty="0" smtClean="0"/>
              <a:t>Gesellschaftsgründung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de-CH" b="1" dirty="0" smtClean="0"/>
              <a:t>Gründungsurkunde (notariell beglaubigt)</a:t>
            </a:r>
            <a:r>
              <a:rPr lang="cs-CZ" dirty="0" smtClean="0"/>
              <a:t>, </a:t>
            </a:r>
            <a:r>
              <a:rPr lang="de-CH" dirty="0" smtClean="0"/>
              <a:t>Statuten</a:t>
            </a:r>
            <a:r>
              <a:rPr lang="cs-CZ" dirty="0" smtClean="0"/>
              <a:t>, </a:t>
            </a:r>
            <a:r>
              <a:rPr lang="de-CH" dirty="0" smtClean="0"/>
              <a:t>Einzahlungsbestätigung, Anmeldung mit weiteren Dokumenten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b="1" dirty="0" smtClean="0"/>
              <a:t>Entstehung durch Eintrag im Handelsregister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Kantonales Handelsregisteramt</a:t>
            </a:r>
            <a:endParaRPr lang="cs-CZ" dirty="0" smtClean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2.3	</a:t>
            </a:r>
            <a:r>
              <a:rPr lang="de-CH" dirty="0" smtClean="0"/>
              <a:t>Gründung von Zweigniederlassungen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cs-CZ" sz="900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Eintrag im kantonalen Handelsregister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Firmenname des Hauptsitzes und klarer Hinweis, dass es sich um Zweigniederlassung handelt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Kein Kapital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Gemeinsame Haftung mit Hauptgesellschaft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b="1" dirty="0" smtClean="0"/>
              <a:t>Mindestens eine Person muss vertretungsberechtigt sein mit Wohnsitz in CH</a:t>
            </a:r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Untersteht schweizerischem Recht</a:t>
            </a:r>
            <a:r>
              <a:rPr lang="cs-CZ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4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2.4	</a:t>
            </a:r>
            <a:r>
              <a:rPr lang="de-CH" dirty="0" smtClean="0"/>
              <a:t>Verträge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Joint Venture</a:t>
            </a:r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Distributionsvertrag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Werkverträge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Kaufverträge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Arbeitsverträge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2.5 Öffentliche Ausschreibungen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WTO Konform</a:t>
            </a:r>
            <a:endParaRPr lang="cs-CZ" dirty="0" smtClean="0"/>
          </a:p>
          <a:p>
            <a:pPr>
              <a:buFont typeface="Wingdings" charset="2"/>
              <a:buChar char="ü"/>
            </a:pP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Es gibt jedoch schweizerische und kantonale Eigenheiten (CH ist nicht EU-Mitglied!)</a:t>
            </a:r>
          </a:p>
          <a:p>
            <a:pPr>
              <a:buFont typeface="Wingdings" charset="2"/>
              <a:buChar char="ü"/>
            </a:pPr>
            <a:endParaRPr lang="de-CH" dirty="0"/>
          </a:p>
          <a:p>
            <a:pPr>
              <a:buFont typeface="Wingdings" charset="2"/>
              <a:buChar char="ü"/>
            </a:pPr>
            <a:r>
              <a:rPr lang="de-CH" dirty="0" smtClean="0"/>
              <a:t>Strenge Handhabung der </a:t>
            </a:r>
            <a:r>
              <a:rPr lang="de-CH" dirty="0" smtClean="0"/>
              <a:t>Ausschreibungsvorschriften </a:t>
            </a:r>
            <a:r>
              <a:rPr lang="de-CH" dirty="0" smtClean="0"/>
              <a:t>(Dokumentation!)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4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2.</a:t>
            </a:r>
            <a:r>
              <a:rPr lang="cs-CZ" dirty="0"/>
              <a:t>6	</a:t>
            </a:r>
            <a:r>
              <a:rPr lang="de-CH" dirty="0" smtClean="0"/>
              <a:t>Eintreibung von Forderungen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cs-CZ" dirty="0" err="1" smtClean="0"/>
              <a:t>Betreibungsweg</a:t>
            </a:r>
            <a:endParaRPr lang="cs-CZ" dirty="0" smtClean="0"/>
          </a:p>
          <a:p>
            <a:pPr>
              <a:buFont typeface="Wingdings" charset="2"/>
              <a:buChar char="ü"/>
            </a:pP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Gerichtsweg</a:t>
            </a:r>
            <a:endParaRPr lang="cs-CZ" dirty="0" smtClean="0"/>
          </a:p>
          <a:p>
            <a:pPr>
              <a:buFont typeface="Wingdings" charset="2"/>
              <a:buChar char="ü"/>
            </a:pPr>
            <a:endParaRPr lang="cs-CZ" dirty="0"/>
          </a:p>
          <a:p>
            <a:pPr>
              <a:buFont typeface="Wingdings" charset="2"/>
              <a:buChar char="ü"/>
            </a:pPr>
            <a:r>
              <a:rPr lang="de-CH" dirty="0" smtClean="0"/>
              <a:t>Hohe Kosten (Trau, schau wem!)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</a:t>
            </a:r>
            <a:r>
              <a:rPr lang="cs-CZ" dirty="0" smtClean="0"/>
              <a:t>.	</a:t>
            </a:r>
            <a:r>
              <a:rPr lang="de-CH" dirty="0" smtClean="0"/>
              <a:t>Arbeitsrecht und Entsendung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>
                <a:solidFill>
                  <a:schemeClr val="accent3"/>
                </a:solidFill>
              </a:rPr>
              <a:t>3</a:t>
            </a:r>
            <a:r>
              <a:rPr lang="cs-CZ" dirty="0" smtClean="0">
                <a:solidFill>
                  <a:schemeClr val="accent3"/>
                </a:solidFill>
              </a:rPr>
              <a:t>.1</a:t>
            </a:r>
            <a:r>
              <a:rPr lang="cs-CZ" dirty="0" smtClean="0"/>
              <a:t>	</a:t>
            </a:r>
            <a:r>
              <a:rPr lang="de-CH" dirty="0" smtClean="0"/>
              <a:t>Grundlagen des Schweizerischen Arbeitsrechts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3.2</a:t>
            </a:r>
            <a:r>
              <a:rPr lang="cs-CZ" dirty="0" smtClean="0"/>
              <a:t>	</a:t>
            </a:r>
            <a:r>
              <a:rPr lang="de-CH" dirty="0" smtClean="0"/>
              <a:t>Freier Personenverkehr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>
                <a:solidFill>
                  <a:schemeClr val="accent3"/>
                </a:solidFill>
              </a:rPr>
              <a:t>3</a:t>
            </a:r>
            <a:r>
              <a:rPr lang="cs-CZ" dirty="0" smtClean="0">
                <a:solidFill>
                  <a:schemeClr val="accent3"/>
                </a:solidFill>
              </a:rPr>
              <a:t>.3</a:t>
            </a:r>
            <a:r>
              <a:rPr lang="cs-CZ" dirty="0" smtClean="0"/>
              <a:t>	</a:t>
            </a:r>
            <a:r>
              <a:rPr lang="de-CH" dirty="0" smtClean="0"/>
              <a:t>Entsendung von Arbeitnehmern</a:t>
            </a:r>
          </a:p>
          <a:p>
            <a:pPr marL="109728" indent="0">
              <a:buNone/>
            </a:pPr>
            <a:endParaRPr lang="de-CH" dirty="0"/>
          </a:p>
          <a:p>
            <a:pPr marL="109728" indent="0">
              <a:buNone/>
            </a:pPr>
            <a:r>
              <a:rPr lang="cs-CZ" dirty="0">
                <a:solidFill>
                  <a:schemeClr val="accent3"/>
                </a:solidFill>
              </a:rPr>
              <a:t>3.4</a:t>
            </a:r>
            <a:r>
              <a:rPr lang="cs-CZ" dirty="0"/>
              <a:t>	</a:t>
            </a:r>
            <a:r>
              <a:rPr lang="de-CH" dirty="0" smtClean="0"/>
              <a:t>Scheinselbständigkeit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3.</a:t>
            </a:r>
            <a:r>
              <a:rPr lang="de-CH" dirty="0" smtClean="0">
                <a:solidFill>
                  <a:schemeClr val="accent3"/>
                </a:solidFill>
              </a:rPr>
              <a:t>5</a:t>
            </a:r>
            <a:r>
              <a:rPr lang="cs-CZ" dirty="0" smtClean="0"/>
              <a:t>	</a:t>
            </a:r>
            <a:r>
              <a:rPr lang="de-CH" dirty="0" smtClean="0"/>
              <a:t>Anmeldung und Bewilligung</a:t>
            </a:r>
            <a:endParaRPr lang="cs-CZ" dirty="0" smtClean="0"/>
          </a:p>
          <a:p>
            <a:pPr marL="109728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3.1	</a:t>
            </a:r>
            <a:r>
              <a:rPr lang="de-CH" dirty="0" smtClean="0"/>
              <a:t>Schweizerisches Arbeitsrecht</a:t>
            </a:r>
            <a:endParaRPr lang="de-CH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079434"/>
              </p:ext>
            </p:extLst>
          </p:nvPr>
        </p:nvGraphicFramePr>
        <p:xfrm>
          <a:off x="467544" y="2564904"/>
          <a:ext cx="7056784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5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415"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415">
                <a:tc>
                  <a:txBody>
                    <a:bodyPr/>
                    <a:lstStyle/>
                    <a:p>
                      <a:r>
                        <a:rPr lang="de-CH" b="1" dirty="0" smtClean="0"/>
                        <a:t>Vertragsfreiheit </a:t>
                      </a:r>
                      <a:r>
                        <a:rPr lang="cs-CZ" dirty="0" smtClean="0"/>
                        <a:t> – </a:t>
                      </a:r>
                      <a:r>
                        <a:rPr lang="de-CH" dirty="0" smtClean="0"/>
                        <a:t>reguliert, aber liberaler als </a:t>
                      </a:r>
                      <a:r>
                        <a:rPr lang="de-CH" baseline="0" dirty="0" smtClean="0"/>
                        <a:t>in der Mehrheit der EU-Staaten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415">
                <a:tc>
                  <a:txBody>
                    <a:bodyPr/>
                    <a:lstStyle/>
                    <a:p>
                      <a:r>
                        <a:rPr lang="de-CH" dirty="0" smtClean="0"/>
                        <a:t>Arbeitsvertrag kann </a:t>
                      </a:r>
                      <a:r>
                        <a:rPr lang="de-CH" b="1" dirty="0" smtClean="0"/>
                        <a:t>konkludent</a:t>
                      </a:r>
                      <a:r>
                        <a:rPr lang="de-CH" baseline="0" dirty="0" smtClean="0"/>
                        <a:t> entstehen, keine Schriftlichkeit notwendig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415">
                <a:tc>
                  <a:txBody>
                    <a:bodyPr/>
                    <a:lstStyle/>
                    <a:p>
                      <a:r>
                        <a:rPr lang="de-CH" b="1" dirty="0" smtClean="0"/>
                        <a:t>Kündigung</a:t>
                      </a:r>
                      <a:r>
                        <a:rPr lang="de-CH" dirty="0" smtClean="0"/>
                        <a:t> muss </a:t>
                      </a:r>
                      <a:r>
                        <a:rPr lang="de-CH" b="1" dirty="0" smtClean="0"/>
                        <a:t>schriftlich</a:t>
                      </a:r>
                      <a:r>
                        <a:rPr lang="de-CH" dirty="0" smtClean="0"/>
                        <a:t> erfolgen und der Arbeitnehmer kann eine Begründung verlangen</a:t>
                      </a:r>
                      <a:r>
                        <a:rPr lang="cs-CZ" b="0" baseline="0" dirty="0" smtClean="0"/>
                        <a:t> </a:t>
                      </a:r>
                    </a:p>
                    <a:p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415">
                <a:tc>
                  <a:txBody>
                    <a:bodyPr/>
                    <a:lstStyle/>
                    <a:p>
                      <a:r>
                        <a:rPr lang="de-CH" dirty="0" smtClean="0"/>
                        <a:t>Keine</a:t>
                      </a:r>
                      <a:r>
                        <a:rPr lang="de-CH" baseline="0" dirty="0" smtClean="0"/>
                        <a:t> besonderen Kündigungsgründe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15">
                <a:tc>
                  <a:txBody>
                    <a:bodyPr/>
                    <a:lstStyle/>
                    <a:p>
                      <a:r>
                        <a:rPr lang="de-CH" dirty="0" smtClean="0"/>
                        <a:t>Kündigungsfrist</a:t>
                      </a:r>
                      <a:r>
                        <a:rPr lang="de-CH" baseline="0" dirty="0" smtClean="0"/>
                        <a:t> 1 – 3 Monate, je nach Vertragsdauer. Solange nicht missbräuchlich, keine Entschädigung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7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3.2	</a:t>
            </a:r>
            <a:r>
              <a:rPr lang="de-CH" dirty="0" smtClean="0"/>
              <a:t>Freier Personenverkehr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de-CH" dirty="0" smtClean="0"/>
              <a:t>Bilaterale Verträge mit EU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Freier Personenverkehr seit 2002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Keine Bevorzugung von Inländern zulässig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Ventilklausel 2012 – 2014 gegen EU-8</a:t>
            </a:r>
          </a:p>
          <a:p>
            <a:pPr>
              <a:buFont typeface="Wingdings" pitchFamily="2" charset="2"/>
              <a:buChar char="ü"/>
            </a:pPr>
            <a:endParaRPr lang="de-CH" dirty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Neu: Eidgenössische Volksinitiative der SVP «Gegen Masseneinwanderung»: Abstimmung vom 9. Februar 2014 (Angenommen mit 50.3%)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3.3	</a:t>
            </a:r>
            <a:r>
              <a:rPr lang="de-CH" dirty="0" smtClean="0"/>
              <a:t>Entsendung von </a:t>
            </a:r>
            <a:r>
              <a:rPr lang="de-CH" dirty="0" smtClean="0"/>
              <a:t>Arbeitnehmern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Entsendegesetz</a:t>
            </a:r>
            <a:endParaRPr lang="cs-CZ" dirty="0" smtClean="0">
              <a:solidFill>
                <a:schemeClr val="tx1"/>
              </a:solidFill>
            </a:endParaRPr>
          </a:p>
          <a:p>
            <a:pPr lvl="2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tx1"/>
                </a:solidFill>
              </a:rPr>
              <a:t>M</a:t>
            </a:r>
            <a:r>
              <a:rPr lang="de-CH" dirty="0" err="1" smtClean="0">
                <a:solidFill>
                  <a:schemeClr val="tx1"/>
                </a:solidFill>
              </a:rPr>
              <a:t>inimale</a:t>
            </a:r>
            <a:r>
              <a:rPr lang="de-CH" dirty="0" smtClean="0">
                <a:solidFill>
                  <a:schemeClr val="tx1"/>
                </a:solidFill>
              </a:rPr>
              <a:t> Standards</a:t>
            </a:r>
            <a:endParaRPr lang="cs-CZ" dirty="0" smtClean="0">
              <a:solidFill>
                <a:schemeClr val="tx1"/>
              </a:solidFill>
            </a:endParaRPr>
          </a:p>
          <a:p>
            <a:pPr lvl="5"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Mindestlöhne</a:t>
            </a:r>
            <a:endParaRPr lang="cs-CZ" dirty="0">
              <a:solidFill>
                <a:schemeClr val="tx1"/>
              </a:solidFill>
            </a:endParaRPr>
          </a:p>
          <a:p>
            <a:pPr lvl="5"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Arbeitszeit</a:t>
            </a:r>
            <a:endParaRPr lang="cs-CZ" dirty="0">
              <a:solidFill>
                <a:schemeClr val="tx1"/>
              </a:solidFill>
            </a:endParaRPr>
          </a:p>
          <a:p>
            <a:pPr lvl="5"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Ferien (-entschädigung)</a:t>
            </a:r>
            <a:endParaRPr lang="cs-CZ" dirty="0">
              <a:solidFill>
                <a:schemeClr val="tx1"/>
              </a:solidFill>
            </a:endParaRPr>
          </a:p>
          <a:p>
            <a:pPr lvl="5"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Sicherheit am Arbeitsplatz</a:t>
            </a:r>
            <a:endParaRPr lang="cs-CZ" dirty="0">
              <a:solidFill>
                <a:schemeClr val="tx1"/>
              </a:solidFill>
            </a:endParaRPr>
          </a:p>
          <a:p>
            <a:pPr lvl="5"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Gleichbehandlung Frau und Mann, Kindesschutz </a:t>
            </a:r>
            <a:r>
              <a:rPr lang="de-CH" dirty="0" err="1" smtClean="0">
                <a:solidFill>
                  <a:schemeClr val="tx1"/>
                </a:solidFill>
              </a:rPr>
              <a:t>u.s.w</a:t>
            </a:r>
            <a:r>
              <a:rPr lang="de-CH" dirty="0" smtClean="0">
                <a:solidFill>
                  <a:schemeClr val="tx1"/>
                </a:solidFill>
              </a:rPr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pPr lvl="2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Entsendeentschädigung</a:t>
            </a:r>
            <a:endParaRPr lang="cs-CZ" dirty="0" smtClean="0">
              <a:solidFill>
                <a:schemeClr val="tx1"/>
              </a:solidFill>
            </a:endParaRPr>
          </a:p>
          <a:p>
            <a:pPr lvl="2">
              <a:buClr>
                <a:schemeClr val="accent3"/>
              </a:buClr>
              <a:buFont typeface="Wingdings" panose="05000000000000000000" pitchFamily="2" charset="2"/>
              <a:buChar char="ü"/>
            </a:pPr>
            <a:r>
              <a:rPr lang="de-CH" dirty="0" smtClean="0">
                <a:solidFill>
                  <a:schemeClr val="tx1"/>
                </a:solidFill>
              </a:rPr>
              <a:t>Ziel: Lohndumping und Scheinselbständigkeit verhindern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2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3.3 </a:t>
            </a:r>
            <a:r>
              <a:rPr lang="de-CH" dirty="0" smtClean="0"/>
              <a:t>Entsendung von Arbeitnehmern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Min</a:t>
            </a:r>
            <a:r>
              <a:rPr lang="de-CH" dirty="0" err="1" smtClean="0"/>
              <a:t>destlöhne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de-CH" dirty="0" smtClean="0"/>
              <a:t>Grundsätzlich Vertragsfreiheit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de-CH" dirty="0" smtClean="0"/>
              <a:t>Ausnahme: allgemein verbindliche Gesamtarbeitsverträge und «gewöhnlicher Lohn»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de-CH" dirty="0" smtClean="0"/>
              <a:t>Für ausländischen Unternehmer schwierig selber festzustellen, was gilt. </a:t>
            </a:r>
            <a:endParaRPr lang="cs-CZ" dirty="0" smtClean="0"/>
          </a:p>
          <a:p>
            <a:pPr marL="411480" lvl="1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e-CH" dirty="0" smtClean="0">
                <a:ea typeface="Calibri"/>
                <a:cs typeface="Times New Roman"/>
              </a:rPr>
              <a:t>Mindestlöhne von unqualifizierten Arbeitnehmern können höher sein, als die des höheren Managements in der Slowakei</a:t>
            </a:r>
            <a:r>
              <a:rPr lang="cs-CZ" dirty="0" smtClean="0">
                <a:ea typeface="Calibri"/>
                <a:cs typeface="Times New Roman"/>
              </a:rPr>
              <a:t>!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nhaltsplatzhalt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91714"/>
              </p:ext>
            </p:extLst>
          </p:nvPr>
        </p:nvGraphicFramePr>
        <p:xfrm>
          <a:off x="323528" y="1772816"/>
          <a:ext cx="82296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1"/>
          <p:cNvSpPr txBox="1">
            <a:spLocks/>
          </p:cNvSpPr>
          <p:nvPr/>
        </p:nvSpPr>
        <p:spPr>
          <a:xfrm>
            <a:off x="457200" y="764704"/>
            <a:ext cx="6851104" cy="557808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threePt" dir="t"/>
            </a:scene3d>
            <a:sp3d/>
          </a:bodyPr>
          <a:lstStyle>
            <a:lvl1pPr algn="l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CH" dirty="0" smtClean="0"/>
              <a:t>Themenübersicht</a:t>
            </a:r>
            <a:r>
              <a:rPr lang="cs-CZ" dirty="0" smtClean="0"/>
              <a:t>:</a:t>
            </a:r>
            <a:endParaRPr lang="de-DE" dirty="0" smtClean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</a:t>
            </a:r>
            <a:r>
              <a:rPr lang="de-CH" dirty="0"/>
              <a:t>4</a:t>
            </a:r>
            <a:r>
              <a:rPr lang="cs-CZ" dirty="0" smtClean="0"/>
              <a:t> </a:t>
            </a:r>
            <a:r>
              <a:rPr lang="de-CH" dirty="0" smtClean="0"/>
              <a:t>Scheinselbständigkeit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2662" y="2482567"/>
            <a:ext cx="8229600" cy="4325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de-CH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e-CH" dirty="0" smtClean="0"/>
              <a:t>Ziel: Umgehung des </a:t>
            </a:r>
            <a:r>
              <a:rPr lang="de-CH" dirty="0" err="1" smtClean="0"/>
              <a:t>EntsG</a:t>
            </a:r>
            <a:r>
              <a:rPr lang="de-CH" dirty="0" smtClean="0"/>
              <a:t> verhindern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Kontro</a:t>
            </a:r>
            <a:r>
              <a:rPr lang="de-CH" dirty="0" err="1" smtClean="0"/>
              <a:t>llen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err="1" smtClean="0"/>
              <a:t>Sank</a:t>
            </a:r>
            <a:r>
              <a:rPr lang="de-CH" dirty="0" err="1" smtClean="0"/>
              <a:t>tionen</a:t>
            </a: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</a:t>
            </a:r>
            <a:r>
              <a:rPr lang="de-CH" dirty="0"/>
              <a:t>5</a:t>
            </a:r>
            <a:r>
              <a:rPr lang="cs-CZ" dirty="0" smtClean="0"/>
              <a:t>	</a:t>
            </a:r>
            <a:r>
              <a:rPr lang="de-CH" dirty="0" smtClean="0"/>
              <a:t>Anmeldung, Aufenthaltsbewilligung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Anmeldung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Arbeitnehmer mit Aufenthalt bis 3 Monate ohne Bewilligung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Online (</a:t>
            </a:r>
            <a:r>
              <a:rPr lang="cs-CZ" dirty="0" smtClean="0">
                <a:hlinkClick r:id="rId2"/>
              </a:rPr>
              <a:t>www.bfm.admin.ch</a:t>
            </a:r>
            <a:r>
              <a:rPr lang="cs-CZ" dirty="0" smtClean="0"/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Spätestens 8 Tage vor Arbeitsantritt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</a:t>
            </a:r>
            <a:r>
              <a:rPr lang="de-CH" dirty="0"/>
              <a:t>5</a:t>
            </a:r>
            <a:r>
              <a:rPr lang="cs-CZ" dirty="0" smtClean="0"/>
              <a:t> </a:t>
            </a:r>
            <a:r>
              <a:rPr lang="de-CH" dirty="0"/>
              <a:t>Anmeldung, Aufenthaltsbewilligung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de-CH" dirty="0" smtClean="0"/>
              <a:t>Aufenthaltsbewilligung</a:t>
            </a:r>
            <a:endParaRPr lang="cs-CZ" dirty="0"/>
          </a:p>
          <a:p>
            <a:pPr lvl="1">
              <a:buFont typeface="Wingdings" pitchFamily="2" charset="2"/>
              <a:buChar char="ü"/>
            </a:pPr>
            <a:r>
              <a:rPr lang="de-CH" b="1" dirty="0" smtClean="0"/>
              <a:t>3 – 12 Monate:</a:t>
            </a:r>
            <a:endParaRPr lang="cs-CZ" b="1" dirty="0"/>
          </a:p>
          <a:p>
            <a:pPr marL="109728" indent="0">
              <a:buNone/>
            </a:pPr>
            <a:r>
              <a:rPr lang="cs-CZ" dirty="0"/>
              <a:t> 	</a:t>
            </a:r>
            <a:r>
              <a:rPr lang="de-CH" dirty="0" smtClean="0"/>
              <a:t>Bewilligung gemäss Dauer Arbeitsvertrag</a:t>
            </a:r>
            <a:endParaRPr lang="cs-CZ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de-CH" b="1" dirty="0" smtClean="0"/>
              <a:t>1-5 Jahre</a:t>
            </a:r>
            <a:endParaRPr lang="cs-CZ" b="1" dirty="0"/>
          </a:p>
          <a:p>
            <a:pPr marL="109728" indent="0">
              <a:buNone/>
            </a:pPr>
            <a:r>
              <a:rPr lang="cs-CZ" dirty="0"/>
              <a:t>	 </a:t>
            </a:r>
            <a:r>
              <a:rPr lang="de-CH" dirty="0" smtClean="0"/>
              <a:t>Bewilligung für Dauer bis 5 Jahre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Schriftliches Gesuch beim zuständigen kantonalen Amt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Spätestens 15 Tage vor Arbeitsantritt</a:t>
            </a:r>
            <a:endParaRPr lang="cs-CZ" dirty="0"/>
          </a:p>
          <a:p>
            <a:pPr>
              <a:buFont typeface="Wingdings" pitchFamily="2" charset="2"/>
              <a:buChar char="ü"/>
            </a:pPr>
            <a:endParaRPr lang="cs-CZ" dirty="0"/>
          </a:p>
          <a:p>
            <a:pPr marL="109728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4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de-CH" dirty="0" smtClean="0"/>
              <a:t>Grundstückerwerb durch ausländische Personen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de-CH" dirty="0" smtClean="0">
              <a:solidFill>
                <a:schemeClr val="accent3"/>
              </a:solidFill>
            </a:endParaRPr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4.1</a:t>
            </a:r>
            <a:r>
              <a:rPr lang="cs-CZ" dirty="0" smtClean="0"/>
              <a:t> Lex Koller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4.2 </a:t>
            </a:r>
            <a:r>
              <a:rPr lang="de-CH" dirty="0" smtClean="0"/>
              <a:t>Unbeschränkter Erwerb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4.3</a:t>
            </a:r>
            <a:r>
              <a:rPr lang="cs-CZ" dirty="0" smtClean="0"/>
              <a:t> </a:t>
            </a:r>
            <a:r>
              <a:rPr lang="de-CH" dirty="0" smtClean="0"/>
              <a:t>Bewilligungen, Ausnahmen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smtClean="0"/>
              <a:t>4.1 Lex Koller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000" b="1" dirty="0" smtClean="0"/>
              <a:t>„</a:t>
            </a:r>
            <a:r>
              <a:rPr lang="cs-CZ" b="1" dirty="0" smtClean="0"/>
              <a:t>Lex Koller“ </a:t>
            </a:r>
            <a:r>
              <a:rPr lang="cs-CZ" dirty="0" smtClean="0"/>
              <a:t>– </a:t>
            </a:r>
            <a:r>
              <a:rPr lang="de-CH" dirty="0" smtClean="0"/>
              <a:t>Gesetz betreffend Erwerb von Grundstücken </a:t>
            </a:r>
            <a:r>
              <a:rPr lang="de-CH" dirty="0" smtClean="0"/>
              <a:t>durch </a:t>
            </a:r>
            <a:r>
              <a:rPr lang="de-CH" dirty="0" smtClean="0"/>
              <a:t>Ausländer</a:t>
            </a:r>
            <a:r>
              <a:rPr lang="cs-CZ" dirty="0" smtClean="0"/>
              <a:t> (</a:t>
            </a:r>
            <a:r>
              <a:rPr lang="de-CH" dirty="0" smtClean="0"/>
              <a:t>früher: </a:t>
            </a:r>
            <a:r>
              <a:rPr lang="cs-CZ" dirty="0" smtClean="0"/>
              <a:t>„Lex </a:t>
            </a:r>
            <a:r>
              <a:rPr lang="cs-CZ" dirty="0" err="1" smtClean="0"/>
              <a:t>Fri</a:t>
            </a:r>
            <a:r>
              <a:rPr lang="de-CH" dirty="0" smtClean="0"/>
              <a:t>e</a:t>
            </a:r>
            <a:r>
              <a:rPr lang="cs-CZ" dirty="0" err="1" smtClean="0"/>
              <a:t>drich</a:t>
            </a:r>
            <a:r>
              <a:rPr lang="cs-CZ" dirty="0" smtClean="0"/>
              <a:t>“)</a:t>
            </a:r>
            <a:endParaRPr lang="cs-CZ" dirty="0"/>
          </a:p>
          <a:p>
            <a:pPr>
              <a:buFont typeface="Wingdings" pitchFamily="2" charset="2"/>
              <a:buChar char="ü"/>
            </a:pPr>
            <a:r>
              <a:rPr lang="de-CH" b="1" dirty="0" smtClean="0"/>
              <a:t>Ziel</a:t>
            </a:r>
            <a:r>
              <a:rPr lang="cs-CZ" dirty="0" smtClean="0"/>
              <a:t>: </a:t>
            </a:r>
            <a:r>
              <a:rPr lang="de-CH" dirty="0" smtClean="0"/>
              <a:t>Einschränkung des Erwerbes von Grundstücken durch Ausländer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b="1" dirty="0" err="1" smtClean="0"/>
              <a:t>Sa</a:t>
            </a:r>
            <a:r>
              <a:rPr lang="de-CH" b="1" dirty="0" err="1" smtClean="0"/>
              <a:t>nktionen</a:t>
            </a:r>
            <a:r>
              <a:rPr lang="cs-CZ" dirty="0" smtClean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Ungültigkeit des Vertrags</a:t>
            </a: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3 Jahre Gefängnis</a:t>
            </a:r>
            <a:endParaRPr lang="cs-CZ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Bussen bis zu</a:t>
            </a:r>
            <a:r>
              <a:rPr lang="cs-CZ" dirty="0" smtClean="0"/>
              <a:t> CHF 50´000</a:t>
            </a:r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endParaRPr lang="cs-CZ" sz="2000" dirty="0" smtClean="0"/>
          </a:p>
          <a:p>
            <a:pPr lvl="1">
              <a:buFont typeface="Wingdings" pitchFamily="2" charset="2"/>
              <a:buChar char="ü"/>
            </a:pPr>
            <a:endParaRPr lang="cs-CZ" sz="2000" b="1" dirty="0" smtClean="0"/>
          </a:p>
          <a:p>
            <a:pPr marL="109728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4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4.2 </a:t>
            </a:r>
            <a:r>
              <a:rPr lang="de-CH" dirty="0" smtClean="0"/>
              <a:t>Erwerb ohne Einschränkungen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EU/ EFTA </a:t>
            </a:r>
            <a:r>
              <a:rPr lang="de-CH" dirty="0" smtClean="0"/>
              <a:t>Bürger mit dauerndem Wohnsitz in der Schweiz</a:t>
            </a: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4.3 </a:t>
            </a:r>
            <a:r>
              <a:rPr lang="de-CH" dirty="0" smtClean="0"/>
              <a:t>Bewilligungen, Ausnahmen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F8FA9"/>
              </a:buClr>
              <a:buFont typeface="Wingdings" charset="2"/>
              <a:buChar char="ü"/>
            </a:pPr>
            <a:r>
              <a:rPr lang="de-CH" sz="2400" dirty="0" smtClean="0">
                <a:solidFill>
                  <a:prstClr val="black"/>
                </a:solidFill>
              </a:rPr>
              <a:t>Bewilligung nötig für</a:t>
            </a:r>
            <a:r>
              <a:rPr lang="cs-CZ" sz="2400" dirty="0" smtClean="0">
                <a:solidFill>
                  <a:prstClr val="black"/>
                </a:solidFill>
              </a:rPr>
              <a:t>:</a:t>
            </a:r>
            <a:endParaRPr lang="cs-CZ" sz="2400" dirty="0">
              <a:solidFill>
                <a:prstClr val="black"/>
              </a:solidFill>
            </a:endParaRPr>
          </a:p>
          <a:p>
            <a:pPr lvl="1">
              <a:buClr>
                <a:srgbClr val="297FD5"/>
              </a:buClr>
              <a:buFont typeface="Wingdings" pitchFamily="2" charset="2"/>
              <a:buChar char="ü"/>
            </a:pPr>
            <a:r>
              <a:rPr lang="de-CH" sz="2000" dirty="0" smtClean="0">
                <a:solidFill>
                  <a:srgbClr val="297FD5"/>
                </a:solidFill>
              </a:rPr>
              <a:t>Ausländer</a:t>
            </a:r>
            <a:r>
              <a:rPr lang="cs-CZ" sz="2000" dirty="0" smtClean="0">
                <a:solidFill>
                  <a:srgbClr val="297FD5"/>
                </a:solidFill>
              </a:rPr>
              <a:t> (</a:t>
            </a:r>
            <a:r>
              <a:rPr lang="de-CH" sz="2000" dirty="0" smtClean="0">
                <a:solidFill>
                  <a:srgbClr val="297FD5"/>
                </a:solidFill>
              </a:rPr>
              <a:t>einschliesslich</a:t>
            </a:r>
            <a:r>
              <a:rPr lang="cs-CZ" sz="2000" dirty="0" smtClean="0">
                <a:solidFill>
                  <a:srgbClr val="297FD5"/>
                </a:solidFill>
              </a:rPr>
              <a:t> EU/EFTA</a:t>
            </a:r>
            <a:r>
              <a:rPr lang="de-CH" sz="2000" dirty="0" smtClean="0">
                <a:solidFill>
                  <a:srgbClr val="297FD5"/>
                </a:solidFill>
              </a:rPr>
              <a:t> Bürger</a:t>
            </a:r>
            <a:r>
              <a:rPr lang="cs-CZ" sz="2000" dirty="0" smtClean="0">
                <a:solidFill>
                  <a:srgbClr val="297FD5"/>
                </a:solidFill>
              </a:rPr>
              <a:t>) </a:t>
            </a:r>
            <a:r>
              <a:rPr lang="de-CH" sz="2000" b="1" dirty="0" smtClean="0">
                <a:solidFill>
                  <a:srgbClr val="297FD5"/>
                </a:solidFill>
              </a:rPr>
              <a:t>ohne festen Wohnsitz in der Schweiz</a:t>
            </a:r>
            <a:endParaRPr lang="cs-CZ" sz="2000" b="1" dirty="0">
              <a:solidFill>
                <a:srgbClr val="297FD5"/>
              </a:solidFill>
            </a:endParaRPr>
          </a:p>
          <a:p>
            <a:pPr lvl="1">
              <a:buClr>
                <a:srgbClr val="297FD5"/>
              </a:buClr>
              <a:buFont typeface="Wingdings" pitchFamily="2" charset="2"/>
              <a:buChar char="ü"/>
            </a:pPr>
            <a:r>
              <a:rPr lang="de-CH" sz="2000" b="1" dirty="0" smtClean="0">
                <a:solidFill>
                  <a:srgbClr val="297FD5"/>
                </a:solidFill>
              </a:rPr>
              <a:t>Juristische Personen im Ausland</a:t>
            </a:r>
            <a:r>
              <a:rPr lang="cs-CZ" sz="2000" b="1" dirty="0" smtClean="0">
                <a:solidFill>
                  <a:srgbClr val="297FD5"/>
                </a:solidFill>
              </a:rPr>
              <a:t> </a:t>
            </a:r>
            <a:endParaRPr lang="cs-CZ" sz="2000" b="1" dirty="0">
              <a:solidFill>
                <a:srgbClr val="297FD5"/>
              </a:solidFill>
            </a:endParaRPr>
          </a:p>
          <a:p>
            <a:pPr lvl="1">
              <a:buClr>
                <a:srgbClr val="297FD5"/>
              </a:buClr>
              <a:buFont typeface="Wingdings" pitchFamily="2" charset="2"/>
              <a:buChar char="ü"/>
            </a:pPr>
            <a:r>
              <a:rPr lang="de-CH" sz="2000" dirty="0" smtClean="0">
                <a:solidFill>
                  <a:srgbClr val="297FD5"/>
                </a:solidFill>
              </a:rPr>
              <a:t>Juristische Personen in der Schweiz mit </a:t>
            </a:r>
            <a:r>
              <a:rPr lang="de-CH" sz="2000" b="1" dirty="0" smtClean="0">
                <a:solidFill>
                  <a:srgbClr val="297FD5"/>
                </a:solidFill>
              </a:rPr>
              <a:t>ausländischen Inhabern</a:t>
            </a:r>
            <a:r>
              <a:rPr lang="cs-CZ" sz="2000" b="1" dirty="0" smtClean="0">
                <a:solidFill>
                  <a:srgbClr val="297FD5"/>
                </a:solidFill>
              </a:rPr>
              <a:t> </a:t>
            </a:r>
          </a:p>
          <a:p>
            <a:pPr marL="411480" lvl="1" indent="0">
              <a:buClr>
                <a:srgbClr val="297FD5"/>
              </a:buClr>
              <a:buNone/>
            </a:pPr>
            <a:endParaRPr lang="cs-CZ" sz="1800" b="1" dirty="0" smtClean="0">
              <a:solidFill>
                <a:srgbClr val="297FD5"/>
              </a:solidFill>
            </a:endParaRPr>
          </a:p>
          <a:p>
            <a:pPr>
              <a:buClr>
                <a:srgbClr val="7F8FA9"/>
              </a:buClr>
              <a:buFont typeface="Wingdings" panose="05000000000000000000" pitchFamily="2" charset="2"/>
              <a:buChar char="ü"/>
            </a:pPr>
            <a:r>
              <a:rPr lang="de-CH" sz="2400" dirty="0" smtClean="0">
                <a:solidFill>
                  <a:prstClr val="black"/>
                </a:solidFill>
              </a:rPr>
              <a:t>Ausnahmen</a:t>
            </a:r>
            <a:r>
              <a:rPr lang="cs-CZ" sz="2400" dirty="0" smtClean="0">
                <a:solidFill>
                  <a:prstClr val="black"/>
                </a:solidFill>
              </a:rPr>
              <a:t>: </a:t>
            </a:r>
            <a:endParaRPr lang="cs-CZ" sz="2400" dirty="0">
              <a:solidFill>
                <a:prstClr val="black"/>
              </a:solidFill>
            </a:endParaRPr>
          </a:p>
          <a:p>
            <a:pPr lvl="1">
              <a:buClr>
                <a:srgbClr val="629DD1"/>
              </a:buClr>
              <a:buFont typeface="Wingdings" pitchFamily="2" charset="2"/>
              <a:buChar char="ü"/>
            </a:pPr>
            <a:r>
              <a:rPr lang="cs-CZ" sz="2000" dirty="0" err="1" smtClean="0">
                <a:solidFill>
                  <a:srgbClr val="629DD1"/>
                </a:solidFill>
              </a:rPr>
              <a:t>Gesch</a:t>
            </a:r>
            <a:r>
              <a:rPr lang="de-CH" sz="2000" dirty="0" err="1" smtClean="0">
                <a:solidFill>
                  <a:srgbClr val="629DD1"/>
                </a:solidFill>
              </a:rPr>
              <a:t>äftsliegenschaft</a:t>
            </a:r>
            <a:endParaRPr lang="cs-CZ" sz="2000" b="1" dirty="0">
              <a:solidFill>
                <a:srgbClr val="629DD1"/>
              </a:solidFill>
            </a:endParaRPr>
          </a:p>
          <a:p>
            <a:pPr lvl="1">
              <a:buClr>
                <a:srgbClr val="629DD1"/>
              </a:buClr>
              <a:buFont typeface="Wingdings" pitchFamily="2" charset="2"/>
              <a:buChar char="ü"/>
            </a:pPr>
            <a:r>
              <a:rPr lang="de-CH" sz="2000" dirty="0" smtClean="0">
                <a:solidFill>
                  <a:srgbClr val="629DD1"/>
                </a:solidFill>
              </a:rPr>
              <a:t>Erwerb zum Zweck des dauernden Wohnsitzes</a:t>
            </a:r>
            <a:endParaRPr lang="cs-CZ" sz="2000" b="1" dirty="0">
              <a:solidFill>
                <a:srgbClr val="629DD1"/>
              </a:solidFill>
            </a:endParaRPr>
          </a:p>
          <a:p>
            <a:pPr lvl="1">
              <a:buClr>
                <a:srgbClr val="629DD1"/>
              </a:buClr>
              <a:buFont typeface="Wingdings" pitchFamily="2" charset="2"/>
              <a:buChar char="ü"/>
            </a:pPr>
            <a:r>
              <a:rPr lang="de-CH" sz="2000" dirty="0" smtClean="0">
                <a:solidFill>
                  <a:srgbClr val="629DD1"/>
                </a:solidFill>
              </a:rPr>
              <a:t>Erbschaft in gerader Linie</a:t>
            </a:r>
            <a:endParaRPr lang="cs-CZ" sz="2000" dirty="0" smtClean="0">
              <a:solidFill>
                <a:srgbClr val="629DD1"/>
              </a:solidFill>
            </a:endParaRPr>
          </a:p>
          <a:p>
            <a:pPr marL="109728" indent="0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3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4.3 </a:t>
            </a:r>
            <a:r>
              <a:rPr lang="de-CH" dirty="0" smtClean="0"/>
              <a:t>Bewilligung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e-CH" dirty="0" smtClean="0"/>
              <a:t>Immer notwendig, wenn keine Ausnahme vorliegt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Kontingent</a:t>
            </a:r>
            <a:r>
              <a:rPr lang="de-CH" dirty="0" smtClean="0"/>
              <a:t>e an touristischen Orten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3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/>
          <a:lstStyle/>
          <a:p>
            <a:r>
              <a:rPr lang="de-CH" dirty="0"/>
              <a:t>5</a:t>
            </a:r>
            <a:r>
              <a:rPr lang="cs-CZ" dirty="0" smtClean="0"/>
              <a:t>.	</a:t>
            </a:r>
            <a:r>
              <a:rPr lang="de-CH" dirty="0" smtClean="0"/>
              <a:t>Steuern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128224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5.1</a:t>
            </a:r>
            <a:r>
              <a:rPr lang="cs-CZ" dirty="0" smtClean="0"/>
              <a:t>  </a:t>
            </a:r>
            <a:r>
              <a:rPr lang="de-CH" dirty="0" smtClean="0"/>
              <a:t>Steuerhoheit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5.2</a:t>
            </a:r>
            <a:r>
              <a:rPr lang="cs-CZ" dirty="0" smtClean="0"/>
              <a:t>  </a:t>
            </a:r>
            <a:r>
              <a:rPr lang="de-CH" dirty="0" smtClean="0"/>
              <a:t>Steuerarten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5.3 </a:t>
            </a:r>
            <a:r>
              <a:rPr lang="cs-CZ" dirty="0" smtClean="0"/>
              <a:t> </a:t>
            </a:r>
            <a:r>
              <a:rPr lang="de-CH" dirty="0" smtClean="0"/>
              <a:t>Steuerbelastung im internationalen Vergleich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5.4</a:t>
            </a:r>
            <a:r>
              <a:rPr lang="cs-CZ" dirty="0" smtClean="0"/>
              <a:t>  </a:t>
            </a:r>
            <a:r>
              <a:rPr lang="de-CH" dirty="0" smtClean="0"/>
              <a:t>Steuerbelastung im interkantonalen Vergleich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5.5</a:t>
            </a:r>
            <a:r>
              <a:rPr lang="cs-CZ" dirty="0" smtClean="0"/>
              <a:t>  </a:t>
            </a:r>
            <a:r>
              <a:rPr lang="cs-CZ" dirty="0" err="1" smtClean="0"/>
              <a:t>Gewinnsteuer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5.6 </a:t>
            </a:r>
            <a:r>
              <a:rPr lang="cs-CZ" dirty="0" smtClean="0"/>
              <a:t> </a:t>
            </a:r>
            <a:r>
              <a:rPr lang="cs-CZ" dirty="0" err="1" smtClean="0"/>
              <a:t>Kapitalsteuer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5.7</a:t>
            </a:r>
            <a:r>
              <a:rPr lang="cs-CZ" dirty="0" smtClean="0"/>
              <a:t>  </a:t>
            </a:r>
            <a:r>
              <a:rPr lang="de-CH" dirty="0" smtClean="0"/>
              <a:t>Besonderheiten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</a:t>
            </a:r>
            <a:r>
              <a:rPr lang="de-CH" dirty="0" smtClean="0">
                <a:solidFill>
                  <a:schemeClr val="accent3"/>
                </a:solidFill>
              </a:rPr>
              <a:t>8</a:t>
            </a:r>
            <a:r>
              <a:rPr lang="cs-CZ" dirty="0"/>
              <a:t> </a:t>
            </a:r>
            <a:r>
              <a:rPr lang="cs-CZ" dirty="0" err="1"/>
              <a:t>Quellensteuer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de-CH" dirty="0" smtClean="0"/>
              <a:t>«</a:t>
            </a:r>
            <a:r>
              <a:rPr lang="cs-CZ" dirty="0" smtClean="0"/>
              <a:t>Srážkové daně</a:t>
            </a:r>
            <a:r>
              <a:rPr lang="de-CH" dirty="0" smtClean="0"/>
              <a:t>»</a:t>
            </a:r>
            <a:r>
              <a:rPr lang="cs-CZ" dirty="0" smtClean="0"/>
              <a:t>)</a:t>
            </a:r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</a:t>
            </a:r>
            <a:r>
              <a:rPr lang="de-CH" dirty="0" smtClean="0">
                <a:solidFill>
                  <a:schemeClr val="accent3"/>
                </a:solidFill>
              </a:rPr>
              <a:t>9</a:t>
            </a:r>
            <a:r>
              <a:rPr lang="cs-CZ" dirty="0" smtClean="0"/>
              <a:t> </a:t>
            </a:r>
            <a:r>
              <a:rPr lang="cs-CZ" dirty="0" err="1" smtClean="0"/>
              <a:t>Mehrwertsteuer</a:t>
            </a:r>
            <a:r>
              <a:rPr lang="cs-CZ" dirty="0" smtClean="0"/>
              <a:t>, MWST</a:t>
            </a:r>
            <a:r>
              <a:rPr lang="de-CH" dirty="0"/>
              <a:t> </a:t>
            </a:r>
            <a:r>
              <a:rPr lang="de-CH" dirty="0" smtClean="0"/>
              <a:t>(«DPH») 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5.1</a:t>
            </a:r>
            <a:r>
              <a:rPr lang="de-CH" dirty="0" smtClean="0">
                <a:solidFill>
                  <a:schemeClr val="accent3"/>
                </a:solidFill>
              </a:rPr>
              <a:t>0</a:t>
            </a:r>
            <a:r>
              <a:rPr lang="cs-CZ" dirty="0" smtClean="0"/>
              <a:t> </a:t>
            </a:r>
            <a:r>
              <a:rPr lang="de-CH" dirty="0" smtClean="0"/>
              <a:t>Natürliche Personen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5.1</a:t>
            </a:r>
            <a:r>
              <a:rPr lang="de-CH" dirty="0" smtClean="0">
                <a:solidFill>
                  <a:schemeClr val="accent3"/>
                </a:solidFill>
              </a:rPr>
              <a:t>1</a:t>
            </a:r>
            <a:r>
              <a:rPr lang="cs-CZ" dirty="0" smtClean="0"/>
              <a:t> </a:t>
            </a:r>
            <a:r>
              <a:rPr lang="de-CH" dirty="0" smtClean="0"/>
              <a:t>Doppelbesteuerungsabkommen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2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5</a:t>
            </a:r>
            <a:r>
              <a:rPr lang="cs-CZ" dirty="0" smtClean="0"/>
              <a:t>.</a:t>
            </a:r>
            <a:r>
              <a:rPr lang="cs-CZ" dirty="0"/>
              <a:t>1</a:t>
            </a:r>
            <a:r>
              <a:rPr lang="cs-CZ" dirty="0" smtClean="0"/>
              <a:t> </a:t>
            </a:r>
            <a:r>
              <a:rPr lang="de-CH" dirty="0" smtClean="0"/>
              <a:t>Steuerhoheit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de-CH" dirty="0" smtClean="0"/>
              <a:t>Bundessteuer </a:t>
            </a:r>
            <a:endParaRPr lang="cs-CZ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cs-CZ" dirty="0" smtClean="0"/>
              <a:t>Kanton</a:t>
            </a:r>
            <a:r>
              <a:rPr lang="de-CH" dirty="0" err="1" smtClean="0"/>
              <a:t>ale</a:t>
            </a:r>
            <a:r>
              <a:rPr lang="de-CH" dirty="0"/>
              <a:t> </a:t>
            </a:r>
            <a:r>
              <a:rPr lang="de-CH" dirty="0" smtClean="0"/>
              <a:t>Steuer</a:t>
            </a:r>
            <a:endParaRPr lang="cs-CZ" dirty="0" smtClean="0"/>
          </a:p>
          <a:p>
            <a:pPr>
              <a:buFont typeface="Wingdings" charset="2"/>
              <a:buChar char="ü"/>
            </a:pP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Gemeindesteuer</a:t>
            </a:r>
            <a:endParaRPr lang="cs-CZ" dirty="0" smtClean="0"/>
          </a:p>
          <a:p>
            <a:pPr>
              <a:buFont typeface="Wingdings" charset="2"/>
              <a:buChar char="ü"/>
            </a:pPr>
            <a:endParaRPr lang="cs-CZ" dirty="0"/>
          </a:p>
          <a:p>
            <a:pPr>
              <a:buFont typeface="Wingdings" charset="2"/>
              <a:buChar char="ü"/>
            </a:pPr>
            <a:r>
              <a:rPr lang="de-CH" dirty="0" smtClean="0"/>
              <a:t>Steuerausgleich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de-CH" dirty="0" smtClean="0"/>
              <a:t>Rahmenbedingungen in der Schweiz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2240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1.1</a:t>
            </a:r>
            <a:r>
              <a:rPr lang="cs-CZ" dirty="0" smtClean="0"/>
              <a:t> </a:t>
            </a:r>
            <a:r>
              <a:rPr lang="de-CH" dirty="0" smtClean="0"/>
              <a:t>Schweizerische Mentalität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1.2</a:t>
            </a:r>
            <a:r>
              <a:rPr lang="cs-CZ" dirty="0" smtClean="0"/>
              <a:t> </a:t>
            </a:r>
            <a:r>
              <a:rPr lang="de-CH" dirty="0" smtClean="0"/>
              <a:t>Beziehung zwischen CH und SK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1.3</a:t>
            </a:r>
            <a:r>
              <a:rPr lang="cs-CZ" dirty="0" smtClean="0"/>
              <a:t> </a:t>
            </a:r>
            <a:r>
              <a:rPr lang="de-CH" dirty="0" smtClean="0"/>
              <a:t>Lage der Schweiz und Infrastruktur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1.4 </a:t>
            </a:r>
            <a:r>
              <a:rPr lang="de-CH" dirty="0" smtClean="0"/>
              <a:t>Politische Stabilität und (</a:t>
            </a:r>
            <a:r>
              <a:rPr lang="de-CH" dirty="0" smtClean="0"/>
              <a:t>stabile?) starke Währung</a:t>
            </a:r>
            <a:r>
              <a:rPr lang="cs-CZ" dirty="0" smtClean="0"/>
              <a:t> </a:t>
            </a:r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1.5</a:t>
            </a:r>
            <a:r>
              <a:rPr lang="cs-CZ" dirty="0" smtClean="0"/>
              <a:t> </a:t>
            </a:r>
            <a:r>
              <a:rPr lang="de-CH" dirty="0" smtClean="0"/>
              <a:t>Schweiz als führender Finanzplatz</a:t>
            </a:r>
            <a:endParaRPr lang="pl-PL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1.6</a:t>
            </a:r>
            <a:r>
              <a:rPr lang="cs-CZ" dirty="0" smtClean="0"/>
              <a:t> </a:t>
            </a:r>
            <a:r>
              <a:rPr lang="de-CH" dirty="0" smtClean="0"/>
              <a:t>Internationale Organisationen und Konzerne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>
                <a:solidFill>
                  <a:schemeClr val="accent3"/>
                </a:solidFill>
              </a:rPr>
              <a:t>1.7</a:t>
            </a:r>
            <a:r>
              <a:rPr lang="cs-CZ" dirty="0" smtClean="0"/>
              <a:t> </a:t>
            </a:r>
            <a:r>
              <a:rPr lang="de-CH" dirty="0" smtClean="0"/>
              <a:t>Funktionales System</a:t>
            </a: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5</a:t>
            </a:r>
            <a:r>
              <a:rPr lang="cs-CZ" dirty="0" smtClean="0"/>
              <a:t>.</a:t>
            </a:r>
            <a:r>
              <a:rPr lang="cs-CZ" dirty="0"/>
              <a:t>2</a:t>
            </a:r>
            <a:r>
              <a:rPr lang="cs-CZ" dirty="0" smtClean="0"/>
              <a:t>	</a:t>
            </a:r>
            <a:r>
              <a:rPr lang="de-CH" dirty="0" smtClean="0"/>
              <a:t>Steuerarten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40</a:t>
            </a:fld>
            <a:endParaRPr lang="en-US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343000"/>
              </p:ext>
            </p:extLst>
          </p:nvPr>
        </p:nvGraphicFramePr>
        <p:xfrm>
          <a:off x="1403648" y="2275140"/>
          <a:ext cx="5832648" cy="41790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1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0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Bundessteuer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Kant</a:t>
                      </a:r>
                      <a:r>
                        <a:rPr lang="de-CH" sz="1400" dirty="0" err="1" smtClean="0"/>
                        <a:t>onale</a:t>
                      </a:r>
                      <a:r>
                        <a:rPr lang="de-CH" sz="1400" baseline="0" dirty="0" smtClean="0"/>
                        <a:t> und Gemeindesteuer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923"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Einkommenssteuer</a:t>
                      </a:r>
                      <a:r>
                        <a:rPr lang="cs-CZ" sz="1400" baseline="0" dirty="0" smtClean="0"/>
                        <a:t/>
                      </a:r>
                      <a:br>
                        <a:rPr lang="cs-CZ" sz="1400" baseline="0" dirty="0" smtClean="0"/>
                      </a:br>
                      <a:r>
                        <a:rPr lang="de-CH" sz="1400" baseline="0" dirty="0" smtClean="0"/>
                        <a:t>Gewinnsteuer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Einkommenssteuer</a:t>
                      </a:r>
                      <a:r>
                        <a:rPr lang="cs-CZ" sz="1400" baseline="0" dirty="0" smtClean="0"/>
                        <a:t/>
                      </a:r>
                      <a:br>
                        <a:rPr lang="cs-CZ" sz="1400" baseline="0" dirty="0" smtClean="0"/>
                      </a:br>
                      <a:r>
                        <a:rPr lang="de-CH" sz="1400" baseline="0" dirty="0" smtClean="0"/>
                        <a:t>Gewinnsteuer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MWST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Vermögenssteuer</a:t>
                      </a: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i="0" dirty="0" smtClean="0"/>
                        <a:t>Alkoholsteuer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Tabaksteuer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Grundstückgewinnsteuer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Schenkungs-</a:t>
                      </a:r>
                      <a:r>
                        <a:rPr lang="de-CH" sz="1400" baseline="0" dirty="0" smtClean="0"/>
                        <a:t> und Erbschaftssteuer</a:t>
                      </a:r>
                      <a:endParaRPr lang="de-CH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Mineralölsteuer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Motorfahrzeugsteuer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Motorfahrzeugsteuer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Lotteriesteuer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Lotteriesteuer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132"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400" dirty="0" smtClean="0"/>
                        <a:t>Hundesteuer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6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5</a:t>
            </a:r>
            <a:r>
              <a:rPr lang="cs-CZ" dirty="0" smtClean="0"/>
              <a:t>.</a:t>
            </a:r>
            <a:r>
              <a:rPr lang="cs-CZ" dirty="0"/>
              <a:t>3</a:t>
            </a:r>
            <a:r>
              <a:rPr lang="cs-CZ" dirty="0" smtClean="0"/>
              <a:t>	</a:t>
            </a:r>
            <a:r>
              <a:rPr lang="de-CH" dirty="0" smtClean="0"/>
              <a:t>Steuerbelastung im internationalen Vergleich (2010)</a:t>
            </a:r>
            <a:endParaRPr lang="de-CH" sz="1300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3888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5</a:t>
            </a:r>
            <a:r>
              <a:rPr lang="cs-CZ" dirty="0" smtClean="0"/>
              <a:t>.</a:t>
            </a:r>
            <a:r>
              <a:rPr lang="cs-CZ" dirty="0"/>
              <a:t>4</a:t>
            </a:r>
            <a:r>
              <a:rPr lang="de-CH" dirty="0" smtClean="0"/>
              <a:t>	Steuerbelastung im interkantonalen Vergleich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117436"/>
              </p:ext>
            </p:extLst>
          </p:nvPr>
        </p:nvGraphicFramePr>
        <p:xfrm>
          <a:off x="467544" y="2348880"/>
          <a:ext cx="8208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70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5</a:t>
            </a:r>
            <a:r>
              <a:rPr lang="cs-CZ" dirty="0" smtClean="0"/>
              <a:t>.5	 </a:t>
            </a:r>
            <a:r>
              <a:rPr lang="de-CH" dirty="0" smtClean="0"/>
              <a:t>Gewinnsteuer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de-CH" b="1" dirty="0" smtClean="0"/>
              <a:t>Bundessteuer</a:t>
            </a:r>
            <a:r>
              <a:rPr lang="cs-CZ" b="1" dirty="0" smtClean="0"/>
              <a:t>: </a:t>
            </a:r>
          </a:p>
          <a:p>
            <a:pPr>
              <a:buFont typeface="Wingdings" charset="2"/>
              <a:buChar char="ü"/>
            </a:pPr>
            <a:r>
              <a:rPr lang="cs-CZ" dirty="0" smtClean="0"/>
              <a:t>8.5%:  	</a:t>
            </a:r>
            <a:r>
              <a:rPr lang="de-CH" dirty="0" smtClean="0"/>
              <a:t>Handelsgesellschaften und Genossenschaften</a:t>
            </a: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cs-CZ" dirty="0" smtClean="0"/>
              <a:t>4.25 %: 	</a:t>
            </a:r>
            <a:r>
              <a:rPr lang="de-CH" dirty="0" smtClean="0"/>
              <a:t>Vereine, Stiftungen</a:t>
            </a:r>
          </a:p>
          <a:p>
            <a:pPr>
              <a:buFont typeface="Wingdings" charset="2"/>
              <a:buChar char="ü"/>
            </a:pPr>
            <a:endParaRPr lang="cs-CZ" dirty="0"/>
          </a:p>
          <a:p>
            <a:pPr marL="109728" indent="0">
              <a:buNone/>
            </a:pPr>
            <a:r>
              <a:rPr lang="cs-CZ" b="1" dirty="0" smtClean="0"/>
              <a:t>Kanton</a:t>
            </a:r>
            <a:r>
              <a:rPr lang="de-CH" b="1" dirty="0" smtClean="0"/>
              <a:t>al/kommunal</a:t>
            </a:r>
            <a:r>
              <a:rPr lang="cs-CZ" b="1" dirty="0" smtClean="0"/>
              <a:t>: </a:t>
            </a:r>
          </a:p>
          <a:p>
            <a:pPr>
              <a:buFont typeface="Wingdings" charset="2"/>
              <a:buChar char="ü"/>
            </a:pPr>
            <a:r>
              <a:rPr lang="cs-CZ" dirty="0" smtClean="0"/>
              <a:t>10 </a:t>
            </a:r>
            <a:r>
              <a:rPr lang="cs-CZ" dirty="0"/>
              <a:t>– </a:t>
            </a:r>
            <a:r>
              <a:rPr lang="cs-CZ" dirty="0" smtClean="0"/>
              <a:t>22%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de-CH" b="1" dirty="0" smtClean="0"/>
              <a:t>Achtung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Progression in gewissen Kantonen</a:t>
            </a: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Verlustvorträge bis 7 Jahre möglich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5.6	</a:t>
            </a:r>
            <a:r>
              <a:rPr lang="de-CH" dirty="0" smtClean="0"/>
              <a:t>Kapitalsteuer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2039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de-CH" dirty="0" smtClean="0"/>
              <a:t>Nur kommunal und kantonal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0.001 </a:t>
            </a:r>
            <a:r>
              <a:rPr lang="de-CH" dirty="0" smtClean="0"/>
              <a:t>bis</a:t>
            </a:r>
            <a:r>
              <a:rPr lang="cs-CZ" dirty="0" smtClean="0"/>
              <a:t> 0.550%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de-CH" b="1" dirty="0" smtClean="0"/>
              <a:t>Achtung</a:t>
            </a:r>
            <a:r>
              <a:rPr lang="cs-CZ" b="1" dirty="0" smtClean="0"/>
              <a:t>: 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Darlehen von Inhabern können als Gesellschaftskapital veranlagt werden</a:t>
            </a:r>
            <a:endParaRPr lang="cs-CZ" dirty="0"/>
          </a:p>
          <a:p>
            <a:pPr>
              <a:buFont typeface="Wingdings" charset="2"/>
              <a:buChar char="ü"/>
            </a:pPr>
            <a:r>
              <a:rPr lang="de-CH" dirty="0" smtClean="0"/>
              <a:t>Zinszahlungen an Eigentümer können als Einkommen qualifiziert werden </a:t>
            </a:r>
            <a:r>
              <a:rPr lang="cs-CZ" dirty="0" smtClean="0"/>
              <a:t>(„</a:t>
            </a:r>
            <a:r>
              <a:rPr lang="de-CH" dirty="0" smtClean="0"/>
              <a:t>Quellensteuer</a:t>
            </a:r>
            <a:r>
              <a:rPr lang="cs-CZ" dirty="0" smtClean="0"/>
              <a:t>“) </a:t>
            </a:r>
            <a:r>
              <a:rPr lang="de-CH" dirty="0" smtClean="0"/>
              <a:t>35%!</a:t>
            </a:r>
            <a:r>
              <a:rPr lang="cs-CZ" dirty="0" smtClean="0"/>
              <a:t> </a:t>
            </a:r>
            <a:endParaRPr lang="de-CH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Keine Gruppenkonsolidierung im Konzern in CH </a:t>
            </a:r>
          </a:p>
          <a:p>
            <a:pPr>
              <a:buFont typeface="Wingdings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5.7	</a:t>
            </a:r>
            <a:r>
              <a:rPr lang="cs-CZ" dirty="0"/>
              <a:t> </a:t>
            </a:r>
            <a:r>
              <a:rPr lang="de-CH" dirty="0" smtClean="0"/>
              <a:t>Besonderheiten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sz="3000" dirty="0" smtClean="0"/>
              <a:t>Noch: Holdingprivileg</a:t>
            </a:r>
            <a:r>
              <a:rPr lang="cs-CZ" sz="3000" dirty="0" smtClean="0"/>
              <a:t> (7,83%)</a:t>
            </a:r>
          </a:p>
          <a:p>
            <a:pPr>
              <a:buFont typeface="Wingdings" charset="2"/>
              <a:buChar char="ü"/>
            </a:pPr>
            <a:endParaRPr lang="cs-CZ" sz="3000" dirty="0"/>
          </a:p>
          <a:p>
            <a:pPr>
              <a:buFont typeface="Wingdings" charset="2"/>
              <a:buChar char="ü"/>
            </a:pPr>
            <a:r>
              <a:rPr lang="cs-CZ" sz="3000" dirty="0" smtClean="0"/>
              <a:t>Mixed trading </a:t>
            </a:r>
            <a:r>
              <a:rPr lang="cs-CZ" sz="3000" dirty="0" err="1" smtClean="0"/>
              <a:t>company</a:t>
            </a:r>
            <a:r>
              <a:rPr lang="cs-CZ" sz="3000" dirty="0" smtClean="0"/>
              <a:t> (</a:t>
            </a:r>
            <a:r>
              <a:rPr lang="de-CH" sz="3000" dirty="0" smtClean="0"/>
              <a:t>Div. Privilegien wenn Ertrag zu min. 80% im Ausland erwirtschaftet wird</a:t>
            </a:r>
            <a:r>
              <a:rPr lang="cs-CZ" sz="3000" dirty="0" smtClean="0"/>
              <a:t>)</a:t>
            </a:r>
          </a:p>
          <a:p>
            <a:pPr>
              <a:buFont typeface="Wingdings" charset="2"/>
              <a:buChar char="ü"/>
            </a:pPr>
            <a:endParaRPr lang="cs-CZ" sz="3000" dirty="0"/>
          </a:p>
          <a:p>
            <a:pPr>
              <a:buFont typeface="Wingdings" charset="2"/>
              <a:buChar char="ü"/>
            </a:pPr>
            <a:r>
              <a:rPr lang="cs-CZ" sz="3000" dirty="0" smtClean="0"/>
              <a:t>Tax </a:t>
            </a:r>
            <a:r>
              <a:rPr lang="cs-CZ" sz="3000" dirty="0" err="1" smtClean="0"/>
              <a:t>Ruling</a:t>
            </a:r>
            <a:r>
              <a:rPr lang="cs-CZ" sz="3000" dirty="0" smtClean="0"/>
              <a:t> </a:t>
            </a:r>
            <a:r>
              <a:rPr lang="de-CH" sz="3000" dirty="0" smtClean="0"/>
              <a:t>(insbesondere bei M&amp;A Transaktionen)</a:t>
            </a:r>
            <a:endParaRPr lang="cs-CZ" sz="3000" dirty="0" smtClean="0"/>
          </a:p>
          <a:p>
            <a:pPr>
              <a:buFont typeface="Wingdings" charset="2"/>
              <a:buChar char="ü"/>
            </a:pPr>
            <a:endParaRPr lang="cs-CZ" sz="3000" dirty="0"/>
          </a:p>
          <a:p>
            <a:pPr>
              <a:buFont typeface="Wingdings" charset="2"/>
              <a:buChar char="ü"/>
            </a:pPr>
            <a:r>
              <a:rPr lang="de-CH" sz="3000" dirty="0" smtClean="0"/>
              <a:t>Kirchensteuer</a:t>
            </a:r>
            <a:r>
              <a:rPr lang="cs-CZ" sz="3000" dirty="0" smtClean="0"/>
              <a:t> (18 </a:t>
            </a:r>
            <a:r>
              <a:rPr lang="de-CH" sz="3000" dirty="0" smtClean="0"/>
              <a:t>von</a:t>
            </a:r>
            <a:r>
              <a:rPr lang="cs-CZ" sz="3000" dirty="0" smtClean="0"/>
              <a:t> 26 </a:t>
            </a:r>
            <a:r>
              <a:rPr lang="de-CH" sz="3000" dirty="0" smtClean="0"/>
              <a:t>Kantone)</a:t>
            </a:r>
            <a:endParaRPr lang="cs-CZ" sz="3000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</a:t>
            </a:r>
            <a:r>
              <a:rPr lang="de-CH" dirty="0" smtClean="0"/>
              <a:t>8</a:t>
            </a:r>
            <a:r>
              <a:rPr lang="cs-CZ" dirty="0" smtClean="0"/>
              <a:t>	„</a:t>
            </a:r>
            <a:r>
              <a:rPr lang="cs-CZ" dirty="0" err="1"/>
              <a:t>Quellensteuer</a:t>
            </a:r>
            <a:r>
              <a:rPr lang="cs-CZ" dirty="0" smtClean="0"/>
              <a:t>“ - Srážkové daně 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Bei ausländischen Arbeitnehmern Lohnabzug 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Di</a:t>
            </a:r>
            <a:r>
              <a:rPr lang="de-CH" dirty="0" err="1" smtClean="0"/>
              <a:t>videnden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Erträge aus Obligationen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Zinsen auf Bankkonten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Investitionsfonds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Lotteriegewinne</a:t>
            </a: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 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</a:t>
            </a:r>
            <a:r>
              <a:rPr lang="de-CH" dirty="0" smtClean="0"/>
              <a:t>9</a:t>
            </a:r>
            <a:r>
              <a:rPr lang="cs-CZ" dirty="0" smtClean="0"/>
              <a:t>  MWST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de-CH" dirty="0" smtClean="0"/>
          </a:p>
          <a:p>
            <a:pPr>
              <a:buFont typeface="Wingdings" pitchFamily="2" charset="2"/>
              <a:buChar char="ü"/>
            </a:pPr>
            <a:r>
              <a:rPr lang="cs-CZ" dirty="0" err="1" smtClean="0"/>
              <a:t>Harmon</a:t>
            </a:r>
            <a:r>
              <a:rPr lang="de-CH" dirty="0" err="1" smtClean="0"/>
              <a:t>isiert</a:t>
            </a:r>
            <a:r>
              <a:rPr lang="de-CH" dirty="0" smtClean="0"/>
              <a:t> </a:t>
            </a:r>
            <a:r>
              <a:rPr lang="de-CH" dirty="0" smtClean="0"/>
              <a:t>mit </a:t>
            </a:r>
            <a:r>
              <a:rPr lang="cs-CZ" dirty="0" smtClean="0"/>
              <a:t>EU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Nur 8% (resp. 3.</a:t>
            </a:r>
            <a:r>
              <a:rPr lang="cs-CZ" dirty="0"/>
              <a:t>8</a:t>
            </a:r>
            <a:r>
              <a:rPr lang="de-CH" dirty="0" smtClean="0"/>
              <a:t>%, 2.5%)</a:t>
            </a:r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Warenimport (wie </a:t>
            </a:r>
            <a:r>
              <a:rPr lang="de-CH" dirty="0" smtClean="0"/>
              <a:t>Zoll, 8%)</a:t>
            </a:r>
            <a:endParaRPr lang="de-CH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Dienstleistungen (Import ab CHF </a:t>
            </a:r>
            <a:r>
              <a:rPr lang="de-CH" dirty="0" smtClean="0"/>
              <a:t>10’000, wenn sonst nicht MWST-pflichtig)</a:t>
            </a:r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5.1</a:t>
            </a:r>
            <a:r>
              <a:rPr lang="de-CH" dirty="0" smtClean="0"/>
              <a:t>0</a:t>
            </a:r>
            <a:r>
              <a:rPr lang="cs-CZ" dirty="0" smtClean="0"/>
              <a:t>	</a:t>
            </a:r>
            <a:r>
              <a:rPr lang="de-CH" dirty="0"/>
              <a:t> </a:t>
            </a:r>
            <a:r>
              <a:rPr lang="de-CH" dirty="0" smtClean="0"/>
              <a:t>Natürliche Personen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de-CH" b="1" dirty="0" smtClean="0"/>
              <a:t>Vermögenssteuer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Nur kantonal, 0.0010% bis</a:t>
            </a:r>
            <a:r>
              <a:rPr lang="cs-CZ" dirty="0" smtClean="0"/>
              <a:t> </a:t>
            </a:r>
            <a:r>
              <a:rPr lang="de-CH" dirty="0" smtClean="0"/>
              <a:t>1%</a:t>
            </a:r>
            <a:endParaRPr lang="cs-CZ" dirty="0" smtClean="0"/>
          </a:p>
          <a:p>
            <a:pPr marL="109728" indent="0">
              <a:buNone/>
            </a:pPr>
            <a:r>
              <a:rPr lang="de-CH" b="1" dirty="0" smtClean="0"/>
              <a:t>Einkommenssteuer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Keine Besteuerung von Vermögenserträgen</a:t>
            </a:r>
            <a:endParaRPr lang="cs-CZ" dirty="0" smtClean="0"/>
          </a:p>
          <a:p>
            <a:pPr>
              <a:buFont typeface="Wingdings" charset="2"/>
              <a:buChar char="ü"/>
            </a:pPr>
            <a:r>
              <a:rPr lang="de-CH" dirty="0" smtClean="0"/>
              <a:t>Quellensteuer für Personen ohne langfristige Aufenthaltsbewilligung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Gewisse Kantone kennen Pauschalbesteuerung</a:t>
            </a:r>
          </a:p>
          <a:p>
            <a:pPr>
              <a:buFont typeface="Wingdings" charset="2"/>
              <a:buChar char="ü"/>
            </a:pPr>
            <a:r>
              <a:rPr lang="de-CH" dirty="0" smtClean="0"/>
              <a:t>Erb- und Schenkungssteuer in direkter Linie praktisch überall abgeschafft.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5.</a:t>
            </a:r>
            <a:r>
              <a:rPr lang="cs-CZ" dirty="0" smtClean="0"/>
              <a:t>1</a:t>
            </a:r>
            <a:r>
              <a:rPr lang="de-CH" dirty="0" smtClean="0"/>
              <a:t>1</a:t>
            </a:r>
            <a:r>
              <a:rPr lang="cs-CZ" dirty="0" smtClean="0"/>
              <a:t> </a:t>
            </a:r>
            <a:r>
              <a:rPr lang="de-CH" dirty="0" smtClean="0"/>
              <a:t>Doppelbesteuerungsabkommen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Über</a:t>
            </a:r>
            <a:r>
              <a:rPr lang="cs-CZ" dirty="0" smtClean="0"/>
              <a:t> 70 DBA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DBA mit</a:t>
            </a:r>
            <a:r>
              <a:rPr lang="cs-CZ" dirty="0" smtClean="0"/>
              <a:t> </a:t>
            </a:r>
            <a:r>
              <a:rPr lang="de-CH" dirty="0" smtClean="0"/>
              <a:t>SK</a:t>
            </a:r>
            <a:r>
              <a:rPr lang="cs-CZ" dirty="0" smtClean="0"/>
              <a:t> </a:t>
            </a:r>
            <a:r>
              <a:rPr lang="de-CH" dirty="0" smtClean="0"/>
              <a:t>angepasst im 2012 (Achtung: neu mit Informationsaustausch)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755577" y="5973960"/>
            <a:ext cx="7289867" cy="384721"/>
          </a:xfrm>
          <a:prstGeom prst="rect">
            <a:avLst/>
          </a:prstGeom>
          <a:noFill/>
        </p:spPr>
        <p:txBody>
          <a:bodyPr wrap="none" lIns="108000" tIns="0" rtlCol="0" anchor="b">
            <a:spAutoFit/>
          </a:bodyPr>
          <a:lstStyle/>
          <a:p>
            <a:endParaRPr lang="en-US" sz="1100" dirty="0" smtClean="0"/>
          </a:p>
          <a:p>
            <a:r>
              <a:rPr lang="en-US" sz="1100" dirty="0" smtClean="0"/>
              <a:t>Source</a:t>
            </a:r>
            <a:r>
              <a:rPr lang="en-US" sz="1100" dirty="0"/>
              <a:t>: Richard D. Lewis, When Cultures Collide, Leading across Cultures – Nicholas </a:t>
            </a:r>
            <a:r>
              <a:rPr lang="en-US" sz="1100" dirty="0" err="1"/>
              <a:t>Brealey</a:t>
            </a:r>
            <a:r>
              <a:rPr lang="en-US" sz="1100" dirty="0"/>
              <a:t> International, 2010, 4th edition.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004887"/>
            <a:ext cx="68580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4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051784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109728" indent="0" algn="ctr">
              <a:buNone/>
            </a:pPr>
            <a:r>
              <a:rPr lang="cs-CZ" dirty="0" err="1"/>
              <a:t>Ďakujem</a:t>
            </a:r>
            <a:r>
              <a:rPr lang="cs-CZ" dirty="0"/>
              <a:t> Vám za </a:t>
            </a:r>
            <a:r>
              <a:rPr lang="cs-CZ" dirty="0" err="1"/>
              <a:t>pozornosť</a:t>
            </a:r>
            <a:r>
              <a:rPr lang="cs-CZ" dirty="0"/>
              <a:t>.</a:t>
            </a:r>
          </a:p>
          <a:p>
            <a:pPr marL="109728" indent="0" algn="ctr">
              <a:buNone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99" y="6309320"/>
            <a:ext cx="4335413" cy="50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9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1.1 </a:t>
            </a:r>
            <a:r>
              <a:rPr lang="de-CH" dirty="0" smtClean="0"/>
              <a:t>Schweizerische Mentalität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511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smtClean="0"/>
              <a:t>Präzision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smtClean="0"/>
              <a:t>Pünktlichkeit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smtClean="0"/>
              <a:t>Zuverlässigkeit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err="1" smtClean="0"/>
              <a:t>Kühlheit</a:t>
            </a:r>
            <a:endParaRPr lang="de-CH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smtClean="0"/>
              <a:t>Anspruchsvoll (Qualität) und «verwöhnt» (hoher Lebensstandard)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de-CH" sz="2400" dirty="0" smtClean="0"/>
              <a:t>Grosszügig, verhandelt nicht gerne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CH" sz="2400" dirty="0" smtClean="0"/>
              <a:t>Aber: Grosse kantonale Unterschiede und hoher Ausländeranteil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1.2 </a:t>
            </a:r>
            <a:r>
              <a:rPr lang="de-CH" dirty="0" smtClean="0"/>
              <a:t>Beziehungen SK - CH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de-CH" dirty="0" smtClean="0"/>
              <a:t>Positive Wahrnehmung (politisch, wirtschaftlich)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Export – Import jedoch Raum nach oben:</a:t>
            </a:r>
          </a:p>
          <a:p>
            <a:pPr>
              <a:buFont typeface="Wingdings" pitchFamily="2" charset="2"/>
              <a:buChar char="ü"/>
            </a:pPr>
            <a:endParaRPr lang="de-CH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Zurzeit CH an 15. Stelle für Exporte (1,6%) und 22. Stelle für Importe (0.8%)</a:t>
            </a:r>
          </a:p>
          <a:p>
            <a:pPr>
              <a:buFont typeface="Wingdings" pitchFamily="2" charset="2"/>
              <a:buChar char="ü"/>
            </a:pPr>
            <a:endParaRPr lang="de-CH" dirty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Doppelbesteuerungsabkommen</a:t>
            </a: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1.3 </a:t>
            </a:r>
            <a:r>
              <a:rPr lang="de-CH" dirty="0" smtClean="0"/>
              <a:t>Lage, Infrastruktur, Stabilität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de-CH" dirty="0" smtClean="0"/>
              <a:t>Im Herzen Europas</a:t>
            </a:r>
            <a:r>
              <a:rPr lang="cs-CZ" dirty="0" smtClean="0"/>
              <a:t>, </a:t>
            </a:r>
            <a:r>
              <a:rPr lang="de-CH" dirty="0" smtClean="0"/>
              <a:t>gute Verbindungen nach Zürich, Basel und Genf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Hervorragende Infrastruktur</a:t>
            </a:r>
            <a:r>
              <a:rPr lang="cs-CZ" dirty="0" smtClean="0"/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Öffentlicher Verkehr, Strassen und Flughäfen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Elektrizität, Wasser, Abfall, Internet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Ausbildung</a:t>
            </a:r>
            <a:r>
              <a:rPr lang="cs-CZ" dirty="0" smtClean="0"/>
              <a:t> (</a:t>
            </a:r>
            <a:r>
              <a:rPr lang="de-CH" dirty="0" smtClean="0"/>
              <a:t>duales System</a:t>
            </a:r>
            <a:r>
              <a:rPr lang="cs-CZ" dirty="0" smtClean="0"/>
              <a:t>)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Effiziente und transparente Behörden</a:t>
            </a:r>
            <a:endParaRPr lang="cs-CZ" dirty="0" smtClean="0"/>
          </a:p>
          <a:p>
            <a:pPr lvl="1"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1.4	</a:t>
            </a:r>
            <a:r>
              <a:rPr lang="de-CH" dirty="0" smtClean="0"/>
              <a:t>Politische Stabilität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de-CH" dirty="0" smtClean="0"/>
              <a:t>Föderalistischer Staat seit 1291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Verfassung seit 1848 nur kosmetisch verändert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3 Rechtsebenen:</a:t>
            </a:r>
          </a:p>
          <a:p>
            <a:pPr lvl="1">
              <a:buFont typeface="Wingdings" pitchFamily="2" charset="2"/>
              <a:buChar char="ü"/>
            </a:pPr>
            <a:r>
              <a:rPr lang="de-CH" dirty="0" smtClean="0"/>
              <a:t>Gemeinde-, Kanton- und Bundesebene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Rechtsstaat, Menschenrechte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Direkte Demokratie (Initiative und Referendum)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Kollegialsystem (keine Kehrtwendungen)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Keine Korruption</a:t>
            </a:r>
          </a:p>
          <a:p>
            <a:pPr>
              <a:buFont typeface="Wingdings" pitchFamily="2" charset="2"/>
              <a:buChar char="ü"/>
            </a:pPr>
            <a:r>
              <a:rPr lang="de-CH" dirty="0" smtClean="0"/>
              <a:t>Tiefe Arbeitslosigkeit</a:t>
            </a:r>
            <a:endParaRPr lang="de-CH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Hndbk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EC40BC5161E4418904D3B772704B76" ma:contentTypeVersion="1" ma:contentTypeDescription="Create a new document." ma:contentTypeScope="" ma:versionID="f763d46b4e90994b943dfcf02de8378b">
  <xsd:schema xmlns:xsd="http://www.w3.org/2001/XMLSchema" xmlns:xs="http://www.w3.org/2001/XMLSchema" xmlns:p="http://schemas.microsoft.com/office/2006/metadata/properties" xmlns:ns3="2c3ea46e-6544-42be-8baa-9d57eac63f46" targetNamespace="http://schemas.microsoft.com/office/2006/metadata/properties" ma:root="true" ma:fieldsID="fa47a54fd809fb1192596ebac08f3aac" ns3:_="">
    <xsd:import namespace="2c3ea46e-6544-42be-8baa-9d57eac63f46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ea46e-6544-42be-8baa-9d57eac63f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CBF9BB7F-3DEC-42F9-A810-8F7AA665B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3ea46e-6544-42be-8baa-9d57eac63f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F46260-00D5-45DA-985F-EB7C97903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EE0D2A-AC2F-4292-814C-225BA1C8FF9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CompanyHndbk</Template>
  <TotalTime>0</TotalTime>
  <Words>1607</Words>
  <Application>Microsoft Office PowerPoint</Application>
  <PresentationFormat>Bildschirmpräsentation (4:3)</PresentationFormat>
  <Paragraphs>515</Paragraphs>
  <Slides>50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50</vt:i4>
      </vt:variant>
    </vt:vector>
  </HeadingPairs>
  <TitlesOfParts>
    <vt:vector size="57" baseType="lpstr">
      <vt:lpstr>Arial</vt:lpstr>
      <vt:lpstr>Calibri</vt:lpstr>
      <vt:lpstr>Georgia</vt:lpstr>
      <vt:lpstr>Times New Roman</vt:lpstr>
      <vt:lpstr>Wingdings</vt:lpstr>
      <vt:lpstr>Wingdings 2</vt:lpstr>
      <vt:lpstr>CompanyHndbk</vt:lpstr>
      <vt:lpstr>ERB JAROCH HÜGI</vt:lpstr>
      <vt:lpstr>PowerPoint-Präsentation</vt:lpstr>
      <vt:lpstr>PowerPoint-Präsentation</vt:lpstr>
      <vt:lpstr>1. Rahmenbedingungen in der Schweiz</vt:lpstr>
      <vt:lpstr>PowerPoint-Präsentation</vt:lpstr>
      <vt:lpstr>1.1 Schweizerische Mentalität</vt:lpstr>
      <vt:lpstr>1.2 Beziehungen SK - CH</vt:lpstr>
      <vt:lpstr>1.3 Lage, Infrastruktur, Stabilität</vt:lpstr>
      <vt:lpstr>1.4 Politische Stabilität</vt:lpstr>
      <vt:lpstr>1.4 Stabile oder nur starke Währung?</vt:lpstr>
      <vt:lpstr>1.5 Schweiz als führender Finanzplatz </vt:lpstr>
      <vt:lpstr>1.5 Schweiz als führender Finanzplatz</vt:lpstr>
      <vt:lpstr>1.6 Internationale Organisationen und Konzerne</vt:lpstr>
      <vt:lpstr>1.7 Funktionales System</vt:lpstr>
      <vt:lpstr>2. Markteintritt</vt:lpstr>
      <vt:lpstr>2.1 Handelsbeziehungen SK - CH</vt:lpstr>
      <vt:lpstr>2.1 Handel zwischen SK a CH</vt:lpstr>
      <vt:lpstr>2.2 Gesellschaftsgründung</vt:lpstr>
      <vt:lpstr>2.2 Gesellschaftsgründung</vt:lpstr>
      <vt:lpstr>2.2 Gesellschaftsgründung</vt:lpstr>
      <vt:lpstr>2.3 Gründung von Zweigniederlassungen</vt:lpstr>
      <vt:lpstr>2.4 Verträge</vt:lpstr>
      <vt:lpstr>2.5 Öffentliche Ausschreibungen</vt:lpstr>
      <vt:lpstr>2.6 Eintreibung von Forderungen</vt:lpstr>
      <vt:lpstr>3. Arbeitsrecht und Entsendung</vt:lpstr>
      <vt:lpstr>3.1 Schweizerisches Arbeitsrecht</vt:lpstr>
      <vt:lpstr>3.2 Freier Personenverkehr</vt:lpstr>
      <vt:lpstr>3.3 Entsendung von Arbeitnehmern</vt:lpstr>
      <vt:lpstr>3.3 Entsendung von Arbeitnehmern</vt:lpstr>
      <vt:lpstr>3.4 Scheinselbständigkeit</vt:lpstr>
      <vt:lpstr>3.5 Anmeldung, Aufenthaltsbewilligung</vt:lpstr>
      <vt:lpstr>3.5 Anmeldung, Aufenthaltsbewilligung</vt:lpstr>
      <vt:lpstr>4. Grundstückerwerb durch ausländische Personen</vt:lpstr>
      <vt:lpstr>4.1 Lex Koller</vt:lpstr>
      <vt:lpstr>4.2 Erwerb ohne Einschränkungen</vt:lpstr>
      <vt:lpstr>4.3 Bewilligungen, Ausnahmen</vt:lpstr>
      <vt:lpstr>4.3 Bewilligung</vt:lpstr>
      <vt:lpstr>5. Steuern</vt:lpstr>
      <vt:lpstr>5.1 Steuerhoheit</vt:lpstr>
      <vt:lpstr>5.2 Steuerarten</vt:lpstr>
      <vt:lpstr>5.3 Steuerbelastung im internationalen Vergleich (2010)</vt:lpstr>
      <vt:lpstr>5.4 Steuerbelastung im interkantonalen Vergleich</vt:lpstr>
      <vt:lpstr>5.5  Gewinnsteuer</vt:lpstr>
      <vt:lpstr>5.6 Kapitalsteuer</vt:lpstr>
      <vt:lpstr>5.7  Besonderheiten</vt:lpstr>
      <vt:lpstr>5.8 „Quellensteuer“ - Srážkové daně </vt:lpstr>
      <vt:lpstr>5.9  MWST</vt:lpstr>
      <vt:lpstr>5.10  Natürliche Personen</vt:lpstr>
      <vt:lpstr>5.11 Doppelbesteuerungsabkommen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2011-02-03T17:40:14Z</dcterms:created>
  <dcterms:modified xsi:type="dcterms:W3CDTF">2015-12-01T17:30:13Z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TC101671249990</vt:lpwstr>
  </property>
  <property fmtid="{D5CDD505-2E9C-101B-9397-08002B2CF9AE}" pid="3" name="ContentTypeId">
    <vt:lpwstr>0x0101000BEC40BC5161E4418904D3B772704B76</vt:lpwstr>
  </property>
  <property fmtid="{D5CDD505-2E9C-101B-9397-08002B2CF9AE}" pid="4" name="IsMyDocuments">
    <vt:bool>true</vt:bool>
  </property>
</Properties>
</file>