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4" r:id="rId1"/>
  </p:sldMasterIdLst>
  <p:notesMasterIdLst>
    <p:notesMasterId r:id="rId40"/>
  </p:notesMasterIdLst>
  <p:handoutMasterIdLst>
    <p:handoutMasterId r:id="rId41"/>
  </p:handoutMasterIdLst>
  <p:sldIdLst>
    <p:sldId id="278" r:id="rId2"/>
    <p:sldId id="277" r:id="rId3"/>
    <p:sldId id="367" r:id="rId4"/>
    <p:sldId id="369" r:id="rId5"/>
    <p:sldId id="368" r:id="rId6"/>
    <p:sldId id="374" r:id="rId7"/>
    <p:sldId id="370" r:id="rId8"/>
    <p:sldId id="375" r:id="rId9"/>
    <p:sldId id="371" r:id="rId10"/>
    <p:sldId id="376" r:id="rId11"/>
    <p:sldId id="372" r:id="rId12"/>
    <p:sldId id="377" r:id="rId13"/>
    <p:sldId id="295" r:id="rId14"/>
    <p:sldId id="280" r:id="rId15"/>
    <p:sldId id="298" r:id="rId16"/>
    <p:sldId id="346" r:id="rId17"/>
    <p:sldId id="302" r:id="rId18"/>
    <p:sldId id="303" r:id="rId19"/>
    <p:sldId id="304" r:id="rId20"/>
    <p:sldId id="349" r:id="rId21"/>
    <p:sldId id="281" r:id="rId22"/>
    <p:sldId id="350" r:id="rId23"/>
    <p:sldId id="351" r:id="rId24"/>
    <p:sldId id="353" r:id="rId25"/>
    <p:sldId id="354" r:id="rId26"/>
    <p:sldId id="356" r:id="rId27"/>
    <p:sldId id="357" r:id="rId28"/>
    <p:sldId id="359" r:id="rId29"/>
    <p:sldId id="360" r:id="rId30"/>
    <p:sldId id="361" r:id="rId31"/>
    <p:sldId id="362" r:id="rId32"/>
    <p:sldId id="306" r:id="rId33"/>
    <p:sldId id="363" r:id="rId34"/>
    <p:sldId id="310" r:id="rId35"/>
    <p:sldId id="311" r:id="rId36"/>
    <p:sldId id="294" r:id="rId37"/>
    <p:sldId id="275" r:id="rId38"/>
    <p:sldId id="276" r:id="rId39"/>
  </p:sldIdLst>
  <p:sldSz cx="9144000" cy="6858000" type="screen4x3"/>
  <p:notesSz cx="7104063" cy="10234613"/>
  <p:defaultTextStyle>
    <a:defPPr>
      <a:defRPr lang="de-CH"/>
    </a:defPPr>
    <a:lvl1pPr algn="l" rtl="0" fontAlgn="base">
      <a:spcBef>
        <a:spcPct val="0"/>
      </a:spcBef>
      <a:spcAft>
        <a:spcPct val="0"/>
      </a:spcAft>
      <a:defRPr sz="2400" kern="1200">
        <a:solidFill>
          <a:schemeClr val="tx1"/>
        </a:solidFill>
        <a:latin typeface="Frutiger 87ExtraBlackCn"/>
        <a:ea typeface="MS PGothic" pitchFamily="34" charset="-128"/>
        <a:cs typeface="Arial" charset="0"/>
      </a:defRPr>
    </a:lvl1pPr>
    <a:lvl2pPr marL="457200" algn="l" rtl="0" fontAlgn="base">
      <a:spcBef>
        <a:spcPct val="0"/>
      </a:spcBef>
      <a:spcAft>
        <a:spcPct val="0"/>
      </a:spcAft>
      <a:defRPr sz="2400" kern="1200">
        <a:solidFill>
          <a:schemeClr val="tx1"/>
        </a:solidFill>
        <a:latin typeface="Frutiger 87ExtraBlackCn"/>
        <a:ea typeface="MS PGothic" pitchFamily="34" charset="-128"/>
        <a:cs typeface="Arial" charset="0"/>
      </a:defRPr>
    </a:lvl2pPr>
    <a:lvl3pPr marL="914400" algn="l" rtl="0" fontAlgn="base">
      <a:spcBef>
        <a:spcPct val="0"/>
      </a:spcBef>
      <a:spcAft>
        <a:spcPct val="0"/>
      </a:spcAft>
      <a:defRPr sz="2400" kern="1200">
        <a:solidFill>
          <a:schemeClr val="tx1"/>
        </a:solidFill>
        <a:latin typeface="Frutiger 87ExtraBlackCn"/>
        <a:ea typeface="MS PGothic" pitchFamily="34" charset="-128"/>
        <a:cs typeface="Arial" charset="0"/>
      </a:defRPr>
    </a:lvl3pPr>
    <a:lvl4pPr marL="1371600" algn="l" rtl="0" fontAlgn="base">
      <a:spcBef>
        <a:spcPct val="0"/>
      </a:spcBef>
      <a:spcAft>
        <a:spcPct val="0"/>
      </a:spcAft>
      <a:defRPr sz="2400" kern="1200">
        <a:solidFill>
          <a:schemeClr val="tx1"/>
        </a:solidFill>
        <a:latin typeface="Frutiger 87ExtraBlackCn"/>
        <a:ea typeface="MS PGothic" pitchFamily="34" charset="-128"/>
        <a:cs typeface="Arial" charset="0"/>
      </a:defRPr>
    </a:lvl4pPr>
    <a:lvl5pPr marL="1828800" algn="l" rtl="0" fontAlgn="base">
      <a:spcBef>
        <a:spcPct val="0"/>
      </a:spcBef>
      <a:spcAft>
        <a:spcPct val="0"/>
      </a:spcAft>
      <a:defRPr sz="2400" kern="1200">
        <a:solidFill>
          <a:schemeClr val="tx1"/>
        </a:solidFill>
        <a:latin typeface="Frutiger 87ExtraBlackCn"/>
        <a:ea typeface="MS PGothic" pitchFamily="34" charset="-128"/>
        <a:cs typeface="Arial" charset="0"/>
      </a:defRPr>
    </a:lvl5pPr>
    <a:lvl6pPr marL="2286000" algn="l" defTabSz="914400" rtl="0" eaLnBrk="1" latinLnBrk="0" hangingPunct="1">
      <a:defRPr sz="2400" kern="1200">
        <a:solidFill>
          <a:schemeClr val="tx1"/>
        </a:solidFill>
        <a:latin typeface="Frutiger 87ExtraBlackCn"/>
        <a:ea typeface="MS PGothic" pitchFamily="34" charset="-128"/>
        <a:cs typeface="Arial" charset="0"/>
      </a:defRPr>
    </a:lvl6pPr>
    <a:lvl7pPr marL="2743200" algn="l" defTabSz="914400" rtl="0" eaLnBrk="1" latinLnBrk="0" hangingPunct="1">
      <a:defRPr sz="2400" kern="1200">
        <a:solidFill>
          <a:schemeClr val="tx1"/>
        </a:solidFill>
        <a:latin typeface="Frutiger 87ExtraBlackCn"/>
        <a:ea typeface="MS PGothic" pitchFamily="34" charset="-128"/>
        <a:cs typeface="Arial" charset="0"/>
      </a:defRPr>
    </a:lvl7pPr>
    <a:lvl8pPr marL="3200400" algn="l" defTabSz="914400" rtl="0" eaLnBrk="1" latinLnBrk="0" hangingPunct="1">
      <a:defRPr sz="2400" kern="1200">
        <a:solidFill>
          <a:schemeClr val="tx1"/>
        </a:solidFill>
        <a:latin typeface="Frutiger 87ExtraBlackCn"/>
        <a:ea typeface="MS PGothic" pitchFamily="34" charset="-128"/>
        <a:cs typeface="Arial" charset="0"/>
      </a:defRPr>
    </a:lvl8pPr>
    <a:lvl9pPr marL="3657600" algn="l" defTabSz="914400" rtl="0" eaLnBrk="1" latinLnBrk="0" hangingPunct="1">
      <a:defRPr sz="2400" kern="1200">
        <a:solidFill>
          <a:schemeClr val="tx1"/>
        </a:solidFill>
        <a:latin typeface="Frutiger 87ExtraBlackCn"/>
        <a:ea typeface="MS PGothic"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1AA"/>
    <a:srgbClr val="C0C0C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8" autoAdjust="0"/>
    <p:restoredTop sz="87329" autoAdjust="0"/>
  </p:normalViewPr>
  <p:slideViewPr>
    <p:cSldViewPr>
      <p:cViewPr varScale="1">
        <p:scale>
          <a:sx n="98" d="100"/>
          <a:sy n="98" d="100"/>
        </p:scale>
        <p:origin x="1908" y="84"/>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1392" y="-96"/>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6" name="Rectangle 4"/>
          <p:cNvSpPr>
            <a:spLocks noGrp="1" noChangeArrowheads="1"/>
          </p:cNvSpPr>
          <p:nvPr>
            <p:ph type="ftr" sz="quarter" idx="2"/>
          </p:nvPr>
        </p:nvSpPr>
        <p:spPr bwMode="auto">
          <a:xfrm>
            <a:off x="0" y="9722392"/>
            <a:ext cx="3079202" cy="512222"/>
          </a:xfrm>
          <a:prstGeom prst="rect">
            <a:avLst/>
          </a:prstGeom>
          <a:noFill/>
          <a:ln w="0">
            <a:noFill/>
            <a:miter lim="800000"/>
            <a:headEnd/>
            <a:tailEnd/>
          </a:ln>
          <a:effectLst/>
        </p:spPr>
        <p:txBody>
          <a:bodyPr vert="horz" wrap="square" lIns="94796" tIns="47398" rIns="94796" bIns="47398" numCol="1" anchor="b"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de-CH"/>
          </a:p>
        </p:txBody>
      </p:sp>
      <p:sp>
        <p:nvSpPr>
          <p:cNvPr id="49157" name="Rectangle 5"/>
          <p:cNvSpPr>
            <a:spLocks noGrp="1" noChangeArrowheads="1"/>
          </p:cNvSpPr>
          <p:nvPr>
            <p:ph type="sldNum" sz="quarter" idx="3"/>
          </p:nvPr>
        </p:nvSpPr>
        <p:spPr bwMode="auto">
          <a:xfrm>
            <a:off x="4024861" y="9722392"/>
            <a:ext cx="3079202" cy="512222"/>
          </a:xfrm>
          <a:prstGeom prst="rect">
            <a:avLst/>
          </a:prstGeom>
          <a:noFill/>
          <a:ln w="0">
            <a:noFill/>
            <a:miter lim="800000"/>
            <a:headEnd/>
            <a:tailEnd/>
          </a:ln>
          <a:effectLst/>
        </p:spPr>
        <p:txBody>
          <a:bodyPr vert="horz" wrap="square" lIns="94796" tIns="47398" rIns="94796" bIns="47398" numCol="1" anchor="b" anchorCtr="0" compatLnSpc="1">
            <a:prstTxWarp prst="textNoShape">
              <a:avLst/>
            </a:prstTxWarp>
          </a:bodyPr>
          <a:lstStyle>
            <a:lvl1pPr algn="r" eaLnBrk="0" hangingPunct="0">
              <a:defRPr sz="1200">
                <a:latin typeface="Times New Roman" panose="02020603050405020304" pitchFamily="18" charset="0"/>
                <a:ea typeface="ＭＳ Ｐゴシック" panose="020B0600070205080204" pitchFamily="34" charset="-128"/>
                <a:cs typeface="+mn-cs"/>
              </a:defRPr>
            </a:lvl1pPr>
          </a:lstStyle>
          <a:p>
            <a:pPr>
              <a:defRPr/>
            </a:pPr>
            <a:fld id="{A610C1FF-8338-4AF8-A6EB-320768AC030B}" type="slidenum">
              <a:rPr lang="de-CH"/>
              <a:pPr>
                <a:defRPr/>
              </a:pPr>
              <a:t>‹Nr.›</a:t>
            </a:fld>
            <a:endParaRPr lang="de-CH"/>
          </a:p>
        </p:txBody>
      </p:sp>
    </p:spTree>
    <p:extLst>
      <p:ext uri="{BB962C8B-B14F-4D97-AF65-F5344CB8AC3E}">
        <p14:creationId xmlns:p14="http://schemas.microsoft.com/office/powerpoint/2010/main" val="3500410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1" name="Rectangle 3"/>
          <p:cNvSpPr>
            <a:spLocks noGrp="1" noChangeArrowheads="1"/>
          </p:cNvSpPr>
          <p:nvPr>
            <p:ph type="dt" idx="1"/>
          </p:nvPr>
        </p:nvSpPr>
        <p:spPr bwMode="auto">
          <a:xfrm>
            <a:off x="4024861" y="0"/>
            <a:ext cx="3079202" cy="512223"/>
          </a:xfrm>
          <a:prstGeom prst="rect">
            <a:avLst/>
          </a:prstGeom>
          <a:noFill/>
          <a:ln w="0">
            <a:noFill/>
            <a:miter lim="800000"/>
            <a:headEnd/>
            <a:tailEnd/>
          </a:ln>
          <a:effectLst/>
        </p:spPr>
        <p:txBody>
          <a:bodyPr vert="horz" wrap="square" lIns="94796" tIns="47398" rIns="94796" bIns="47398" numCol="1" anchor="t" anchorCtr="0" compatLnSpc="1">
            <a:prstTxWarp prst="textNoShape">
              <a:avLst/>
            </a:prstTxWarp>
          </a:bodyPr>
          <a:lstStyle>
            <a:lvl1pPr algn="r" eaLnBrk="0" hangingPunct="0">
              <a:defRPr sz="1200">
                <a:latin typeface="Times New Roman" pitchFamily="18" charset="0"/>
                <a:ea typeface="+mn-ea"/>
                <a:cs typeface="+mn-cs"/>
              </a:defRPr>
            </a:lvl1pPr>
          </a:lstStyle>
          <a:p>
            <a:pPr>
              <a:defRPr/>
            </a:pPr>
            <a:fld id="{2375A930-B8FA-4D99-9D42-EC807D50E8C2}" type="datetimeFigureOut">
              <a:rPr lang="de-CH"/>
              <a:pPr>
                <a:defRPr/>
              </a:pPr>
              <a:t>01.12.15</a:t>
            </a:fld>
            <a:endParaRPr lang="de-CH"/>
          </a:p>
        </p:txBody>
      </p:sp>
      <p:sp>
        <p:nvSpPr>
          <p:cNvPr id="3075" name="Rectangle 4"/>
          <p:cNvSpPr>
            <a:spLocks noGrp="1" noRot="1" noChangeAspect="1" noChangeArrowheads="1" noTextEdit="1"/>
          </p:cNvSpPr>
          <p:nvPr>
            <p:ph type="sldImg" idx="2"/>
          </p:nvPr>
        </p:nvSpPr>
        <p:spPr bwMode="auto">
          <a:xfrm>
            <a:off x="993775" y="768350"/>
            <a:ext cx="5114925" cy="3836988"/>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947320" y="4860379"/>
            <a:ext cx="5209425" cy="4606722"/>
          </a:xfrm>
          <a:prstGeom prst="rect">
            <a:avLst/>
          </a:prstGeom>
          <a:noFill/>
          <a:ln w="0">
            <a:noFill/>
            <a:miter lim="800000"/>
            <a:headEnd/>
            <a:tailEnd/>
          </a:ln>
          <a:effectLst/>
        </p:spPr>
        <p:txBody>
          <a:bodyPr vert="horz" wrap="square" lIns="94796" tIns="47398" rIns="94796" bIns="47398" numCol="1" anchor="t" anchorCtr="0" compatLnSpc="1">
            <a:prstTxWarp prst="textNoShape">
              <a:avLst/>
            </a:prstTxWarp>
          </a:bodyPr>
          <a:lstStyle/>
          <a:p>
            <a:pPr lvl="0"/>
            <a:r>
              <a:rPr lang="de-CH" noProof="0" smtClean="0"/>
              <a:t>Klicken Sie, um die Formate des Vorlagentextes zu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43014" name="Rectangle 6"/>
          <p:cNvSpPr>
            <a:spLocks noGrp="1" noChangeArrowheads="1"/>
          </p:cNvSpPr>
          <p:nvPr>
            <p:ph type="ftr" sz="quarter" idx="4"/>
          </p:nvPr>
        </p:nvSpPr>
        <p:spPr bwMode="auto">
          <a:xfrm>
            <a:off x="0" y="9722392"/>
            <a:ext cx="3079202" cy="512222"/>
          </a:xfrm>
          <a:prstGeom prst="rect">
            <a:avLst/>
          </a:prstGeom>
          <a:noFill/>
          <a:ln w="0">
            <a:noFill/>
            <a:miter lim="800000"/>
            <a:headEnd/>
            <a:tailEnd/>
          </a:ln>
          <a:effectLst/>
        </p:spPr>
        <p:txBody>
          <a:bodyPr vert="horz" wrap="square" lIns="94796" tIns="47398" rIns="94796" bIns="47398" numCol="1" anchor="b"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de-CH"/>
          </a:p>
        </p:txBody>
      </p:sp>
      <p:sp>
        <p:nvSpPr>
          <p:cNvPr id="43015" name="Rectangle 7"/>
          <p:cNvSpPr>
            <a:spLocks noGrp="1" noChangeArrowheads="1"/>
          </p:cNvSpPr>
          <p:nvPr>
            <p:ph type="sldNum" sz="quarter" idx="5"/>
          </p:nvPr>
        </p:nvSpPr>
        <p:spPr bwMode="auto">
          <a:xfrm>
            <a:off x="4024861" y="9722392"/>
            <a:ext cx="3079202" cy="512222"/>
          </a:xfrm>
          <a:prstGeom prst="rect">
            <a:avLst/>
          </a:prstGeom>
          <a:noFill/>
          <a:ln w="0">
            <a:noFill/>
            <a:miter lim="800000"/>
            <a:headEnd/>
            <a:tailEnd/>
          </a:ln>
          <a:effectLst/>
        </p:spPr>
        <p:txBody>
          <a:bodyPr vert="horz" wrap="square" lIns="94796" tIns="47398" rIns="94796" bIns="47398" numCol="1" anchor="b" anchorCtr="0" compatLnSpc="1">
            <a:prstTxWarp prst="textNoShape">
              <a:avLst/>
            </a:prstTxWarp>
          </a:bodyPr>
          <a:lstStyle>
            <a:lvl1pPr algn="r" eaLnBrk="0" hangingPunct="0">
              <a:defRPr sz="1200">
                <a:latin typeface="Times New Roman" panose="02020603050405020304" pitchFamily="18" charset="0"/>
                <a:ea typeface="ＭＳ Ｐゴシック" panose="020B0600070205080204" pitchFamily="34" charset="-128"/>
                <a:cs typeface="+mn-cs"/>
              </a:defRPr>
            </a:lvl1pPr>
          </a:lstStyle>
          <a:p>
            <a:pPr>
              <a:defRPr/>
            </a:pPr>
            <a:fld id="{9AFF9535-FB68-467C-AF64-A4690176DC62}" type="slidenum">
              <a:rPr lang="de-CH"/>
              <a:pPr>
                <a:defRPr/>
              </a:pPr>
              <a:t>‹Nr.›</a:t>
            </a:fld>
            <a:endParaRPr lang="de-CH"/>
          </a:p>
        </p:txBody>
      </p:sp>
    </p:spTree>
    <p:extLst>
      <p:ext uri="{BB962C8B-B14F-4D97-AF65-F5344CB8AC3E}">
        <p14:creationId xmlns:p14="http://schemas.microsoft.com/office/powerpoint/2010/main" val="195614650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ChangeArrowheads="1" noTextEdit="1"/>
          </p:cNvSpPr>
          <p:nvPr>
            <p:ph type="sldImg"/>
          </p:nvPr>
        </p:nvSpPr>
        <p:spPr>
          <a:xfrm>
            <a:off x="995363" y="769938"/>
            <a:ext cx="5114925" cy="3835400"/>
          </a:xfrm>
          <a:ln/>
        </p:spPr>
      </p:sp>
      <p:sp>
        <p:nvSpPr>
          <p:cNvPr id="6146" name="Rectangle 3"/>
          <p:cNvSpPr>
            <a:spLocks noGrp="1" noChangeArrowheads="1"/>
          </p:cNvSpPr>
          <p:nvPr>
            <p:ph type="body" idx="1"/>
          </p:nvPr>
        </p:nvSpPr>
        <p:spPr>
          <a:noFill/>
          <a:ln w="9525"/>
        </p:spPr>
        <p:txBody>
          <a:bodyPr lIns="94788" tIns="47393" rIns="94788" bIns="47393"/>
          <a:lstStyle/>
          <a:p>
            <a:pPr eaLnBrk="1" hangingPunct="1"/>
            <a:endParaRPr lang="de-DE" smtClean="0">
              <a:latin typeface="Times" pitchFamily="18" charset="0"/>
            </a:endParaRPr>
          </a:p>
        </p:txBody>
      </p:sp>
    </p:spTree>
    <p:extLst>
      <p:ext uri="{BB962C8B-B14F-4D97-AF65-F5344CB8AC3E}">
        <p14:creationId xmlns:p14="http://schemas.microsoft.com/office/powerpoint/2010/main" val="60972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9AFF9535-FB68-467C-AF64-A4690176DC62}" type="slidenum">
              <a:rPr lang="de-CH" smtClean="0"/>
              <a:pPr>
                <a:defRPr/>
              </a:pPr>
              <a:t>2</a:t>
            </a:fld>
            <a:endParaRPr lang="de-CH"/>
          </a:p>
        </p:txBody>
      </p:sp>
    </p:spTree>
    <p:extLst>
      <p:ext uri="{BB962C8B-B14F-4D97-AF65-F5344CB8AC3E}">
        <p14:creationId xmlns:p14="http://schemas.microsoft.com/office/powerpoint/2010/main" val="171827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xfrm>
            <a:off x="995363" y="769938"/>
            <a:ext cx="5114925" cy="3835400"/>
          </a:xfrm>
          <a:ln/>
        </p:spPr>
      </p:sp>
      <p:sp>
        <p:nvSpPr>
          <p:cNvPr id="51202" name="Rectangle 3"/>
          <p:cNvSpPr>
            <a:spLocks noGrp="1" noChangeArrowheads="1"/>
          </p:cNvSpPr>
          <p:nvPr>
            <p:ph type="body" idx="1"/>
          </p:nvPr>
        </p:nvSpPr>
        <p:spPr>
          <a:noFill/>
          <a:ln w="9525"/>
        </p:spPr>
        <p:txBody>
          <a:bodyPr lIns="94788" tIns="47393" rIns="94788" bIns="47393"/>
          <a:lstStyle/>
          <a:p>
            <a:pPr eaLnBrk="1" hangingPunct="1"/>
            <a:endParaRPr lang="de-DE" smtClean="0">
              <a:latin typeface="Times" pitchFamily="18" charset="0"/>
            </a:endParaRPr>
          </a:p>
        </p:txBody>
      </p:sp>
    </p:spTree>
    <p:extLst>
      <p:ext uri="{BB962C8B-B14F-4D97-AF65-F5344CB8AC3E}">
        <p14:creationId xmlns:p14="http://schemas.microsoft.com/office/powerpoint/2010/main" val="2821376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Foliennummernplatzhalter 4"/>
          <p:cNvSpPr>
            <a:spLocks/>
          </p:cNvSpPr>
          <p:nvPr/>
        </p:nvSpPr>
        <p:spPr bwMode="auto">
          <a:xfrm>
            <a:off x="6553200" y="6356350"/>
            <a:ext cx="2133600" cy="365125"/>
          </a:xfrm>
          <a:prstGeom prst="rect">
            <a:avLst/>
          </a:prstGeom>
          <a:noFill/>
          <a:ln>
            <a:noFill/>
          </a:ln>
          <a:extLst/>
        </p:spPr>
        <p:txBody>
          <a:bodyPr anchor="ctr"/>
          <a:lstStyle>
            <a:lvl1pPr eaLnBrk="0" hangingPunct="0">
              <a:defRPr sz="2400">
                <a:solidFill>
                  <a:schemeClr val="tx1"/>
                </a:solidFill>
                <a:latin typeface="Frutiger 87ExtraBlackCn" pitchFamily="124" charset="0"/>
                <a:ea typeface="ＭＳ Ｐゴシック" panose="020B0600070205080204" pitchFamily="34" charset="-128"/>
              </a:defRPr>
            </a:lvl1pPr>
            <a:lvl2pPr marL="742950" indent="-285750" eaLnBrk="0" hangingPunct="0">
              <a:defRPr sz="2400">
                <a:solidFill>
                  <a:schemeClr val="tx1"/>
                </a:solidFill>
                <a:latin typeface="Frutiger 87ExtraBlackCn" pitchFamily="124" charset="0"/>
                <a:ea typeface="ＭＳ Ｐゴシック" panose="020B0600070205080204" pitchFamily="34" charset="-128"/>
              </a:defRPr>
            </a:lvl2pPr>
            <a:lvl3pPr marL="1143000" indent="-228600" eaLnBrk="0" hangingPunct="0">
              <a:defRPr sz="2400">
                <a:solidFill>
                  <a:schemeClr val="tx1"/>
                </a:solidFill>
                <a:latin typeface="Frutiger 87ExtraBlackCn" pitchFamily="124" charset="0"/>
                <a:ea typeface="ＭＳ Ｐゴシック" panose="020B0600070205080204" pitchFamily="34" charset="-128"/>
              </a:defRPr>
            </a:lvl3pPr>
            <a:lvl4pPr marL="1600200" indent="-228600" eaLnBrk="0" hangingPunct="0">
              <a:defRPr sz="2400">
                <a:solidFill>
                  <a:schemeClr val="tx1"/>
                </a:solidFill>
                <a:latin typeface="Frutiger 87ExtraBlackCn" pitchFamily="124" charset="0"/>
                <a:ea typeface="ＭＳ Ｐゴシック" panose="020B0600070205080204" pitchFamily="34" charset="-128"/>
              </a:defRPr>
            </a:lvl4pPr>
            <a:lvl5pPr marL="2057400" indent="-228600" eaLnBrk="0" hangingPunct="0">
              <a:defRPr sz="2400">
                <a:solidFill>
                  <a:schemeClr val="tx1"/>
                </a:solidFill>
                <a:latin typeface="Frutiger 87ExtraBlackCn" pitchFamily="12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Frutiger 87ExtraBlackCn" pitchFamily="12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Frutiger 87ExtraBlackCn" pitchFamily="12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Frutiger 87ExtraBlackCn" pitchFamily="12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Frutiger 87ExtraBlackCn" pitchFamily="124" charset="0"/>
                <a:ea typeface="ＭＳ Ｐゴシック" panose="020B0600070205080204" pitchFamily="34" charset="-128"/>
              </a:defRPr>
            </a:lvl9pPr>
          </a:lstStyle>
          <a:p>
            <a:pPr algn="r" eaLnBrk="1" hangingPunct="1">
              <a:defRPr/>
            </a:pPr>
            <a:fld id="{C9158608-C6C6-4C8A-AF20-7548D48CCE21}" type="slidenum">
              <a:rPr lang="de-CH" sz="1200" smtClean="0">
                <a:solidFill>
                  <a:srgbClr val="898989"/>
                </a:solidFill>
                <a:cs typeface="+mn-cs"/>
              </a:rPr>
              <a:pPr algn="r" eaLnBrk="1" hangingPunct="1">
                <a:defRPr/>
              </a:pPr>
              <a:t>‹Nr.›</a:t>
            </a:fld>
            <a:endParaRPr lang="de-CH" sz="1200" smtClean="0">
              <a:solidFill>
                <a:srgbClr val="898989"/>
              </a:solidFill>
              <a:cs typeface="+mn-cs"/>
            </a:endParaRPr>
          </a:p>
        </p:txBody>
      </p:sp>
      <p:sp>
        <p:nvSpPr>
          <p:cNvPr id="3" name="Rectangle 4"/>
          <p:cNvSpPr>
            <a:spLocks noGrp="1" noChangeArrowheads="1"/>
          </p:cNvSpPr>
          <p:nvPr>
            <p:ph type="title"/>
          </p:nvPr>
        </p:nvSpPr>
        <p:spPr bwMode="auto">
          <a:xfrm>
            <a:off x="571500" y="1071563"/>
            <a:ext cx="7916863" cy="619125"/>
          </a:xfrm>
          <a:prstGeom prst="rect">
            <a:avLst/>
          </a:prstGeom>
          <a:noFill/>
          <a:ln w="9525">
            <a:noFill/>
            <a:miter lim="800000"/>
            <a:headEnd/>
            <a:tailEnd/>
          </a:ln>
        </p:spPr>
        <p:txBody>
          <a:bodyPr/>
          <a:lstStyle/>
          <a:p>
            <a:pPr lvl="0"/>
            <a:r>
              <a:rPr lang="de-CH" dirty="0" smtClean="0"/>
              <a:t>Mastertitelformat bearbeiten</a:t>
            </a:r>
          </a:p>
        </p:txBody>
      </p:sp>
      <p:sp>
        <p:nvSpPr>
          <p:cNvPr id="4" name="Rectangle 5"/>
          <p:cNvSpPr>
            <a:spLocks noGrp="1" noChangeArrowheads="1"/>
          </p:cNvSpPr>
          <p:nvPr>
            <p:ph idx="1"/>
          </p:nvPr>
        </p:nvSpPr>
        <p:spPr bwMode="auto">
          <a:xfrm>
            <a:off x="755650" y="2349500"/>
            <a:ext cx="7916863" cy="3598863"/>
          </a:xfrm>
          <a:prstGeom prst="rect">
            <a:avLst/>
          </a:prstGeom>
          <a:noFill/>
          <a:ln>
            <a:noFill/>
          </a:ln>
          <a:extLst/>
        </p:spPr>
        <p:txBody>
          <a:bodyPr/>
          <a:lstStyle/>
          <a:p>
            <a:pPr lvl="0"/>
            <a:r>
              <a:rPr lang="de-CH" noProof="0" smtClean="0"/>
              <a:t>Mastertextformat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2339" name="Rectangle 4"/>
          <p:cNvSpPr>
            <a:spLocks noGrp="1" noChangeArrowheads="1"/>
          </p:cNvSpPr>
          <p:nvPr>
            <p:ph type="title"/>
          </p:nvPr>
        </p:nvSpPr>
        <p:spPr bwMode="auto">
          <a:xfrm>
            <a:off x="571500" y="1071563"/>
            <a:ext cx="7916863" cy="619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dirty="0" smtClean="0"/>
              <a:t>Mastertitelformat bearbeiten</a:t>
            </a:r>
          </a:p>
        </p:txBody>
      </p:sp>
      <p:sp>
        <p:nvSpPr>
          <p:cNvPr id="1027" name="Rectangle 5"/>
          <p:cNvSpPr>
            <a:spLocks noGrp="1" noChangeArrowheads="1"/>
          </p:cNvSpPr>
          <p:nvPr>
            <p:ph type="body" idx="1"/>
          </p:nvPr>
        </p:nvSpPr>
        <p:spPr bwMode="auto">
          <a:xfrm>
            <a:off x="755650" y="2349500"/>
            <a:ext cx="7916863" cy="35988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 name="Foliennummernplatzhalter 4"/>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Frutiger 87ExtraBlackCn" pitchFamily="124" charset="0"/>
                <a:ea typeface="ＭＳ Ｐゴシック" panose="020B0600070205080204" pitchFamily="34" charset="-128"/>
                <a:cs typeface="+mn-cs"/>
              </a:defRPr>
            </a:lvl1pPr>
          </a:lstStyle>
          <a:p>
            <a:pPr>
              <a:defRPr/>
            </a:pPr>
            <a:fld id="{EAB2B50A-FE09-43C0-94DA-5E7AE116A2D5}" type="slidenum">
              <a:rPr lang="de-CH"/>
              <a:pPr>
                <a:defRPr/>
              </a:pPr>
              <a:t>‹Nr.›</a:t>
            </a:fld>
            <a:endParaRPr lang="de-CH"/>
          </a:p>
        </p:txBody>
      </p:sp>
      <p:pic>
        <p:nvPicPr>
          <p:cNvPr id="1029" name="Grafik 1"/>
          <p:cNvPicPr>
            <a:picLocks noChangeAspect="1"/>
          </p:cNvPicPr>
          <p:nvPr userDrawn="1"/>
        </p:nvPicPr>
        <p:blipFill>
          <a:blip r:embed="rId3"/>
          <a:srcRect/>
          <a:stretch>
            <a:fillRect/>
          </a:stretch>
        </p:blipFill>
        <p:spPr bwMode="auto">
          <a:xfrm>
            <a:off x="5867400" y="260350"/>
            <a:ext cx="3109913" cy="3698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chemeClr val="tx1"/>
          </a:solidFill>
          <a:effectLst>
            <a:outerShdw blurRad="38100" dist="38100" dir="2700000" algn="tl">
              <a:srgbClr val="000000">
                <a:alpha val="43137"/>
              </a:srgbClr>
            </a:outerShdw>
          </a:effectLst>
          <a:latin typeface="+mj-lt"/>
          <a:ea typeface="MS PGothic" pitchFamily="34" charset="-128"/>
          <a:cs typeface="+mj-cs"/>
        </a:defRPr>
      </a:lvl1pPr>
      <a:lvl2pPr algn="l" rtl="0" eaLnBrk="0" fontAlgn="base" hangingPunct="0">
        <a:spcBef>
          <a:spcPct val="0"/>
        </a:spcBef>
        <a:spcAft>
          <a:spcPct val="0"/>
        </a:spcAft>
        <a:defRPr sz="3200" b="1">
          <a:solidFill>
            <a:schemeClr val="tx1"/>
          </a:solidFill>
          <a:latin typeface="Frutiger 45 Light" pitchFamily="34" charset="0"/>
          <a:ea typeface="MS PGothic" pitchFamily="34" charset="-128"/>
        </a:defRPr>
      </a:lvl2pPr>
      <a:lvl3pPr algn="l" rtl="0" eaLnBrk="0" fontAlgn="base" hangingPunct="0">
        <a:spcBef>
          <a:spcPct val="0"/>
        </a:spcBef>
        <a:spcAft>
          <a:spcPct val="0"/>
        </a:spcAft>
        <a:defRPr sz="3200" b="1">
          <a:solidFill>
            <a:schemeClr val="tx1"/>
          </a:solidFill>
          <a:latin typeface="Frutiger 45 Light" pitchFamily="34" charset="0"/>
          <a:ea typeface="MS PGothic" pitchFamily="34" charset="-128"/>
        </a:defRPr>
      </a:lvl3pPr>
      <a:lvl4pPr algn="l" rtl="0" eaLnBrk="0" fontAlgn="base" hangingPunct="0">
        <a:spcBef>
          <a:spcPct val="0"/>
        </a:spcBef>
        <a:spcAft>
          <a:spcPct val="0"/>
        </a:spcAft>
        <a:defRPr sz="3200" b="1">
          <a:solidFill>
            <a:schemeClr val="tx1"/>
          </a:solidFill>
          <a:latin typeface="Frutiger 45 Light" pitchFamily="34" charset="0"/>
          <a:ea typeface="MS PGothic" pitchFamily="34" charset="-128"/>
        </a:defRPr>
      </a:lvl4pPr>
      <a:lvl5pPr algn="l" rtl="0" eaLnBrk="0" fontAlgn="base" hangingPunct="0">
        <a:spcBef>
          <a:spcPct val="0"/>
        </a:spcBef>
        <a:spcAft>
          <a:spcPct val="0"/>
        </a:spcAft>
        <a:defRPr sz="3200" b="1">
          <a:solidFill>
            <a:schemeClr val="tx1"/>
          </a:solidFill>
          <a:latin typeface="Frutiger 45 Light" pitchFamily="34" charset="0"/>
          <a:ea typeface="MS PGothic" pitchFamily="34" charset="-128"/>
        </a:defRPr>
      </a:lvl5pPr>
      <a:lvl6pPr marL="457200" algn="l" rtl="0" eaLnBrk="1" fontAlgn="base" hangingPunct="1">
        <a:spcBef>
          <a:spcPct val="0"/>
        </a:spcBef>
        <a:spcAft>
          <a:spcPct val="0"/>
        </a:spcAft>
        <a:defRPr sz="3200" b="1">
          <a:solidFill>
            <a:schemeClr val="tx1"/>
          </a:solidFill>
          <a:latin typeface="Frutiger 45 Light" pitchFamily="34" charset="0"/>
          <a:ea typeface="ＭＳ Ｐゴシック" pitchFamily="-112" charset="-128"/>
        </a:defRPr>
      </a:lvl6pPr>
      <a:lvl7pPr marL="914400" algn="l" rtl="0" eaLnBrk="1" fontAlgn="base" hangingPunct="1">
        <a:spcBef>
          <a:spcPct val="0"/>
        </a:spcBef>
        <a:spcAft>
          <a:spcPct val="0"/>
        </a:spcAft>
        <a:defRPr sz="3200" b="1">
          <a:solidFill>
            <a:schemeClr val="tx1"/>
          </a:solidFill>
          <a:latin typeface="Frutiger 45 Light" pitchFamily="34" charset="0"/>
          <a:ea typeface="ＭＳ Ｐゴシック" pitchFamily="-112" charset="-128"/>
        </a:defRPr>
      </a:lvl7pPr>
      <a:lvl8pPr marL="1371600" algn="l" rtl="0" eaLnBrk="1" fontAlgn="base" hangingPunct="1">
        <a:spcBef>
          <a:spcPct val="0"/>
        </a:spcBef>
        <a:spcAft>
          <a:spcPct val="0"/>
        </a:spcAft>
        <a:defRPr sz="3200" b="1">
          <a:solidFill>
            <a:schemeClr val="tx1"/>
          </a:solidFill>
          <a:latin typeface="Frutiger 45 Light" pitchFamily="34" charset="0"/>
          <a:ea typeface="ＭＳ Ｐゴシック" pitchFamily="-112" charset="-128"/>
        </a:defRPr>
      </a:lvl8pPr>
      <a:lvl9pPr marL="1828800" algn="l" rtl="0" eaLnBrk="1" fontAlgn="base" hangingPunct="1">
        <a:spcBef>
          <a:spcPct val="0"/>
        </a:spcBef>
        <a:spcAft>
          <a:spcPct val="0"/>
        </a:spcAft>
        <a:defRPr sz="3200" b="1">
          <a:solidFill>
            <a:schemeClr val="tx1"/>
          </a:solidFill>
          <a:latin typeface="Frutiger 45 Light" pitchFamily="34" charset="0"/>
          <a:ea typeface="ＭＳ Ｐゴシック" pitchFamily="-112" charset="-128"/>
        </a:defRPr>
      </a:lvl9pPr>
    </p:titleStyle>
    <p:bodyStyle>
      <a:lvl1pPr marL="609600" indent="-609600" algn="l" rtl="0" eaLnBrk="0" fontAlgn="base" hangingPunct="0">
        <a:spcBef>
          <a:spcPct val="20000"/>
        </a:spcBef>
        <a:spcAft>
          <a:spcPct val="0"/>
        </a:spcAft>
        <a:defRPr sz="2000">
          <a:solidFill>
            <a:schemeClr val="tx1"/>
          </a:solidFill>
          <a:latin typeface="+mn-lt"/>
          <a:ea typeface="MS PGothic" pitchFamily="34" charset="-128"/>
          <a:cs typeface="+mn-cs"/>
        </a:defRPr>
      </a:lvl1pPr>
      <a:lvl2pPr marL="990600" indent="-533400" algn="l" rtl="0" eaLnBrk="0" fontAlgn="base" hangingPunct="0">
        <a:spcBef>
          <a:spcPct val="20000"/>
        </a:spcBef>
        <a:spcAft>
          <a:spcPct val="0"/>
        </a:spcAft>
        <a:defRPr sz="2000">
          <a:solidFill>
            <a:schemeClr val="tx1"/>
          </a:solidFill>
          <a:latin typeface="+mn-lt"/>
          <a:ea typeface="MS PGothic" pitchFamily="34" charset="-128"/>
        </a:defRPr>
      </a:lvl2pPr>
      <a:lvl3pPr marL="1371600" indent="-457200" algn="l" rtl="0" eaLnBrk="0" fontAlgn="base" hangingPunct="0">
        <a:spcBef>
          <a:spcPct val="20000"/>
        </a:spcBef>
        <a:spcAft>
          <a:spcPct val="0"/>
        </a:spcAft>
        <a:defRPr sz="2000">
          <a:solidFill>
            <a:srgbClr val="39B1AA"/>
          </a:solidFill>
          <a:latin typeface="+mn-lt"/>
          <a:ea typeface="MS PGothic" pitchFamily="34" charset="-128"/>
        </a:defRPr>
      </a:lvl3pPr>
      <a:lvl4pPr marL="1752600" indent="-381000" algn="l" rtl="0" eaLnBrk="0" fontAlgn="base" hangingPunct="0">
        <a:spcBef>
          <a:spcPct val="20000"/>
        </a:spcBef>
        <a:spcAft>
          <a:spcPct val="0"/>
        </a:spcAft>
        <a:defRPr sz="2000">
          <a:solidFill>
            <a:schemeClr val="tx1"/>
          </a:solidFill>
          <a:latin typeface="+mn-lt"/>
          <a:ea typeface="MS PGothic" pitchFamily="34" charset="-128"/>
        </a:defRPr>
      </a:lvl4pPr>
      <a:lvl5pPr marL="2209800" indent="-381000" algn="l" rtl="0" eaLnBrk="0" fontAlgn="base" hangingPunct="0">
        <a:spcBef>
          <a:spcPct val="20000"/>
        </a:spcBef>
        <a:spcAft>
          <a:spcPct val="0"/>
        </a:spcAft>
        <a:defRPr sz="2000">
          <a:solidFill>
            <a:schemeClr val="tx1"/>
          </a:solidFill>
          <a:latin typeface="+mn-lt"/>
          <a:ea typeface="MS PGothic" pitchFamily="34" charset="-128"/>
        </a:defRPr>
      </a:lvl5pPr>
      <a:lvl6pPr marL="2667000" indent="-381000" algn="l" rtl="0" eaLnBrk="1" fontAlgn="base" hangingPunct="1">
        <a:spcBef>
          <a:spcPct val="20000"/>
        </a:spcBef>
        <a:spcAft>
          <a:spcPct val="0"/>
        </a:spcAft>
        <a:defRPr>
          <a:solidFill>
            <a:schemeClr val="tx1"/>
          </a:solidFill>
          <a:latin typeface="+mn-lt"/>
          <a:ea typeface="+mn-ea"/>
        </a:defRPr>
      </a:lvl6pPr>
      <a:lvl7pPr marL="3124200" indent="-381000" algn="l" rtl="0" eaLnBrk="1" fontAlgn="base" hangingPunct="1">
        <a:spcBef>
          <a:spcPct val="20000"/>
        </a:spcBef>
        <a:spcAft>
          <a:spcPct val="0"/>
        </a:spcAft>
        <a:defRPr>
          <a:solidFill>
            <a:schemeClr val="tx1"/>
          </a:solidFill>
          <a:latin typeface="+mn-lt"/>
          <a:ea typeface="+mn-ea"/>
        </a:defRPr>
      </a:lvl7pPr>
      <a:lvl8pPr marL="3581400" indent="-381000" algn="l" rtl="0" eaLnBrk="1" fontAlgn="base" hangingPunct="1">
        <a:spcBef>
          <a:spcPct val="20000"/>
        </a:spcBef>
        <a:spcAft>
          <a:spcPct val="0"/>
        </a:spcAft>
        <a:defRPr>
          <a:solidFill>
            <a:schemeClr val="tx1"/>
          </a:solidFill>
          <a:latin typeface="+mn-lt"/>
          <a:ea typeface="+mn-ea"/>
        </a:defRPr>
      </a:lvl8pPr>
      <a:lvl9pPr marL="4038600" indent="-381000" algn="l" rtl="0" eaLnBrk="1" fontAlgn="base" hangingPunct="1">
        <a:spcBef>
          <a:spcPct val="20000"/>
        </a:spcBef>
        <a:spcAft>
          <a:spcPct val="0"/>
        </a:spcAft>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3"/>
          <p:cNvSpPr>
            <a:spLocks noChangeArrowheads="1"/>
          </p:cNvSpPr>
          <p:nvPr/>
        </p:nvSpPr>
        <p:spPr bwMode="auto">
          <a:xfrm>
            <a:off x="4419600" y="3124200"/>
            <a:ext cx="4038600" cy="1871663"/>
          </a:xfrm>
          <a:prstGeom prst="rect">
            <a:avLst/>
          </a:prstGeom>
          <a:noFill/>
          <a:ln w="9525">
            <a:noFill/>
            <a:miter lim="800000"/>
            <a:headEnd/>
            <a:tailEnd/>
          </a:ln>
        </p:spPr>
        <p:txBody>
          <a:bodyPr lIns="0" tIns="0" rIns="0" bIns="0"/>
          <a:lstStyle/>
          <a:p>
            <a:pPr eaLnBrk="0" hangingPunct="0">
              <a:spcAft>
                <a:spcPts val="600"/>
              </a:spcAft>
            </a:pPr>
            <a:r>
              <a:rPr lang="de-DE" sz="1600" dirty="0" smtClean="0">
                <a:latin typeface="Arial CE" pitchFamily="34" charset="0"/>
              </a:rPr>
              <a:t>Handelskammer Schweiz </a:t>
            </a:r>
            <a:r>
              <a:rPr lang="de-DE" sz="1600" dirty="0" err="1" smtClean="0">
                <a:latin typeface="Arial CE" pitchFamily="34" charset="0"/>
              </a:rPr>
              <a:t>Slovakische</a:t>
            </a:r>
            <a:r>
              <a:rPr lang="de-DE" sz="1600" dirty="0" smtClean="0">
                <a:latin typeface="Arial CE" pitchFamily="34" charset="0"/>
              </a:rPr>
              <a:t> Republik</a:t>
            </a:r>
            <a:endParaRPr lang="de-DE" sz="1600" dirty="0">
              <a:latin typeface="Arial CE" pitchFamily="34" charset="0"/>
            </a:endParaRPr>
          </a:p>
          <a:p>
            <a:pPr eaLnBrk="0" hangingPunct="0">
              <a:spcAft>
                <a:spcPts val="600"/>
              </a:spcAft>
            </a:pPr>
            <a:r>
              <a:rPr lang="de-DE" sz="1600" dirty="0" err="1" smtClean="0">
                <a:latin typeface="Arial CE" pitchFamily="34" charset="0"/>
              </a:rPr>
              <a:t>Doing</a:t>
            </a:r>
            <a:r>
              <a:rPr lang="de-DE" sz="1600" dirty="0" smtClean="0">
                <a:latin typeface="Arial CE" pitchFamily="34" charset="0"/>
              </a:rPr>
              <a:t> Business </a:t>
            </a:r>
            <a:r>
              <a:rPr lang="de-DE" sz="1600" dirty="0" err="1" smtClean="0">
                <a:latin typeface="Arial CE" pitchFamily="34" charset="0"/>
              </a:rPr>
              <a:t>with</a:t>
            </a:r>
            <a:r>
              <a:rPr lang="de-DE" sz="1600" dirty="0" smtClean="0">
                <a:latin typeface="Arial CE" pitchFamily="34" charset="0"/>
              </a:rPr>
              <a:t> </a:t>
            </a:r>
            <a:r>
              <a:rPr lang="de-DE" sz="1600" dirty="0" err="1" smtClean="0">
                <a:latin typeface="Arial CE" pitchFamily="34" charset="0"/>
              </a:rPr>
              <a:t>Switzerland</a:t>
            </a:r>
            <a:endParaRPr lang="de-DE" sz="1600" dirty="0">
              <a:latin typeface="Arial CE" pitchFamily="34" charset="0"/>
            </a:endParaRPr>
          </a:p>
          <a:p>
            <a:endParaRPr lang="de-DE" sz="2000" b="1" dirty="0" smtClean="0">
              <a:solidFill>
                <a:srgbClr val="39B1AA"/>
              </a:solidFill>
              <a:latin typeface="Arial CE" pitchFamily="34" charset="0"/>
            </a:endParaRPr>
          </a:p>
          <a:p>
            <a:r>
              <a:rPr lang="de-DE" sz="2000" b="1" dirty="0" smtClean="0">
                <a:solidFill>
                  <a:srgbClr val="39B1AA"/>
                </a:solidFill>
                <a:latin typeface="Arial CE" pitchFamily="34" charset="0"/>
              </a:rPr>
              <a:t>Claudia Mattig:</a:t>
            </a:r>
          </a:p>
          <a:p>
            <a:r>
              <a:rPr lang="de-DE" sz="2000" b="1" dirty="0" smtClean="0">
                <a:solidFill>
                  <a:srgbClr val="39B1AA"/>
                </a:solidFill>
                <a:latin typeface="Arial CE" pitchFamily="34" charset="0"/>
              </a:rPr>
              <a:t>Wirtschaftsstandort Schweiz </a:t>
            </a:r>
            <a:r>
              <a:rPr lang="de-DE" sz="2000" b="1" dirty="0">
                <a:solidFill>
                  <a:srgbClr val="39B1AA"/>
                </a:solidFill>
                <a:latin typeface="Arial CE" pitchFamily="34" charset="0"/>
              </a:rPr>
              <a:t>– allgemeiner Überblick mit einem Fokus auf Steuern</a:t>
            </a:r>
            <a:endParaRPr lang="de-DE" sz="2000" b="1" dirty="0" smtClean="0">
              <a:solidFill>
                <a:srgbClr val="39B1AA"/>
              </a:solidFill>
              <a:latin typeface="Arial CE" pitchFamily="34" charset="0"/>
            </a:endParaRPr>
          </a:p>
          <a:p>
            <a:pPr eaLnBrk="0" hangingPunct="0">
              <a:spcBef>
                <a:spcPts val="600"/>
              </a:spcBef>
              <a:spcAft>
                <a:spcPts val="1800"/>
              </a:spcAft>
            </a:pPr>
            <a:r>
              <a:rPr lang="de-DE" sz="1600" dirty="0" smtClean="0">
                <a:latin typeface="Arial CE" pitchFamily="34" charset="0"/>
              </a:rPr>
              <a:t>Bratislava, 2. Dezember 2015</a:t>
            </a:r>
            <a:endParaRPr lang="de-CH" sz="1600" dirty="0">
              <a:latin typeface="Arial CE" pitchFamily="34" charset="0"/>
            </a:endParaRPr>
          </a:p>
        </p:txBody>
      </p:sp>
      <p:sp>
        <p:nvSpPr>
          <p:cNvPr id="5122" name="Rectangle 6"/>
          <p:cNvSpPr>
            <a:spLocks noChangeArrowheads="1"/>
          </p:cNvSpPr>
          <p:nvPr/>
        </p:nvSpPr>
        <p:spPr bwMode="auto">
          <a:xfrm>
            <a:off x="5264150" y="188913"/>
            <a:ext cx="3816350" cy="719137"/>
          </a:xfrm>
          <a:prstGeom prst="rect">
            <a:avLst/>
          </a:prstGeom>
          <a:solidFill>
            <a:schemeClr val="bg1"/>
          </a:solidFill>
          <a:ln w="9525">
            <a:noFill/>
            <a:miter lim="800000"/>
            <a:headEnd/>
            <a:tailEnd/>
          </a:ln>
        </p:spPr>
        <p:txBody>
          <a:bodyPr wrap="none" anchor="ctr"/>
          <a:lstStyle/>
          <a:p>
            <a:pPr eaLnBrk="0" hangingPunct="0"/>
            <a:endParaRPr lang="de-DE"/>
          </a:p>
        </p:txBody>
      </p:sp>
      <p:pic>
        <p:nvPicPr>
          <p:cNvPr id="5123" name="Grafik 6"/>
          <p:cNvPicPr>
            <a:picLocks noChangeAspect="1"/>
          </p:cNvPicPr>
          <p:nvPr/>
        </p:nvPicPr>
        <p:blipFill>
          <a:blip r:embed="rId3"/>
          <a:srcRect/>
          <a:stretch>
            <a:fillRect/>
          </a:stretch>
        </p:blipFill>
        <p:spPr bwMode="auto">
          <a:xfrm>
            <a:off x="965200" y="1412875"/>
            <a:ext cx="7358063" cy="873125"/>
          </a:xfrm>
          <a:prstGeom prst="rect">
            <a:avLst/>
          </a:prstGeom>
          <a:noFill/>
          <a:ln w="9525">
            <a:noFill/>
            <a:miter lim="800000"/>
            <a:headEnd/>
            <a:tailEnd/>
          </a:ln>
        </p:spPr>
      </p:pic>
      <p:pic>
        <p:nvPicPr>
          <p:cNvPr id="5124" name="Bild 2" descr="13-09-26 Fusszeile MSuP Briefschaften.jpg"/>
          <p:cNvPicPr>
            <a:picLocks noChangeAspect="1"/>
          </p:cNvPicPr>
          <p:nvPr/>
        </p:nvPicPr>
        <p:blipFill>
          <a:blip r:embed="rId4"/>
          <a:srcRect/>
          <a:stretch>
            <a:fillRect/>
          </a:stretch>
        </p:blipFill>
        <p:spPr bwMode="auto">
          <a:xfrm>
            <a:off x="3959225" y="6381750"/>
            <a:ext cx="3960813" cy="360363"/>
          </a:xfrm>
          <a:prstGeom prst="rect">
            <a:avLst/>
          </a:prstGeom>
          <a:noFill/>
          <a:ln w="9525">
            <a:noFill/>
            <a:miter lim="800000"/>
            <a:headEnd/>
            <a:tailEnd/>
          </a:ln>
        </p:spPr>
      </p:pic>
      <p:pic>
        <p:nvPicPr>
          <p:cNvPr id="5125" name="Bild 2" descr="_MG_7497 rgb.jpg"/>
          <p:cNvPicPr>
            <a:picLocks noChangeAspect="1"/>
          </p:cNvPicPr>
          <p:nvPr/>
        </p:nvPicPr>
        <p:blipFill>
          <a:blip r:embed="rId5"/>
          <a:srcRect l="10164" t="14426" r="1221" b="31137"/>
          <a:stretch>
            <a:fillRect/>
          </a:stretch>
        </p:blipFill>
        <p:spPr bwMode="auto">
          <a:xfrm>
            <a:off x="0" y="3124200"/>
            <a:ext cx="41148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de-CH" sz="2800" dirty="0" smtClean="0">
                <a:effectLst/>
                <a:latin typeface="Arial CE" panose="020B0604020202020204" pitchFamily="34" charset="0"/>
                <a:ea typeface="+mj-ea"/>
                <a:cs typeface="Arial CE" panose="020B0604020202020204" pitchFamily="34" charset="0"/>
              </a:rPr>
              <a:t>Wirtschaftsstandort Schweiz</a:t>
            </a:r>
            <a:endParaRPr lang="de-CH" sz="2800" dirty="0">
              <a:effectLst/>
              <a:latin typeface="Arial CE" panose="020B0604020202020204" pitchFamily="34" charset="0"/>
              <a:ea typeface="+mj-ea"/>
              <a:cs typeface="Arial CE" panose="020B0604020202020204" pitchFamily="34" charset="0"/>
            </a:endParaRPr>
          </a:p>
        </p:txBody>
      </p:sp>
      <p:pic>
        <p:nvPicPr>
          <p:cNvPr id="5" name="Grafik 4"/>
          <p:cNvPicPr>
            <a:picLocks noChangeAspect="1"/>
          </p:cNvPicPr>
          <p:nvPr/>
        </p:nvPicPr>
        <p:blipFill rotWithShape="1">
          <a:blip r:embed="rId2"/>
          <a:srcRect t="17393"/>
          <a:stretch/>
        </p:blipFill>
        <p:spPr>
          <a:xfrm>
            <a:off x="2339752" y="3618000"/>
            <a:ext cx="5933793" cy="3240000"/>
          </a:xfrm>
          <a:prstGeom prst="rect">
            <a:avLst/>
          </a:prstGeom>
        </p:spPr>
      </p:pic>
      <p:sp>
        <p:nvSpPr>
          <p:cNvPr id="3" name="Inhaltsplatzhalter 2"/>
          <p:cNvSpPr>
            <a:spLocks noGrp="1"/>
          </p:cNvSpPr>
          <p:nvPr>
            <p:ph idx="1"/>
          </p:nvPr>
        </p:nvSpPr>
        <p:spPr>
          <a:xfrm>
            <a:off x="571500" y="1786210"/>
            <a:ext cx="8032948" cy="3598863"/>
          </a:xfrm>
        </p:spPr>
        <p:txBody>
          <a:bodyPr/>
          <a:lstStyle/>
          <a:p>
            <a:pPr marL="357188" indent="-357188">
              <a:buFont typeface="Arial" panose="020B0604020202020204" pitchFamily="34" charset="0"/>
              <a:buChar char="•"/>
            </a:pPr>
            <a:r>
              <a:rPr lang="de-CH" dirty="0" smtClean="0">
                <a:latin typeface="Arial CE" panose="020B0604020202020204" pitchFamily="34" charset="0"/>
                <a:cs typeface="Arial CE" panose="020B0604020202020204" pitchFamily="34" charset="0"/>
              </a:rPr>
              <a:t>Starker Finanzplatz, mässige Steuerbelastung</a:t>
            </a:r>
          </a:p>
          <a:p>
            <a:pPr marL="630238" lvl="1" indent="-273050">
              <a:buFont typeface="Symbol" panose="05050102010706020507" pitchFamily="18" charset="2"/>
              <a:buChar char="-"/>
            </a:pPr>
            <a:r>
              <a:rPr lang="de-CH" dirty="0">
                <a:latin typeface="Arial CE" panose="020B0604020202020204" pitchFamily="34" charset="0"/>
                <a:cs typeface="Arial CE" panose="020B0604020202020204" pitchFamily="34" charset="0"/>
              </a:rPr>
              <a:t>Breites Angebot an Bank- und Versicherungsprodukten</a:t>
            </a:r>
          </a:p>
          <a:p>
            <a:pPr marL="630238" lvl="1" indent="-273050">
              <a:buFont typeface="Symbol" panose="05050102010706020507" pitchFamily="18" charset="2"/>
              <a:buChar char="-"/>
            </a:pPr>
            <a:r>
              <a:rPr lang="de-CH" dirty="0">
                <a:latin typeface="Arial CE" panose="020B0604020202020204" pitchFamily="34" charset="0"/>
                <a:cs typeface="Arial CE" panose="020B0604020202020204" pitchFamily="34" charset="0"/>
              </a:rPr>
              <a:t>Günstiger Zinskonditionen</a:t>
            </a:r>
          </a:p>
          <a:p>
            <a:pPr marL="630238" lvl="1" indent="-273050">
              <a:buFont typeface="Symbol" panose="05050102010706020507" pitchFamily="18" charset="2"/>
              <a:buChar char="-"/>
            </a:pPr>
            <a:r>
              <a:rPr lang="de-CH" dirty="0">
                <a:latin typeface="Arial CE" panose="020B0604020202020204" pitchFamily="34" charset="0"/>
                <a:cs typeface="Arial CE" panose="020B0604020202020204" pitchFamily="34" charset="0"/>
              </a:rPr>
              <a:t>Langfristig hohe Preisstabilität, tiefe Inflation</a:t>
            </a:r>
          </a:p>
          <a:p>
            <a:pPr marL="630238" lvl="1" indent="-273050">
              <a:buFont typeface="Symbol" panose="05050102010706020507" pitchFamily="18" charset="2"/>
              <a:buChar char="-"/>
            </a:pPr>
            <a:r>
              <a:rPr lang="de-CH" dirty="0">
                <a:latin typeface="Arial CE" panose="020B0604020202020204" pitchFamily="34" charset="0"/>
                <a:cs typeface="Arial CE" panose="020B0604020202020204" pitchFamily="34" charset="0"/>
              </a:rPr>
              <a:t>Europaweit konkurrenzfähige Steuersätze</a:t>
            </a:r>
          </a:p>
        </p:txBody>
      </p:sp>
      <p:sp>
        <p:nvSpPr>
          <p:cNvPr id="6" name="Textfeld 5"/>
          <p:cNvSpPr txBox="1"/>
          <p:nvPr/>
        </p:nvSpPr>
        <p:spPr>
          <a:xfrm>
            <a:off x="899592" y="4287457"/>
            <a:ext cx="1768252" cy="1077218"/>
          </a:xfrm>
          <a:prstGeom prst="rect">
            <a:avLst/>
          </a:prstGeom>
          <a:noFill/>
        </p:spPr>
        <p:txBody>
          <a:bodyPr wrap="square" rtlCol="0">
            <a:spAutoFit/>
          </a:bodyPr>
          <a:lstStyle/>
          <a:p>
            <a:r>
              <a:rPr lang="de-CH" sz="1600" dirty="0" smtClean="0">
                <a:latin typeface="Arial CE" panose="020B0604020202020204" pitchFamily="34" charset="0"/>
                <a:cs typeface="Arial CE" panose="020B0604020202020204" pitchFamily="34" charset="0"/>
              </a:rPr>
              <a:t>Gesamtsteuer-belastung in % auf Gewinn</a:t>
            </a:r>
            <a:br>
              <a:rPr lang="de-CH" sz="1600" dirty="0" smtClean="0">
                <a:latin typeface="Arial CE" panose="020B0604020202020204" pitchFamily="34" charset="0"/>
                <a:cs typeface="Arial CE" panose="020B0604020202020204" pitchFamily="34" charset="0"/>
              </a:rPr>
            </a:br>
            <a:r>
              <a:rPr lang="de-CH" sz="1600" dirty="0" smtClean="0">
                <a:latin typeface="Arial CE" panose="020B0604020202020204" pitchFamily="34" charset="0"/>
                <a:cs typeface="Arial CE" panose="020B0604020202020204" pitchFamily="34" charset="0"/>
              </a:rPr>
              <a:t> </a:t>
            </a:r>
            <a:r>
              <a:rPr lang="de-CH" sz="800" dirty="0" smtClean="0">
                <a:latin typeface="Arial CE" panose="020B0604020202020204" pitchFamily="34" charset="0"/>
                <a:cs typeface="Arial CE" panose="020B0604020202020204" pitchFamily="34" charset="0"/>
              </a:rPr>
              <a:t>(Quelle: PWC, 2009)</a:t>
            </a:r>
            <a:endParaRPr lang="de-CH" sz="800" dirty="0">
              <a:latin typeface="Arial CE" panose="020B0604020202020204" pitchFamily="34" charset="0"/>
              <a:cs typeface="Arial CE" panose="020B0604020202020204" pitchFamily="34" charset="0"/>
            </a:endParaRPr>
          </a:p>
        </p:txBody>
      </p:sp>
    </p:spTree>
    <p:extLst>
      <p:ext uri="{BB962C8B-B14F-4D97-AF65-F5344CB8AC3E}">
        <p14:creationId xmlns:p14="http://schemas.microsoft.com/office/powerpoint/2010/main" val="3730888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de-CH" sz="2800" dirty="0" smtClean="0">
                <a:effectLst/>
                <a:latin typeface="Arial CE" panose="020B0604020202020204" pitchFamily="34" charset="0"/>
                <a:ea typeface="+mj-ea"/>
                <a:cs typeface="Arial CE" panose="020B0604020202020204" pitchFamily="34" charset="0"/>
              </a:rPr>
              <a:t>Wirtschaftsstandort Schweiz</a:t>
            </a:r>
            <a:endParaRPr lang="de-CH" sz="2800" dirty="0">
              <a:effectLst/>
              <a:latin typeface="Arial CE" panose="020B0604020202020204" pitchFamily="34" charset="0"/>
              <a:ea typeface="+mj-ea"/>
              <a:cs typeface="Arial CE" panose="020B0604020202020204" pitchFamily="34" charset="0"/>
            </a:endParaRPr>
          </a:p>
        </p:txBody>
      </p:sp>
      <p:sp>
        <p:nvSpPr>
          <p:cNvPr id="3" name="Inhaltsplatzhalter 2"/>
          <p:cNvSpPr>
            <a:spLocks noGrp="1"/>
          </p:cNvSpPr>
          <p:nvPr>
            <p:ph idx="1"/>
          </p:nvPr>
        </p:nvSpPr>
        <p:spPr>
          <a:xfrm>
            <a:off x="571500" y="1916832"/>
            <a:ext cx="7916863" cy="3598863"/>
          </a:xfrm>
        </p:spPr>
        <p:txBody>
          <a:bodyPr/>
          <a:lstStyle/>
          <a:p>
            <a:pPr marL="357188" indent="-357188">
              <a:buFont typeface="Arial" panose="020B0604020202020204" pitchFamily="34" charset="0"/>
              <a:buChar char="•"/>
            </a:pPr>
            <a:r>
              <a:rPr lang="de-CH" dirty="0" smtClean="0">
                <a:latin typeface="Arial CE" panose="020B0604020202020204" pitchFamily="34" charset="0"/>
                <a:cs typeface="Arial CE" panose="020B0604020202020204" pitchFamily="34" charset="0"/>
              </a:rPr>
              <a:t>Weltweit führende Wirtschaftscluster</a:t>
            </a:r>
          </a:p>
          <a:p>
            <a:pPr marL="630238" lvl="1" indent="-273050">
              <a:buFont typeface="Symbol" panose="05050102010706020507" pitchFamily="18" charset="2"/>
              <a:buChar char="-"/>
            </a:pPr>
            <a:r>
              <a:rPr lang="de-CH" dirty="0">
                <a:latin typeface="Arial CE" panose="020B0604020202020204" pitchFamily="34" charset="0"/>
                <a:cs typeface="Arial CE" panose="020B0604020202020204" pitchFamily="34" charset="0"/>
              </a:rPr>
              <a:t>Einzigartige Konzentration von </a:t>
            </a:r>
            <a:r>
              <a:rPr lang="de-CH" dirty="0" err="1">
                <a:latin typeface="Arial CE" panose="020B0604020202020204" pitchFamily="34" charset="0"/>
                <a:cs typeface="Arial CE" panose="020B0604020202020204" pitchFamily="34" charset="0"/>
              </a:rPr>
              <a:t>Pharma</a:t>
            </a:r>
            <a:r>
              <a:rPr lang="de-CH" dirty="0">
                <a:latin typeface="Arial CE" panose="020B0604020202020204" pitchFamily="34" charset="0"/>
                <a:cs typeface="Arial CE" panose="020B0604020202020204" pitchFamily="34" charset="0"/>
              </a:rPr>
              <a:t> und Life Science</a:t>
            </a:r>
          </a:p>
          <a:p>
            <a:pPr marL="630238" lvl="1" indent="-273050">
              <a:buFont typeface="Symbol" panose="05050102010706020507" pitchFamily="18" charset="2"/>
              <a:buChar char="-"/>
            </a:pPr>
            <a:r>
              <a:rPr lang="de-CH" dirty="0">
                <a:latin typeface="Arial CE" panose="020B0604020202020204" pitchFamily="34" charset="0"/>
                <a:cs typeface="Arial CE" panose="020B0604020202020204" pitchFamily="34" charset="0"/>
              </a:rPr>
              <a:t>Bedeutender Finanzplatz</a:t>
            </a:r>
          </a:p>
          <a:p>
            <a:pPr marL="630238" lvl="1" indent="-273050">
              <a:buFont typeface="Symbol" panose="05050102010706020507" pitchFamily="18" charset="2"/>
              <a:buChar char="-"/>
            </a:pPr>
            <a:r>
              <a:rPr lang="de-CH" dirty="0">
                <a:latin typeface="Arial CE" panose="020B0604020202020204" pitchFamily="34" charset="0"/>
                <a:cs typeface="Arial CE" panose="020B0604020202020204" pitchFamily="34" charset="0"/>
              </a:rPr>
              <a:t>Marktführer in der Luxusuhrenindustrie</a:t>
            </a:r>
          </a:p>
          <a:p>
            <a:pPr marL="630238" lvl="1" indent="-273050">
              <a:buFont typeface="Symbol" panose="05050102010706020507" pitchFamily="18" charset="2"/>
              <a:buChar char="-"/>
            </a:pPr>
            <a:r>
              <a:rPr lang="de-CH" dirty="0">
                <a:latin typeface="Arial CE" panose="020B0604020202020204" pitchFamily="34" charset="0"/>
                <a:cs typeface="Arial CE" panose="020B0604020202020204" pitchFamily="34" charset="0"/>
              </a:rPr>
              <a:t>Trotz Rohstoffarmut global bedeutender Standort im Rohstoffhandel</a:t>
            </a:r>
          </a:p>
          <a:p>
            <a:pPr marL="630238" lvl="1" indent="-273050">
              <a:buFont typeface="Symbol" panose="05050102010706020507" pitchFamily="18" charset="2"/>
              <a:buChar char="-"/>
            </a:pPr>
            <a:r>
              <a:rPr lang="de-CH" dirty="0">
                <a:latin typeface="Arial CE" panose="020B0604020202020204" pitchFamily="34" charset="0"/>
                <a:cs typeface="Arial CE" panose="020B0604020202020204" pitchFamily="34" charset="0"/>
              </a:rPr>
              <a:t>Führender neutraler Standort für europäische Headquarterfunktionen</a:t>
            </a:r>
          </a:p>
        </p:txBody>
      </p:sp>
      <p:pic>
        <p:nvPicPr>
          <p:cNvPr id="4" name="Grafik 3"/>
          <p:cNvPicPr>
            <a:picLocks noChangeAspect="1"/>
          </p:cNvPicPr>
          <p:nvPr/>
        </p:nvPicPr>
        <p:blipFill>
          <a:blip r:embed="rId2"/>
          <a:stretch>
            <a:fillRect/>
          </a:stretch>
        </p:blipFill>
        <p:spPr>
          <a:xfrm>
            <a:off x="570460" y="4922764"/>
            <a:ext cx="666750" cy="485775"/>
          </a:xfrm>
          <a:prstGeom prst="rect">
            <a:avLst/>
          </a:prstGeom>
        </p:spPr>
      </p:pic>
      <p:pic>
        <p:nvPicPr>
          <p:cNvPr id="5" name="Grafik 4"/>
          <p:cNvPicPr>
            <a:picLocks noChangeAspect="1"/>
          </p:cNvPicPr>
          <p:nvPr/>
        </p:nvPicPr>
        <p:blipFill>
          <a:blip r:embed="rId3"/>
          <a:stretch>
            <a:fillRect/>
          </a:stretch>
        </p:blipFill>
        <p:spPr>
          <a:xfrm>
            <a:off x="678256" y="5564842"/>
            <a:ext cx="1521473" cy="396000"/>
          </a:xfrm>
          <a:prstGeom prst="rect">
            <a:avLst/>
          </a:prstGeom>
        </p:spPr>
      </p:pic>
      <p:pic>
        <p:nvPicPr>
          <p:cNvPr id="6" name="Grafik 5"/>
          <p:cNvPicPr>
            <a:picLocks noChangeAspect="1"/>
          </p:cNvPicPr>
          <p:nvPr/>
        </p:nvPicPr>
        <p:blipFill>
          <a:blip r:embed="rId4"/>
          <a:stretch>
            <a:fillRect/>
          </a:stretch>
        </p:blipFill>
        <p:spPr>
          <a:xfrm>
            <a:off x="1970394" y="4965626"/>
            <a:ext cx="1085850" cy="485775"/>
          </a:xfrm>
          <a:prstGeom prst="rect">
            <a:avLst/>
          </a:prstGeom>
        </p:spPr>
      </p:pic>
      <p:pic>
        <p:nvPicPr>
          <p:cNvPr id="7" name="Grafik 6"/>
          <p:cNvPicPr>
            <a:picLocks noChangeAspect="1"/>
          </p:cNvPicPr>
          <p:nvPr/>
        </p:nvPicPr>
        <p:blipFill>
          <a:blip r:embed="rId5"/>
          <a:stretch>
            <a:fillRect/>
          </a:stretch>
        </p:blipFill>
        <p:spPr>
          <a:xfrm>
            <a:off x="1970394" y="5959544"/>
            <a:ext cx="2085975" cy="561975"/>
          </a:xfrm>
          <a:prstGeom prst="rect">
            <a:avLst/>
          </a:prstGeom>
        </p:spPr>
      </p:pic>
      <p:pic>
        <p:nvPicPr>
          <p:cNvPr id="8" name="Grafik 7"/>
          <p:cNvPicPr>
            <a:picLocks noChangeAspect="1"/>
          </p:cNvPicPr>
          <p:nvPr/>
        </p:nvPicPr>
        <p:blipFill>
          <a:blip r:embed="rId6"/>
          <a:stretch>
            <a:fillRect/>
          </a:stretch>
        </p:blipFill>
        <p:spPr>
          <a:xfrm>
            <a:off x="5436096" y="5165651"/>
            <a:ext cx="1591764" cy="396000"/>
          </a:xfrm>
          <a:prstGeom prst="rect">
            <a:avLst/>
          </a:prstGeom>
        </p:spPr>
      </p:pic>
      <p:pic>
        <p:nvPicPr>
          <p:cNvPr id="9" name="Grafik 8"/>
          <p:cNvPicPr>
            <a:picLocks noChangeAspect="1"/>
          </p:cNvPicPr>
          <p:nvPr/>
        </p:nvPicPr>
        <p:blipFill>
          <a:blip r:embed="rId7"/>
          <a:stretch>
            <a:fillRect/>
          </a:stretch>
        </p:blipFill>
        <p:spPr>
          <a:xfrm>
            <a:off x="3274700" y="5171543"/>
            <a:ext cx="1419225" cy="400050"/>
          </a:xfrm>
          <a:prstGeom prst="rect">
            <a:avLst/>
          </a:prstGeom>
        </p:spPr>
      </p:pic>
      <p:pic>
        <p:nvPicPr>
          <p:cNvPr id="10" name="Grafik 9"/>
          <p:cNvPicPr>
            <a:picLocks noChangeAspect="1"/>
          </p:cNvPicPr>
          <p:nvPr/>
        </p:nvPicPr>
        <p:blipFill>
          <a:blip r:embed="rId8"/>
          <a:stretch>
            <a:fillRect/>
          </a:stretch>
        </p:blipFill>
        <p:spPr>
          <a:xfrm>
            <a:off x="4313414" y="5564719"/>
            <a:ext cx="1533525" cy="1047750"/>
          </a:xfrm>
          <a:prstGeom prst="rect">
            <a:avLst/>
          </a:prstGeom>
        </p:spPr>
      </p:pic>
      <p:pic>
        <p:nvPicPr>
          <p:cNvPr id="11" name="Grafik 10"/>
          <p:cNvPicPr>
            <a:picLocks noChangeAspect="1"/>
          </p:cNvPicPr>
          <p:nvPr/>
        </p:nvPicPr>
        <p:blipFill>
          <a:blip r:embed="rId9"/>
          <a:stretch>
            <a:fillRect/>
          </a:stretch>
        </p:blipFill>
        <p:spPr>
          <a:xfrm>
            <a:off x="6602663" y="5741839"/>
            <a:ext cx="850394" cy="864000"/>
          </a:xfrm>
          <a:prstGeom prst="rect">
            <a:avLst/>
          </a:prstGeom>
        </p:spPr>
      </p:pic>
    </p:spTree>
    <p:extLst>
      <p:ext uri="{BB962C8B-B14F-4D97-AF65-F5344CB8AC3E}">
        <p14:creationId xmlns:p14="http://schemas.microsoft.com/office/powerpoint/2010/main" val="2329148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a:off x="107504" y="692696"/>
            <a:ext cx="8980584" cy="6048000"/>
          </a:xfrm>
          <a:prstGeom prst="rect">
            <a:avLst/>
          </a:prstGeom>
        </p:spPr>
      </p:pic>
    </p:spTree>
    <p:extLst>
      <p:ext uri="{BB962C8B-B14F-4D97-AF65-F5344CB8AC3E}">
        <p14:creationId xmlns:p14="http://schemas.microsoft.com/office/powerpoint/2010/main" val="783190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5"/>
          <p:cNvSpPr>
            <a:spLocks noGrp="1" noChangeArrowheads="1"/>
          </p:cNvSpPr>
          <p:nvPr>
            <p:ph type="ctrTitle" idx="4294967295"/>
          </p:nvPr>
        </p:nvSpPr>
        <p:spPr>
          <a:xfrm>
            <a:off x="685800" y="2130425"/>
            <a:ext cx="7772400" cy="1470025"/>
          </a:xfrm>
          <a:noFill/>
        </p:spPr>
        <p:txBody>
          <a:bodyPr/>
          <a:lstStyle/>
          <a:p>
            <a:pPr algn="ctr"/>
            <a:r>
              <a:rPr lang="de-CH" dirty="0" smtClean="0">
                <a:effectLst/>
                <a:latin typeface="Arial CE" panose="020B0604020202020204" pitchFamily="34" charset="0"/>
                <a:cs typeface="Arial CE" panose="020B0604020202020204" pitchFamily="34" charset="0"/>
              </a:rPr>
              <a:t>2. Die Grundzüge des schweizerischen Steuersystems</a:t>
            </a:r>
            <a:endParaRPr lang="en-US" dirty="0" smtClean="0">
              <a:effectLst/>
              <a:latin typeface="Arial CE" panose="020B0604020202020204" pitchFamily="34" charset="0"/>
              <a:cs typeface="Arial CE"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571500" y="1079500"/>
            <a:ext cx="7916863" cy="619125"/>
          </a:xfrm>
          <a:extLst>
            <a:ext uri="{909E8E84-426E-40dd-AFC4-6F175D3DCCD1}"/>
            <a:ext uri="{91240B29-F687-4f45-9708-019B960494DF}"/>
          </a:extLst>
        </p:spPr>
        <p:txBody>
          <a:bodyPr/>
          <a:lstStyle/>
          <a:p>
            <a:pPr eaLnBrk="1" hangingPunct="1">
              <a:defRPr/>
            </a:pPr>
            <a:r>
              <a:rPr lang="de-DE" sz="2800" dirty="0">
                <a:effectLst/>
                <a:latin typeface="Arial CE" panose="020B0604020202020204" pitchFamily="34" charset="0"/>
                <a:ea typeface="+mj-ea"/>
                <a:cs typeface="Arial CE" panose="020B0604020202020204" pitchFamily="34" charset="0"/>
              </a:rPr>
              <a:t>Das schweizerische Steuersystem</a:t>
            </a:r>
            <a:endParaRPr lang="de-DE" sz="2800" dirty="0" smtClean="0">
              <a:effectLst/>
              <a:latin typeface="Arial CE" panose="020B0604020202020204" pitchFamily="34" charset="0"/>
              <a:ea typeface="+mj-ea"/>
              <a:cs typeface="Arial CE" panose="020B0604020202020204" pitchFamily="34" charset="0"/>
            </a:endParaRPr>
          </a:p>
        </p:txBody>
      </p:sp>
      <p:sp>
        <p:nvSpPr>
          <p:cNvPr id="20482" name="Rectangle 3"/>
          <p:cNvSpPr>
            <a:spLocks noGrp="1" noChangeArrowheads="1"/>
          </p:cNvSpPr>
          <p:nvPr>
            <p:ph idx="4294967295"/>
          </p:nvPr>
        </p:nvSpPr>
        <p:spPr>
          <a:xfrm>
            <a:off x="573088" y="1979613"/>
            <a:ext cx="8462962" cy="3598862"/>
          </a:xfrm>
        </p:spPr>
        <p:txBody>
          <a:bodyPr/>
          <a:lstStyle/>
          <a:p>
            <a:pPr marL="0" indent="0" eaLnBrk="1" hangingPunct="1">
              <a:spcAft>
                <a:spcPts val="600"/>
              </a:spcAft>
            </a:pPr>
            <a:r>
              <a:rPr lang="de-CH" b="1" dirty="0" smtClean="0">
                <a:latin typeface="Arial CE" panose="020B0604020202020204" pitchFamily="34" charset="0"/>
                <a:cs typeface="Arial CE" panose="020B0604020202020204" pitchFamily="34" charset="0"/>
              </a:rPr>
              <a:t>Definition des schweizerischen Steuersystems</a:t>
            </a:r>
          </a:p>
          <a:p>
            <a:pPr marL="0" indent="0" eaLnBrk="1" hangingPunct="1"/>
            <a:r>
              <a:rPr lang="de-CH" dirty="0" smtClean="0">
                <a:latin typeface="Arial CE" panose="020B0604020202020204" pitchFamily="34" charset="0"/>
                <a:cs typeface="Arial CE" panose="020B0604020202020204" pitchFamily="34" charset="0"/>
              </a:rPr>
              <a:t>Das schweizerische Steuersystem kann definiert werden als die Gesamtheit der von der Eidgenossenschaft, den Kantonen und Gemeinden erhobenen Steuern in ihrem gegenseitigen Verhältnis. </a:t>
            </a:r>
          </a:p>
        </p:txBody>
      </p:sp>
      <p:sp>
        <p:nvSpPr>
          <p:cNvPr id="6" name="Textfeld 5"/>
          <p:cNvSpPr txBox="1"/>
          <p:nvPr/>
        </p:nvSpPr>
        <p:spPr>
          <a:xfrm>
            <a:off x="7451725" y="6669088"/>
            <a:ext cx="3168650" cy="169862"/>
          </a:xfrm>
          <a:prstGeom prst="rect">
            <a:avLst/>
          </a:prstGeom>
          <a:noFill/>
        </p:spPr>
        <p:txBody>
          <a:bodyPr>
            <a:spAutoFit/>
          </a:bodyPr>
          <a:lstStyle/>
          <a:p>
            <a:pPr eaLnBrk="0" hangingPunct="0">
              <a:defRPr/>
            </a:pPr>
            <a:r>
              <a:rPr lang="de-CH" sz="500" dirty="0">
                <a:latin typeface="+mj-lt"/>
                <a:ea typeface="ＭＳ Ｐゴシック" panose="020B0600070205080204" pitchFamily="34" charset="-128"/>
                <a:cs typeface="+mn-cs"/>
              </a:rPr>
              <a:t>Quelle: Prof. Dr. R. Waldburger, Universität St. Gallen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idx="4294967295"/>
          </p:nvPr>
        </p:nvSpPr>
        <p:spPr>
          <a:noFill/>
        </p:spPr>
        <p:txBody>
          <a:bodyPr/>
          <a:lstStyle/>
          <a:p>
            <a:r>
              <a:rPr lang="de-CH" sz="2800" dirty="0" smtClean="0">
                <a:effectLst/>
                <a:latin typeface="Arial CE" panose="020B0604020202020204" pitchFamily="34" charset="0"/>
                <a:cs typeface="Arial CE" panose="020B0604020202020204" pitchFamily="34" charset="0"/>
              </a:rPr>
              <a:t>Föderalistischer Aufbau der Schweiz</a:t>
            </a:r>
            <a:endParaRPr lang="en-US" sz="2800" dirty="0" smtClean="0">
              <a:effectLst/>
              <a:latin typeface="Arial CE" panose="020B0604020202020204" pitchFamily="34" charset="0"/>
              <a:cs typeface="Arial CE" panose="020B0604020202020204" pitchFamily="34" charset="0"/>
            </a:endParaRPr>
          </a:p>
        </p:txBody>
      </p:sp>
      <p:sp>
        <p:nvSpPr>
          <p:cNvPr id="9218" name="Rectangle 3"/>
          <p:cNvSpPr>
            <a:spLocks noGrp="1" noChangeArrowheads="1"/>
          </p:cNvSpPr>
          <p:nvPr>
            <p:ph type="body" sz="half" idx="4294967295"/>
          </p:nvPr>
        </p:nvSpPr>
        <p:spPr>
          <a:xfrm>
            <a:off x="539750" y="1844675"/>
            <a:ext cx="4608513" cy="4608513"/>
          </a:xfrm>
        </p:spPr>
        <p:txBody>
          <a:bodyPr/>
          <a:lstStyle/>
          <a:p>
            <a:pPr marL="365125" indent="-365125"/>
            <a:endParaRPr lang="en-US" sz="1600" b="1" dirty="0" smtClean="0"/>
          </a:p>
          <a:p>
            <a:pPr marL="365125" indent="-365125"/>
            <a:r>
              <a:rPr lang="de-CH" sz="1800" b="1" dirty="0" smtClean="0">
                <a:latin typeface="Arial CE" panose="020B0604020202020204" pitchFamily="34" charset="0"/>
                <a:cs typeface="Arial CE" panose="020B0604020202020204" pitchFamily="34" charset="0"/>
              </a:rPr>
              <a:t>Der Schweizerische Bundesstaat</a:t>
            </a:r>
          </a:p>
          <a:p>
            <a:pPr marL="365125" indent="-365125">
              <a:buFontTx/>
              <a:buChar char="•"/>
            </a:pPr>
            <a:r>
              <a:rPr lang="de-CH" sz="1800" dirty="0" smtClean="0">
                <a:latin typeface="Arial CE" panose="020B0604020202020204" pitchFamily="34" charset="0"/>
                <a:cs typeface="Arial CE" panose="020B0604020202020204" pitchFamily="34" charset="0"/>
              </a:rPr>
              <a:t>Die Schweiz ist seit 1848 ein Bundesstaat. </a:t>
            </a:r>
          </a:p>
          <a:p>
            <a:pPr marL="365125" indent="-365125">
              <a:buFontTx/>
              <a:buChar char="•"/>
            </a:pPr>
            <a:r>
              <a:rPr lang="de-CH" sz="1800" dirty="0" smtClean="0">
                <a:latin typeface="Arial CE" panose="020B0604020202020204" pitchFamily="34" charset="0"/>
                <a:cs typeface="Arial CE" panose="020B0604020202020204" pitchFamily="34" charset="0"/>
              </a:rPr>
              <a:t>Die Macht ist aufgeteilt auf den Bund/die Eidgenossenschaft (Zentralstaat), die 26 Kantone (Bundesstaaten) und die 2350 Gemeinden (Stand am 1.1.2015).</a:t>
            </a:r>
          </a:p>
          <a:p>
            <a:pPr marL="365125" indent="-365125">
              <a:buFontTx/>
              <a:buChar char="•"/>
            </a:pPr>
            <a:r>
              <a:rPr lang="de-CH" sz="1800" dirty="0" smtClean="0">
                <a:latin typeface="Arial CE" panose="020B0604020202020204" pitchFamily="34" charset="0"/>
                <a:cs typeface="Arial CE" panose="020B0604020202020204" pitchFamily="34" charset="0"/>
              </a:rPr>
              <a:t>Jede dieser staatlichen Ebenen hat eine legislative Gewalt (Erlass von Gesetzen) und eine exekutive Gewalt (Vollzug der Gesetze).</a:t>
            </a:r>
          </a:p>
          <a:p>
            <a:pPr marL="365125" indent="-365125">
              <a:buFontTx/>
              <a:buChar char="•"/>
            </a:pPr>
            <a:r>
              <a:rPr lang="de-CH" sz="1800" dirty="0" smtClean="0">
                <a:latin typeface="Arial CE" panose="020B0604020202020204" pitchFamily="34" charset="0"/>
                <a:cs typeface="Arial CE" panose="020B0604020202020204" pitchFamily="34" charset="0"/>
              </a:rPr>
              <a:t>Der Bund und die Kantone haben zudem eine </a:t>
            </a:r>
            <a:r>
              <a:rPr lang="de-CH" sz="1800" dirty="0" err="1" smtClean="0">
                <a:latin typeface="Arial CE" panose="020B0604020202020204" pitchFamily="34" charset="0"/>
                <a:cs typeface="Arial CE" panose="020B0604020202020204" pitchFamily="34" charset="0"/>
              </a:rPr>
              <a:t>judikative</a:t>
            </a:r>
            <a:r>
              <a:rPr lang="de-CH" sz="1800" dirty="0" smtClean="0">
                <a:latin typeface="Arial CE" panose="020B0604020202020204" pitchFamily="34" charset="0"/>
                <a:cs typeface="Arial CE" panose="020B0604020202020204" pitchFamily="34" charset="0"/>
              </a:rPr>
              <a:t> Gewalt (alle Gerichte), die für die Einhaltung der Gesetze sorgt. </a:t>
            </a:r>
          </a:p>
          <a:p>
            <a:pPr marL="365125" indent="-365125">
              <a:buFontTx/>
              <a:buChar char="•"/>
            </a:pPr>
            <a:endParaRPr lang="en-US" sz="1800" b="1" dirty="0" smtClean="0"/>
          </a:p>
        </p:txBody>
      </p:sp>
      <p:graphicFrame>
        <p:nvGraphicFramePr>
          <p:cNvPr id="11285" name="Group 21"/>
          <p:cNvGraphicFramePr>
            <a:graphicFrameLocks noGrp="1"/>
          </p:cNvGraphicFramePr>
          <p:nvPr>
            <p:ph sz="half" idx="4294967295"/>
            <p:extLst>
              <p:ext uri="{D42A27DB-BD31-4B8C-83A1-F6EECF244321}">
                <p14:modId xmlns:p14="http://schemas.microsoft.com/office/powerpoint/2010/main" val="1955162003"/>
              </p:ext>
            </p:extLst>
          </p:nvPr>
        </p:nvGraphicFramePr>
        <p:xfrm>
          <a:off x="5364163" y="2708275"/>
          <a:ext cx="3384550" cy="3087307"/>
        </p:xfrm>
        <a:graphic>
          <a:graphicData uri="http://schemas.openxmlformats.org/drawingml/2006/table">
            <a:tbl>
              <a:tblPr/>
              <a:tblGrid>
                <a:gridCol w="790575"/>
                <a:gridCol w="2593975"/>
              </a:tblGrid>
              <a:tr h="7921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CH" sz="1800" b="0" i="0" u="none" strike="noStrike" cap="none" normalizeH="0" baseline="0" dirty="0" smtClean="0">
                          <a:ln>
                            <a:noFill/>
                          </a:ln>
                          <a:solidFill>
                            <a:schemeClr val="tx1"/>
                          </a:solidFill>
                          <a:effectLst/>
                          <a:latin typeface="Arial CE" panose="020B0604020202020204" pitchFamily="34" charset="0"/>
                          <a:ea typeface="MS PGothic" pitchFamily="34" charset="-128"/>
                          <a:cs typeface="Arial CE" panose="020B0604020202020204" pitchFamily="34" charset="0"/>
                        </a:rPr>
                        <a:t>Bund</a:t>
                      </a:r>
                      <a:endParaRPr kumimoji="0" lang="en-US" sz="1800" b="0" i="0" u="none" strike="noStrike" cap="none" normalizeH="0" baseline="0" dirty="0" smtClean="0">
                        <a:ln>
                          <a:noFill/>
                        </a:ln>
                        <a:solidFill>
                          <a:schemeClr val="tx1"/>
                        </a:solidFill>
                        <a:effectLst/>
                        <a:latin typeface="Arial CE" panose="020B0604020202020204" pitchFamily="34" charset="0"/>
                        <a:ea typeface="MS PGothic" pitchFamily="34" charset="-128"/>
                        <a:cs typeface="Arial CE"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CH" sz="1800" b="0" i="0" u="none" strike="noStrike" cap="none" normalizeH="0" baseline="0" smtClean="0">
                          <a:ln>
                            <a:noFill/>
                          </a:ln>
                          <a:solidFill>
                            <a:schemeClr val="tx1"/>
                          </a:solidFill>
                          <a:effectLst/>
                          <a:latin typeface="Arial CE" panose="020B0604020202020204" pitchFamily="34" charset="0"/>
                          <a:ea typeface="MS PGothic" pitchFamily="34" charset="-128"/>
                          <a:cs typeface="Arial CE" panose="020B0604020202020204" pitchFamily="34" charset="0"/>
                        </a:rPr>
                        <a:t>Schweizerische Eidgenossenschaft</a:t>
                      </a:r>
                      <a:endParaRPr kumimoji="0" lang="en-US" sz="1800" b="0" i="0" u="none" strike="noStrike" cap="none" normalizeH="0" baseline="0" smtClean="0">
                        <a:ln>
                          <a:noFill/>
                        </a:ln>
                        <a:solidFill>
                          <a:schemeClr val="tx1"/>
                        </a:solidFill>
                        <a:effectLst/>
                        <a:latin typeface="Arial CE" panose="020B0604020202020204" pitchFamily="34" charset="0"/>
                        <a:ea typeface="MS PGothic" pitchFamily="34" charset="-128"/>
                        <a:cs typeface="Arial CE"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CH" sz="1800" b="0" i="0" u="none" strike="noStrike" cap="none" normalizeH="0" baseline="0" smtClean="0">
                          <a:ln>
                            <a:noFill/>
                          </a:ln>
                          <a:solidFill>
                            <a:schemeClr val="tx1"/>
                          </a:solidFill>
                          <a:effectLst/>
                          <a:latin typeface="Arial CE" panose="020B0604020202020204" pitchFamily="34" charset="0"/>
                          <a:ea typeface="MS PGothic" pitchFamily="34" charset="-128"/>
                          <a:cs typeface="Arial CE" panose="020B0604020202020204" pitchFamily="34" charset="0"/>
                        </a:rPr>
                        <a:t>26</a:t>
                      </a:r>
                      <a:endParaRPr kumimoji="0" lang="en-US" sz="1800" b="0" i="0" u="none" strike="noStrike" cap="none" normalizeH="0" baseline="0" smtClean="0">
                        <a:ln>
                          <a:noFill/>
                        </a:ln>
                        <a:solidFill>
                          <a:schemeClr val="tx1"/>
                        </a:solidFill>
                        <a:effectLst/>
                        <a:latin typeface="Arial CE" panose="020B0604020202020204" pitchFamily="34" charset="0"/>
                        <a:ea typeface="MS PGothic" pitchFamily="34" charset="-128"/>
                        <a:cs typeface="Arial CE"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CH" sz="1800" b="0" i="0" u="none" strike="noStrike" cap="none" normalizeH="0" baseline="0" smtClean="0">
                          <a:ln>
                            <a:noFill/>
                          </a:ln>
                          <a:solidFill>
                            <a:schemeClr val="tx1"/>
                          </a:solidFill>
                          <a:effectLst/>
                          <a:latin typeface="Arial CE" panose="020B0604020202020204" pitchFamily="34" charset="0"/>
                          <a:ea typeface="MS PGothic" pitchFamily="34" charset="-128"/>
                          <a:cs typeface="Arial CE" panose="020B0604020202020204" pitchFamily="34" charset="0"/>
                        </a:rPr>
                        <a:t>Kantone (davon 6 Halbkantone)</a:t>
                      </a:r>
                      <a:endParaRPr kumimoji="0" lang="en-US" sz="1800" b="0" i="0" u="none" strike="noStrike" cap="none" normalizeH="0" baseline="0" smtClean="0">
                        <a:ln>
                          <a:noFill/>
                        </a:ln>
                        <a:solidFill>
                          <a:schemeClr val="tx1"/>
                        </a:solidFill>
                        <a:effectLst/>
                        <a:latin typeface="Arial CE" panose="020B0604020202020204" pitchFamily="34" charset="0"/>
                        <a:ea typeface="MS PGothic" pitchFamily="34" charset="-128"/>
                        <a:cs typeface="Arial CE"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CH" sz="1800" b="0" i="0" u="none" strike="noStrike" cap="none" normalizeH="0" baseline="0" smtClean="0">
                          <a:ln>
                            <a:noFill/>
                          </a:ln>
                          <a:solidFill>
                            <a:schemeClr val="tx1"/>
                          </a:solidFill>
                          <a:effectLst/>
                          <a:latin typeface="Arial CE" panose="020B0604020202020204" pitchFamily="34" charset="0"/>
                          <a:ea typeface="MS PGothic" pitchFamily="34" charset="-128"/>
                          <a:cs typeface="Arial CE" panose="020B0604020202020204" pitchFamily="34" charset="0"/>
                        </a:rPr>
                        <a:t>234</a:t>
                      </a:r>
                      <a:endParaRPr kumimoji="0" lang="en-US" sz="1800" b="0" i="0" u="none" strike="noStrike" cap="none" normalizeH="0" baseline="0" smtClean="0">
                        <a:ln>
                          <a:noFill/>
                        </a:ln>
                        <a:solidFill>
                          <a:schemeClr val="tx1"/>
                        </a:solidFill>
                        <a:effectLst/>
                        <a:latin typeface="Arial CE" panose="020B0604020202020204" pitchFamily="34" charset="0"/>
                        <a:ea typeface="MS PGothic" pitchFamily="34" charset="-128"/>
                        <a:cs typeface="Arial CE"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CH" sz="1800" b="0" i="0" u="none" strike="noStrike" cap="none" normalizeH="0" baseline="0" smtClean="0">
                          <a:ln>
                            <a:noFill/>
                          </a:ln>
                          <a:solidFill>
                            <a:schemeClr val="tx1"/>
                          </a:solidFill>
                          <a:effectLst/>
                          <a:latin typeface="Arial CE" panose="020B0604020202020204" pitchFamily="34" charset="0"/>
                          <a:ea typeface="MS PGothic" pitchFamily="34" charset="-128"/>
                          <a:cs typeface="Arial CE" panose="020B0604020202020204" pitchFamily="34" charset="0"/>
                        </a:rPr>
                        <a:t>Bezirke &amp; Kreise (ohne politische Autonomie)</a:t>
                      </a:r>
                      <a:endParaRPr kumimoji="0" lang="en-US" sz="1800" b="0" i="0" u="none" strike="noStrike" cap="none" normalizeH="0" baseline="0" smtClean="0">
                        <a:ln>
                          <a:noFill/>
                        </a:ln>
                        <a:solidFill>
                          <a:schemeClr val="tx1"/>
                        </a:solidFill>
                        <a:effectLst/>
                        <a:latin typeface="Arial CE" panose="020B0604020202020204" pitchFamily="34" charset="0"/>
                        <a:ea typeface="MS PGothic" pitchFamily="34" charset="-128"/>
                        <a:cs typeface="Arial CE"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E" panose="020B0604020202020204" pitchFamily="34" charset="0"/>
                        <a:ea typeface="MS PGothic" pitchFamily="34" charset="-128"/>
                        <a:cs typeface="Arial CE"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CH" sz="1800" b="0" i="0" u="none" strike="noStrike" cap="none" normalizeH="0" baseline="0" dirty="0" smtClean="0">
                          <a:ln>
                            <a:noFill/>
                          </a:ln>
                          <a:solidFill>
                            <a:schemeClr val="tx1"/>
                          </a:solidFill>
                          <a:effectLst/>
                          <a:latin typeface="Arial CE" panose="020B0604020202020204" pitchFamily="34" charset="0"/>
                          <a:ea typeface="MS PGothic" pitchFamily="34" charset="-128"/>
                          <a:cs typeface="Arial CE" panose="020B0604020202020204" pitchFamily="34" charset="0"/>
                        </a:rPr>
                        <a:t>2350</a:t>
                      </a:r>
                      <a:endParaRPr kumimoji="0" lang="en-US" sz="1800" b="0" i="0" u="none" strike="noStrike" cap="none" normalizeH="0" baseline="0" dirty="0" smtClean="0">
                        <a:ln>
                          <a:noFill/>
                        </a:ln>
                        <a:solidFill>
                          <a:schemeClr val="tx1"/>
                        </a:solidFill>
                        <a:effectLst/>
                        <a:latin typeface="Arial CE" panose="020B0604020202020204" pitchFamily="34" charset="0"/>
                        <a:ea typeface="MS PGothic" pitchFamily="34" charset="-128"/>
                        <a:cs typeface="Arial CE"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CH" sz="1800" b="0" i="0" u="none" strike="noStrike" cap="none" normalizeH="0" baseline="0" dirty="0" smtClean="0">
                          <a:ln>
                            <a:noFill/>
                          </a:ln>
                          <a:solidFill>
                            <a:schemeClr val="tx1"/>
                          </a:solidFill>
                          <a:effectLst/>
                          <a:latin typeface="Arial CE" panose="020B0604020202020204" pitchFamily="34" charset="0"/>
                          <a:ea typeface="MS PGothic" pitchFamily="34" charset="-128"/>
                          <a:cs typeface="Arial CE" panose="020B0604020202020204" pitchFamily="34" charset="0"/>
                        </a:rPr>
                        <a:t>Politische Gemeinden (Stand 1.1.2015)</a:t>
                      </a:r>
                      <a:endParaRPr kumimoji="0" lang="en-US" sz="1800" b="0" i="0" u="none" strike="noStrike" cap="none" normalizeH="0" baseline="0" dirty="0" smtClean="0">
                        <a:ln>
                          <a:noFill/>
                        </a:ln>
                        <a:solidFill>
                          <a:schemeClr val="tx1"/>
                        </a:solidFill>
                        <a:effectLst/>
                        <a:latin typeface="Arial CE" panose="020B0604020202020204" pitchFamily="34" charset="0"/>
                        <a:ea typeface="MS PGothic" pitchFamily="34" charset="-128"/>
                        <a:cs typeface="Arial CE"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effectLst/>
                <a:latin typeface="Arial CE" panose="020B0604020202020204" pitchFamily="34" charset="0"/>
                <a:cs typeface="Arial CE" panose="020B0604020202020204" pitchFamily="34" charset="0"/>
              </a:rPr>
              <a:t>Wer erhebt in der Schweiz Steuern?</a:t>
            </a:r>
            <a:endParaRPr lang="de-CH" sz="2800" dirty="0">
              <a:effectLst/>
              <a:latin typeface="Arial CE" panose="020B0604020202020204" pitchFamily="34" charset="0"/>
              <a:cs typeface="Arial CE" panose="020B0604020202020204" pitchFamily="34" charset="0"/>
            </a:endParaRPr>
          </a:p>
        </p:txBody>
      </p:sp>
      <p:pic>
        <p:nvPicPr>
          <p:cNvPr id="4" name="Inhaltsplatzhalter 3"/>
          <p:cNvPicPr>
            <a:picLocks noGrp="1" noChangeAspect="1"/>
          </p:cNvPicPr>
          <p:nvPr>
            <p:ph idx="1"/>
          </p:nvPr>
        </p:nvPicPr>
        <p:blipFill>
          <a:blip r:embed="rId2"/>
          <a:stretch>
            <a:fillRect/>
          </a:stretch>
        </p:blipFill>
        <p:spPr>
          <a:xfrm>
            <a:off x="571500" y="2060848"/>
            <a:ext cx="4964541" cy="3598863"/>
          </a:xfrm>
          <a:prstGeom prst="rect">
            <a:avLst/>
          </a:prstGeom>
        </p:spPr>
      </p:pic>
      <p:sp>
        <p:nvSpPr>
          <p:cNvPr id="5" name="Textfeld 4"/>
          <p:cNvSpPr txBox="1"/>
          <p:nvPr/>
        </p:nvSpPr>
        <p:spPr>
          <a:xfrm>
            <a:off x="5724128" y="2121341"/>
            <a:ext cx="3168352" cy="2862322"/>
          </a:xfrm>
          <a:prstGeom prst="rect">
            <a:avLst/>
          </a:prstGeom>
          <a:noFill/>
        </p:spPr>
        <p:txBody>
          <a:bodyPr wrap="square" rtlCol="0">
            <a:spAutoFit/>
          </a:bodyPr>
          <a:lstStyle/>
          <a:p>
            <a:r>
              <a:rPr lang="de-DE" sz="2000" dirty="0" smtClean="0">
                <a:latin typeface="Arial CE" panose="020B0604020202020204" pitchFamily="34" charset="0"/>
                <a:cs typeface="Arial CE" panose="020B0604020202020204" pitchFamily="34" charset="0"/>
              </a:rPr>
              <a:t>Artikel 3 BV: </a:t>
            </a:r>
          </a:p>
          <a:p>
            <a:r>
              <a:rPr lang="de-DE" sz="2000" dirty="0" smtClean="0">
                <a:latin typeface="Arial CE" panose="020B0604020202020204" pitchFamily="34" charset="0"/>
                <a:cs typeface="Arial CE" panose="020B0604020202020204" pitchFamily="34" charset="0"/>
              </a:rPr>
              <a:t>„Die Kantone sind souverän, soweit ihre Souveränität nicht durch die Bundesverfassung beschränkt ist; sie üben alle Rechte aus, die nicht dem Bund übertragen sind“</a:t>
            </a:r>
            <a:endParaRPr lang="de-CH" sz="2000" dirty="0">
              <a:latin typeface="Arial CE" panose="020B0604020202020204" pitchFamily="34" charset="0"/>
              <a:cs typeface="Arial CE" panose="020B0604020202020204" pitchFamily="34" charset="0"/>
            </a:endParaRPr>
          </a:p>
        </p:txBody>
      </p:sp>
      <p:sp>
        <p:nvSpPr>
          <p:cNvPr id="3" name="Textfeld 2"/>
          <p:cNvSpPr txBox="1"/>
          <p:nvPr/>
        </p:nvSpPr>
        <p:spPr>
          <a:xfrm>
            <a:off x="627533" y="5659711"/>
            <a:ext cx="4852473" cy="246221"/>
          </a:xfrm>
          <a:prstGeom prst="rect">
            <a:avLst/>
          </a:prstGeom>
          <a:noFill/>
        </p:spPr>
        <p:txBody>
          <a:bodyPr wrap="square" rtlCol="0">
            <a:spAutoFit/>
          </a:bodyPr>
          <a:lstStyle/>
          <a:p>
            <a:r>
              <a:rPr lang="de-CH" sz="1000" dirty="0" smtClean="0">
                <a:latin typeface="Arial CE" panose="020B0604020202020204" pitchFamily="34" charset="0"/>
                <a:cs typeface="Arial CE" panose="020B0604020202020204" pitchFamily="34" charset="0"/>
              </a:rPr>
              <a:t>Quelle: Das schweizerische Steuersystem, Schweizerische Steuerkonferenz, 2015</a:t>
            </a:r>
            <a:endParaRPr lang="de-CH" sz="1000" dirty="0">
              <a:latin typeface="Arial CE" panose="020B0604020202020204" pitchFamily="34" charset="0"/>
              <a:cs typeface="Arial CE" panose="020B0604020202020204" pitchFamily="34" charset="0"/>
            </a:endParaRPr>
          </a:p>
        </p:txBody>
      </p:sp>
    </p:spTree>
    <p:extLst>
      <p:ext uri="{BB962C8B-B14F-4D97-AF65-F5344CB8AC3E}">
        <p14:creationId xmlns:p14="http://schemas.microsoft.com/office/powerpoint/2010/main" val="3845561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a:noFill/>
        </p:spPr>
        <p:txBody>
          <a:bodyPr/>
          <a:lstStyle/>
          <a:p>
            <a:r>
              <a:rPr lang="de-CH" sz="2800" dirty="0" smtClean="0">
                <a:effectLst/>
                <a:latin typeface="Arial CE" panose="020B0604020202020204" pitchFamily="34" charset="0"/>
                <a:cs typeface="Arial CE" panose="020B0604020202020204" pitchFamily="34" charset="0"/>
              </a:rPr>
              <a:t>Schranken des Steuerföderalismus</a:t>
            </a:r>
            <a:r>
              <a:rPr lang="de-CH" sz="2800" baseline="30000" dirty="0" smtClean="0">
                <a:effectLst/>
                <a:latin typeface="Arial CE" panose="020B0604020202020204" pitchFamily="34" charset="0"/>
                <a:cs typeface="Arial CE" panose="020B0604020202020204" pitchFamily="34" charset="0"/>
              </a:rPr>
              <a:t>1</a:t>
            </a:r>
            <a:endParaRPr lang="en-US" sz="2800" baseline="30000" dirty="0" smtClean="0">
              <a:effectLst/>
              <a:latin typeface="Arial CE" panose="020B0604020202020204" pitchFamily="34" charset="0"/>
              <a:cs typeface="Arial CE" panose="020B0604020202020204" pitchFamily="34" charset="0"/>
            </a:endParaRPr>
          </a:p>
        </p:txBody>
      </p:sp>
      <p:sp>
        <p:nvSpPr>
          <p:cNvPr id="12290" name="Rectangle 3"/>
          <p:cNvSpPr>
            <a:spLocks noGrp="1" noChangeArrowheads="1"/>
          </p:cNvSpPr>
          <p:nvPr>
            <p:ph type="body" idx="4294967295"/>
          </p:nvPr>
        </p:nvSpPr>
        <p:spPr>
          <a:xfrm>
            <a:off x="611188" y="1844675"/>
            <a:ext cx="7916862" cy="3959225"/>
          </a:xfrm>
        </p:spPr>
        <p:txBody>
          <a:bodyPr/>
          <a:lstStyle/>
          <a:p>
            <a:pPr marL="365125" indent="-365125">
              <a:lnSpc>
                <a:spcPct val="90000"/>
              </a:lnSpc>
            </a:pPr>
            <a:r>
              <a:rPr lang="de-CH" b="1" dirty="0" smtClean="0">
                <a:latin typeface="Arial CE" panose="020B0604020202020204" pitchFamily="34" charset="0"/>
                <a:cs typeface="Arial CE" panose="020B0604020202020204" pitchFamily="34" charset="0"/>
              </a:rPr>
              <a:t>Ausschliessliche Bundeskompetenzen</a:t>
            </a:r>
          </a:p>
          <a:p>
            <a:pPr marL="365125" indent="-365125">
              <a:lnSpc>
                <a:spcPct val="120000"/>
              </a:lnSpc>
              <a:spcAft>
                <a:spcPts val="0"/>
              </a:spcAft>
              <a:buFontTx/>
              <a:buChar char="•"/>
            </a:pPr>
            <a:r>
              <a:rPr lang="de-CH" dirty="0" smtClean="0">
                <a:latin typeface="Arial CE" panose="020B0604020202020204" pitchFamily="34" charset="0"/>
                <a:cs typeface="Arial CE" panose="020B0604020202020204" pitchFamily="34" charset="0"/>
              </a:rPr>
              <a:t>Die Autonomie der Kantone im Steuerbereich wird durch eine Reihe von ausschliesslich dem Bund vorbehaltenen Steuern beschränkt:</a:t>
            </a:r>
          </a:p>
          <a:p>
            <a:pPr marL="982663" lvl="1" indent="-269875">
              <a:lnSpc>
                <a:spcPct val="120000"/>
              </a:lnSpc>
              <a:spcAft>
                <a:spcPts val="0"/>
              </a:spcAft>
              <a:buFontTx/>
              <a:buChar char="–"/>
            </a:pPr>
            <a:r>
              <a:rPr lang="de-CH" dirty="0" smtClean="0">
                <a:latin typeface="Arial CE" panose="020B0604020202020204" pitchFamily="34" charset="0"/>
                <a:cs typeface="Arial CE" panose="020B0604020202020204" pitchFamily="34" charset="0"/>
              </a:rPr>
              <a:t>Mehrwertsteuer (Art. 130 BV)</a:t>
            </a:r>
          </a:p>
          <a:p>
            <a:pPr marL="982663" lvl="1" indent="-269875">
              <a:lnSpc>
                <a:spcPct val="120000"/>
              </a:lnSpc>
              <a:spcAft>
                <a:spcPts val="0"/>
              </a:spcAft>
              <a:buFontTx/>
              <a:buChar char="–"/>
            </a:pPr>
            <a:r>
              <a:rPr lang="de-CH" dirty="0" smtClean="0">
                <a:latin typeface="Arial CE" panose="020B0604020202020204" pitchFamily="34" charset="0"/>
                <a:cs typeface="Arial CE" panose="020B0604020202020204" pitchFamily="34" charset="0"/>
              </a:rPr>
              <a:t>besondere Verbrauchssteuern auf Tabak, gebrannten Wassern, Bier, Automobilen, Erdgas und Treibstoffen (Art. 131 BV)</a:t>
            </a:r>
          </a:p>
          <a:p>
            <a:pPr marL="982663" lvl="1" indent="-269875">
              <a:lnSpc>
                <a:spcPct val="120000"/>
              </a:lnSpc>
              <a:spcAft>
                <a:spcPts val="0"/>
              </a:spcAft>
              <a:buFontTx/>
              <a:buChar char="–"/>
            </a:pPr>
            <a:r>
              <a:rPr lang="de-CH" dirty="0" smtClean="0">
                <a:latin typeface="Arial CE" panose="020B0604020202020204" pitchFamily="34" charset="0"/>
                <a:cs typeface="Arial CE" panose="020B0604020202020204" pitchFamily="34" charset="0"/>
              </a:rPr>
              <a:t>Stempel- und Verrechnungssteuer (Art. 132 BV)</a:t>
            </a:r>
          </a:p>
          <a:p>
            <a:pPr marL="982663" lvl="1" indent="-269875">
              <a:lnSpc>
                <a:spcPct val="120000"/>
              </a:lnSpc>
              <a:spcAft>
                <a:spcPts val="0"/>
              </a:spcAft>
              <a:buFontTx/>
              <a:buChar char="–"/>
            </a:pPr>
            <a:r>
              <a:rPr lang="de-CH" dirty="0" smtClean="0">
                <a:latin typeface="Arial CE" panose="020B0604020202020204" pitchFamily="34" charset="0"/>
                <a:cs typeface="Arial CE" panose="020B0604020202020204" pitchFamily="34" charset="0"/>
              </a:rPr>
              <a:t>Zölle (Art. 133 BV)</a:t>
            </a:r>
          </a:p>
          <a:p>
            <a:pPr marL="365125" indent="-365125">
              <a:lnSpc>
                <a:spcPct val="120000"/>
              </a:lnSpc>
              <a:spcAft>
                <a:spcPct val="50000"/>
              </a:spcAft>
              <a:buFontTx/>
              <a:buChar char="•"/>
            </a:pPr>
            <a:r>
              <a:rPr lang="de-CH" dirty="0" smtClean="0">
                <a:latin typeface="Arial CE" panose="020B0604020202020204" pitchFamily="34" charset="0"/>
                <a:cs typeface="Arial CE" panose="020B0604020202020204" pitchFamily="34" charset="0"/>
              </a:rPr>
              <a:t>Art. 134 BV hält ausdrücklich fest, dass die Kantone diese Steuern und Abgaben nicht mit gleichartigen Steuern belasten dürfen.</a:t>
            </a:r>
            <a:endParaRPr lang="en-US" dirty="0" smtClean="0">
              <a:latin typeface="Arial CE" panose="020B0604020202020204" pitchFamily="34" charset="0"/>
              <a:cs typeface="Arial CE" panose="020B0604020202020204" pitchFamily="34" charset="0"/>
            </a:endParaRPr>
          </a:p>
        </p:txBody>
      </p:sp>
      <p:sp>
        <p:nvSpPr>
          <p:cNvPr id="12291" name="Text Box 4"/>
          <p:cNvSpPr txBox="1">
            <a:spLocks noChangeArrowheads="1"/>
          </p:cNvSpPr>
          <p:nvPr/>
        </p:nvSpPr>
        <p:spPr bwMode="auto">
          <a:xfrm>
            <a:off x="0" y="6629400"/>
            <a:ext cx="8893175" cy="228600"/>
          </a:xfrm>
          <a:prstGeom prst="rect">
            <a:avLst/>
          </a:prstGeom>
          <a:noFill/>
          <a:ln w="9525">
            <a:noFill/>
            <a:miter lim="800000"/>
            <a:headEnd/>
            <a:tailEnd/>
          </a:ln>
        </p:spPr>
        <p:txBody>
          <a:bodyPr>
            <a:spAutoFit/>
          </a:bodyPr>
          <a:lstStyle/>
          <a:p>
            <a:pPr>
              <a:spcBef>
                <a:spcPct val="50000"/>
              </a:spcBef>
            </a:pPr>
            <a:r>
              <a:rPr lang="de-CH" sz="900" baseline="30000" dirty="0">
                <a:latin typeface="Arial CE" panose="020B0604020202020204" pitchFamily="34" charset="0"/>
                <a:cs typeface="Arial CE" panose="020B0604020202020204" pitchFamily="34" charset="0"/>
              </a:rPr>
              <a:t>1</a:t>
            </a:r>
            <a:r>
              <a:rPr lang="de-CH" sz="900" dirty="0">
                <a:latin typeface="Arial CE" panose="020B0604020202020204" pitchFamily="34" charset="0"/>
                <a:cs typeface="Arial CE" panose="020B0604020202020204" pitchFamily="34" charset="0"/>
              </a:rPr>
              <a:t> rechtliche Rahmenbedingungen des Wirtschaftsstandortes Schweiz, Ulrich </a:t>
            </a:r>
            <a:r>
              <a:rPr lang="de-CH" sz="900" dirty="0" err="1">
                <a:latin typeface="Arial CE" panose="020B0604020202020204" pitchFamily="34" charset="0"/>
                <a:cs typeface="Arial CE" panose="020B0604020202020204" pitchFamily="34" charset="0"/>
              </a:rPr>
              <a:t>Cavelti</a:t>
            </a:r>
            <a:r>
              <a:rPr lang="de-CH" sz="900" dirty="0">
                <a:latin typeface="Arial CE" panose="020B0604020202020204" pitchFamily="34" charset="0"/>
                <a:cs typeface="Arial CE" panose="020B0604020202020204" pitchFamily="34" charset="0"/>
              </a:rPr>
              <a:t>, Schranken des Steuerföderalismus, Band XVII, Dike Verlag, 2007, S. 367-378</a:t>
            </a:r>
            <a:endParaRPr lang="en-US" sz="900" dirty="0">
              <a:latin typeface="Arial CE" panose="020B0604020202020204" pitchFamily="34" charset="0"/>
              <a:cs typeface="Arial CE"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idx="4294967295"/>
          </p:nvPr>
        </p:nvSpPr>
        <p:spPr>
          <a:noFill/>
        </p:spPr>
        <p:txBody>
          <a:bodyPr/>
          <a:lstStyle/>
          <a:p>
            <a:r>
              <a:rPr lang="de-CH" sz="2800" dirty="0" smtClean="0">
                <a:effectLst/>
                <a:latin typeface="Arial CE" panose="020B0604020202020204" pitchFamily="34" charset="0"/>
                <a:cs typeface="Arial CE" panose="020B0604020202020204" pitchFamily="34" charset="0"/>
              </a:rPr>
              <a:t>Schranken des Steuerföderalismus</a:t>
            </a:r>
            <a:r>
              <a:rPr lang="de-CH" sz="2800" baseline="30000" dirty="0" smtClean="0">
                <a:effectLst/>
                <a:latin typeface="Arial CE" panose="020B0604020202020204" pitchFamily="34" charset="0"/>
                <a:cs typeface="Arial CE" panose="020B0604020202020204" pitchFamily="34" charset="0"/>
              </a:rPr>
              <a:t>1</a:t>
            </a:r>
            <a:endParaRPr lang="en-US" sz="2800" baseline="30000" dirty="0" smtClean="0">
              <a:effectLst/>
              <a:latin typeface="Arial CE" panose="020B0604020202020204" pitchFamily="34" charset="0"/>
              <a:cs typeface="Arial CE" panose="020B0604020202020204" pitchFamily="34" charset="0"/>
            </a:endParaRPr>
          </a:p>
        </p:txBody>
      </p:sp>
      <p:sp>
        <p:nvSpPr>
          <p:cNvPr id="13314" name="Rectangle 3"/>
          <p:cNvSpPr>
            <a:spLocks noGrp="1" noChangeArrowheads="1"/>
          </p:cNvSpPr>
          <p:nvPr>
            <p:ph type="body" idx="4294967295"/>
          </p:nvPr>
        </p:nvSpPr>
        <p:spPr>
          <a:xfrm>
            <a:off x="755650" y="1989138"/>
            <a:ext cx="7916863" cy="3959225"/>
          </a:xfrm>
        </p:spPr>
        <p:txBody>
          <a:bodyPr/>
          <a:lstStyle/>
          <a:p>
            <a:pPr marL="365125" indent="-365125"/>
            <a:r>
              <a:rPr lang="de-CH" b="1" dirty="0" smtClean="0">
                <a:latin typeface="Arial CE" panose="020B0604020202020204" pitchFamily="34" charset="0"/>
                <a:cs typeface="Arial CE" panose="020B0604020202020204" pitchFamily="34" charset="0"/>
              </a:rPr>
              <a:t>Verbot der interkantonalen Doppelbesteuerung</a:t>
            </a:r>
          </a:p>
          <a:p>
            <a:pPr marL="365125" indent="-365125">
              <a:lnSpc>
                <a:spcPct val="120000"/>
              </a:lnSpc>
              <a:spcAft>
                <a:spcPct val="50000"/>
              </a:spcAft>
              <a:buFontTx/>
              <a:buChar char="•"/>
            </a:pPr>
            <a:r>
              <a:rPr lang="de-CH" dirty="0" smtClean="0">
                <a:latin typeface="Arial CE" panose="020B0604020202020204" pitchFamily="34" charset="0"/>
                <a:cs typeface="Arial CE" panose="020B0604020202020204" pitchFamily="34" charset="0"/>
              </a:rPr>
              <a:t>Art. 127 Abs. 3 BV untersagt die interkantonale Doppelbesteuerung. </a:t>
            </a:r>
          </a:p>
          <a:p>
            <a:pPr marL="365125" indent="-365125">
              <a:lnSpc>
                <a:spcPct val="120000"/>
              </a:lnSpc>
              <a:spcAft>
                <a:spcPct val="50000"/>
              </a:spcAft>
              <a:buFontTx/>
              <a:buChar char="•"/>
            </a:pPr>
            <a:r>
              <a:rPr lang="de-CH" dirty="0" smtClean="0">
                <a:latin typeface="Arial CE" panose="020B0604020202020204" pitchFamily="34" charset="0"/>
                <a:cs typeface="Arial CE" panose="020B0604020202020204" pitchFamily="34" charset="0"/>
              </a:rPr>
              <a:t>Dieses Recht basiert weitgehend auf Richterrecht. </a:t>
            </a:r>
          </a:p>
          <a:p>
            <a:pPr marL="365125" indent="-365125">
              <a:lnSpc>
                <a:spcPct val="120000"/>
              </a:lnSpc>
              <a:spcAft>
                <a:spcPct val="50000"/>
              </a:spcAft>
              <a:buFontTx/>
              <a:buChar char="•"/>
            </a:pPr>
            <a:r>
              <a:rPr lang="de-CH" dirty="0" smtClean="0">
                <a:latin typeface="Arial CE" panose="020B0604020202020204" pitchFamily="34" charset="0"/>
                <a:cs typeface="Arial CE" panose="020B0604020202020204" pitchFamily="34" charset="0"/>
              </a:rPr>
              <a:t>Diesem Auftrag </a:t>
            </a:r>
            <a:r>
              <a:rPr lang="de-CH" dirty="0">
                <a:latin typeface="Arial CE" panose="020B0604020202020204" pitchFamily="34" charset="0"/>
                <a:cs typeface="Arial CE" panose="020B0604020202020204" pitchFamily="34" charset="0"/>
              </a:rPr>
              <a:t>ist der Bundesgesetzgeber zumindest teilweise mit dem </a:t>
            </a:r>
            <a:r>
              <a:rPr lang="de-CH" dirty="0" smtClean="0">
                <a:latin typeface="Arial CE" panose="020B0604020202020204" pitchFamily="34" charset="0"/>
                <a:cs typeface="Arial CE" panose="020B0604020202020204" pitchFamily="34" charset="0"/>
              </a:rPr>
              <a:t>Steuerharmonisierungsgesetz (keine materielle Harmonisierung), insbesondere </a:t>
            </a:r>
            <a:r>
              <a:rPr lang="de-CH" dirty="0">
                <a:latin typeface="Arial CE" panose="020B0604020202020204" pitchFamily="34" charset="0"/>
                <a:cs typeface="Arial CE" panose="020B0604020202020204" pitchFamily="34" charset="0"/>
              </a:rPr>
              <a:t>aber mit dem Bundesgesetz </a:t>
            </a:r>
            <a:r>
              <a:rPr lang="de-CH" dirty="0" smtClean="0">
                <a:latin typeface="Arial CE" panose="020B0604020202020204" pitchFamily="34" charset="0"/>
                <a:cs typeface="Arial CE" panose="020B0604020202020204" pitchFamily="34" charset="0"/>
              </a:rPr>
              <a:t>zur Koordination </a:t>
            </a:r>
            <a:r>
              <a:rPr lang="de-CH" dirty="0">
                <a:latin typeface="Arial CE" panose="020B0604020202020204" pitchFamily="34" charset="0"/>
                <a:cs typeface="Arial CE" panose="020B0604020202020204" pitchFamily="34" charset="0"/>
              </a:rPr>
              <a:t>und Vereinfachung der Veranlagungsverfahren für die direkten </a:t>
            </a:r>
            <a:r>
              <a:rPr lang="de-CH" dirty="0" smtClean="0">
                <a:latin typeface="Arial CE" panose="020B0604020202020204" pitchFamily="34" charset="0"/>
                <a:cs typeface="Arial CE" panose="020B0604020202020204" pitchFamily="34" charset="0"/>
              </a:rPr>
              <a:t>Steuern im </a:t>
            </a:r>
            <a:r>
              <a:rPr lang="de-CH" dirty="0">
                <a:latin typeface="Arial CE" panose="020B0604020202020204" pitchFamily="34" charset="0"/>
                <a:cs typeface="Arial CE" panose="020B0604020202020204" pitchFamily="34" charset="0"/>
              </a:rPr>
              <a:t>interkantonalen </a:t>
            </a:r>
            <a:r>
              <a:rPr lang="de-CH" dirty="0" smtClean="0">
                <a:latin typeface="Arial CE" panose="020B0604020202020204" pitchFamily="34" charset="0"/>
                <a:cs typeface="Arial CE" panose="020B0604020202020204" pitchFamily="34" charset="0"/>
              </a:rPr>
              <a:t>Verhältnis nachgekommen.</a:t>
            </a:r>
            <a:endParaRPr lang="de-CH" dirty="0">
              <a:latin typeface="Arial CE" panose="020B0604020202020204" pitchFamily="34" charset="0"/>
              <a:cs typeface="Arial CE" panose="020B0604020202020204" pitchFamily="34" charset="0"/>
            </a:endParaRPr>
          </a:p>
        </p:txBody>
      </p:sp>
      <p:sp>
        <p:nvSpPr>
          <p:cNvPr id="13315" name="Text Box 5"/>
          <p:cNvSpPr txBox="1">
            <a:spLocks noChangeArrowheads="1"/>
          </p:cNvSpPr>
          <p:nvPr/>
        </p:nvSpPr>
        <p:spPr bwMode="auto">
          <a:xfrm>
            <a:off x="0" y="6584950"/>
            <a:ext cx="8893175" cy="228600"/>
          </a:xfrm>
          <a:prstGeom prst="rect">
            <a:avLst/>
          </a:prstGeom>
          <a:noFill/>
          <a:ln w="9525">
            <a:noFill/>
            <a:miter lim="800000"/>
            <a:headEnd/>
            <a:tailEnd/>
          </a:ln>
        </p:spPr>
        <p:txBody>
          <a:bodyPr>
            <a:spAutoFit/>
          </a:bodyPr>
          <a:lstStyle/>
          <a:p>
            <a:pPr>
              <a:spcBef>
                <a:spcPct val="50000"/>
              </a:spcBef>
            </a:pPr>
            <a:r>
              <a:rPr lang="de-CH" sz="900" baseline="30000" dirty="0">
                <a:latin typeface="Arial CE" panose="020B0604020202020204" pitchFamily="34" charset="0"/>
                <a:cs typeface="Arial CE" panose="020B0604020202020204" pitchFamily="34" charset="0"/>
              </a:rPr>
              <a:t>1</a:t>
            </a:r>
            <a:r>
              <a:rPr lang="de-CH" sz="900" dirty="0">
                <a:latin typeface="Arial CE" panose="020B0604020202020204" pitchFamily="34" charset="0"/>
                <a:cs typeface="Arial CE" panose="020B0604020202020204" pitchFamily="34" charset="0"/>
              </a:rPr>
              <a:t> rechtliche Rahmenbedingungen des Wirtschaftsstandortes Schweiz, Ulrich </a:t>
            </a:r>
            <a:r>
              <a:rPr lang="de-CH" sz="900" dirty="0" err="1">
                <a:latin typeface="Arial CE" panose="020B0604020202020204" pitchFamily="34" charset="0"/>
                <a:cs typeface="Arial CE" panose="020B0604020202020204" pitchFamily="34" charset="0"/>
              </a:rPr>
              <a:t>Cavelti</a:t>
            </a:r>
            <a:r>
              <a:rPr lang="de-CH" sz="900" dirty="0">
                <a:latin typeface="Arial CE" panose="020B0604020202020204" pitchFamily="34" charset="0"/>
                <a:cs typeface="Arial CE" panose="020B0604020202020204" pitchFamily="34" charset="0"/>
              </a:rPr>
              <a:t>, Schranken des Steuerföderalismus, Band XVII, Dike Verlag, 2007, S. 367-378</a:t>
            </a:r>
            <a:endParaRPr lang="en-US" sz="900" dirty="0">
              <a:latin typeface="Arial CE" panose="020B0604020202020204" pitchFamily="34" charset="0"/>
              <a:cs typeface="Arial CE"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noFill/>
        </p:spPr>
        <p:txBody>
          <a:bodyPr/>
          <a:lstStyle/>
          <a:p>
            <a:r>
              <a:rPr lang="de-CH" sz="2800" dirty="0" smtClean="0">
                <a:effectLst/>
                <a:latin typeface="Arial CE" panose="020B0604020202020204" pitchFamily="34" charset="0"/>
                <a:cs typeface="Arial CE" panose="020B0604020202020204" pitchFamily="34" charset="0"/>
              </a:rPr>
              <a:t>Das Wesentliche in Kürze</a:t>
            </a:r>
            <a:endParaRPr lang="en-US" sz="2800" dirty="0" smtClean="0">
              <a:effectLst/>
              <a:latin typeface="Arial CE" panose="020B0604020202020204" pitchFamily="34" charset="0"/>
              <a:cs typeface="Arial CE" panose="020B0604020202020204" pitchFamily="34" charset="0"/>
            </a:endParaRPr>
          </a:p>
        </p:txBody>
      </p:sp>
      <p:sp>
        <p:nvSpPr>
          <p:cNvPr id="18434" name="Rectangle 3"/>
          <p:cNvSpPr>
            <a:spLocks noGrp="1" noChangeArrowheads="1"/>
          </p:cNvSpPr>
          <p:nvPr>
            <p:ph type="body" idx="4294967295"/>
          </p:nvPr>
        </p:nvSpPr>
        <p:spPr>
          <a:xfrm>
            <a:off x="611188" y="1773238"/>
            <a:ext cx="7916862" cy="3598862"/>
          </a:xfrm>
        </p:spPr>
        <p:txBody>
          <a:bodyPr/>
          <a:lstStyle/>
          <a:p>
            <a:pPr marL="365125" indent="-365125">
              <a:lnSpc>
                <a:spcPct val="120000"/>
              </a:lnSpc>
              <a:spcAft>
                <a:spcPts val="600"/>
              </a:spcAft>
              <a:buFontTx/>
              <a:buChar char="•"/>
            </a:pPr>
            <a:r>
              <a:rPr lang="de-CH" dirty="0" smtClean="0">
                <a:latin typeface="Arial CE" panose="020B0604020202020204" pitchFamily="34" charset="0"/>
                <a:cs typeface="Arial CE" panose="020B0604020202020204" pitchFamily="34" charset="0"/>
              </a:rPr>
              <a:t>In der Schweiz gehören Föderalismus und Subsidiarität zu den Grundprinzipien des Bundesstaates seit seiner Gründung 1848.</a:t>
            </a:r>
          </a:p>
          <a:p>
            <a:pPr marL="365125" indent="-365125">
              <a:lnSpc>
                <a:spcPct val="120000"/>
              </a:lnSpc>
              <a:spcAft>
                <a:spcPts val="600"/>
              </a:spcAft>
              <a:buFontTx/>
              <a:buChar char="•"/>
            </a:pPr>
            <a:r>
              <a:rPr lang="de-CH" dirty="0" smtClean="0">
                <a:latin typeface="Arial CE" panose="020B0604020202020204" pitchFamily="34" charset="0"/>
                <a:cs typeface="Arial CE" panose="020B0604020202020204" pitchFamily="34" charset="0"/>
              </a:rPr>
              <a:t>Hauptgedanke ist, wenn möglich Verantwortung an kleinere Strukturen zu übertragen, wo die Nähe zu den Betroffenen grösser ist: vom Bund an die Kantone, von den Kantonen an die Gemeinden. </a:t>
            </a:r>
          </a:p>
          <a:p>
            <a:pPr marL="365125" indent="-365125">
              <a:lnSpc>
                <a:spcPct val="120000"/>
              </a:lnSpc>
              <a:spcAft>
                <a:spcPts val="600"/>
              </a:spcAft>
              <a:buFontTx/>
              <a:buChar char="•"/>
            </a:pPr>
            <a:r>
              <a:rPr lang="de-CH" dirty="0" smtClean="0">
                <a:latin typeface="Arial CE" panose="020B0604020202020204" pitchFamily="34" charset="0"/>
                <a:cs typeface="Arial CE" panose="020B0604020202020204" pitchFamily="34" charset="0"/>
              </a:rPr>
              <a:t>Diesem Prinzip liegt Art. 3. der BV zugrunde.</a:t>
            </a:r>
          </a:p>
          <a:p>
            <a:pPr marL="365125" indent="-365125">
              <a:lnSpc>
                <a:spcPct val="120000"/>
              </a:lnSpc>
              <a:spcAft>
                <a:spcPts val="600"/>
              </a:spcAft>
              <a:buFontTx/>
              <a:buChar char="•"/>
            </a:pPr>
            <a:r>
              <a:rPr lang="de-CH" dirty="0" smtClean="0">
                <a:latin typeface="Arial CE" panose="020B0604020202020204" pitchFamily="34" charset="0"/>
                <a:cs typeface="Arial CE" panose="020B0604020202020204" pitchFamily="34" charset="0"/>
              </a:rPr>
              <a:t>Die Glied- oder Teilstaaten der Schweiz verfügen über voll ausgebaute staatliche Strukturen und damit über eigene politische Institutionen für die Exekutive, die Legislative und die Judikative. </a:t>
            </a:r>
          </a:p>
          <a:p>
            <a:pPr marL="365125" indent="-365125">
              <a:lnSpc>
                <a:spcPct val="120000"/>
              </a:lnSpc>
              <a:spcAft>
                <a:spcPts val="600"/>
              </a:spcAft>
              <a:buFontTx/>
              <a:buChar char="•"/>
            </a:pPr>
            <a:r>
              <a:rPr lang="de-CH" dirty="0" smtClean="0">
                <a:latin typeface="Arial CE" panose="020B0604020202020204" pitchFamily="34" charset="0"/>
                <a:cs typeface="Arial CE" panose="020B0604020202020204" pitchFamily="34" charset="0"/>
              </a:rPr>
              <a:t>Der schweizerische Föderalismus ist Ausdruck eines liberalen Staatsbegriffs (schlanker Staat).</a:t>
            </a:r>
            <a:r>
              <a:rPr lang="en-US" dirty="0" smtClean="0">
                <a:latin typeface="Arial CE" panose="020B0604020202020204" pitchFamily="34" charset="0"/>
                <a:cs typeface="Arial CE" panose="020B0604020202020204" pitchFamily="34"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idx="4294967295"/>
          </p:nvPr>
        </p:nvSpPr>
        <p:spPr>
          <a:noFill/>
        </p:spPr>
        <p:txBody>
          <a:bodyPr/>
          <a:lstStyle/>
          <a:p>
            <a:r>
              <a:rPr lang="de-CH" sz="2800" dirty="0" smtClean="0">
                <a:effectLst/>
                <a:latin typeface="Arial CE" panose="020B0604020202020204" pitchFamily="34" charset="0"/>
                <a:cs typeface="Arial CE" panose="020B0604020202020204" pitchFamily="34" charset="0"/>
              </a:rPr>
              <a:t>Inhalt</a:t>
            </a:r>
            <a:endParaRPr lang="en-US" sz="2800" dirty="0" smtClean="0">
              <a:effectLst/>
              <a:latin typeface="Arial CE" panose="020B0604020202020204" pitchFamily="34" charset="0"/>
              <a:cs typeface="Arial CE" panose="020B0604020202020204" pitchFamily="34" charset="0"/>
            </a:endParaRPr>
          </a:p>
        </p:txBody>
      </p:sp>
      <p:sp>
        <p:nvSpPr>
          <p:cNvPr id="7170" name="Rectangle 3"/>
          <p:cNvSpPr>
            <a:spLocks noGrp="1" noChangeArrowheads="1"/>
          </p:cNvSpPr>
          <p:nvPr>
            <p:ph type="body" idx="4294967295"/>
          </p:nvPr>
        </p:nvSpPr>
        <p:spPr>
          <a:xfrm>
            <a:off x="755650" y="1916113"/>
            <a:ext cx="7916863" cy="4032250"/>
          </a:xfrm>
        </p:spPr>
        <p:txBody>
          <a:bodyPr/>
          <a:lstStyle/>
          <a:p>
            <a:pPr>
              <a:lnSpc>
                <a:spcPct val="120000"/>
              </a:lnSpc>
              <a:spcAft>
                <a:spcPct val="50000"/>
              </a:spcAft>
              <a:buFontTx/>
              <a:buAutoNum type="arabicPeriod"/>
            </a:pPr>
            <a:r>
              <a:rPr lang="de-CH" sz="2200" dirty="0" smtClean="0">
                <a:latin typeface="Arial CE" panose="020B0604020202020204" pitchFamily="34" charset="0"/>
                <a:cs typeface="Arial CE" panose="020B0604020202020204" pitchFamily="34" charset="0"/>
              </a:rPr>
              <a:t>Wirtschaftsstandort Schweiz</a:t>
            </a:r>
          </a:p>
          <a:p>
            <a:pPr>
              <a:lnSpc>
                <a:spcPct val="120000"/>
              </a:lnSpc>
              <a:spcAft>
                <a:spcPct val="50000"/>
              </a:spcAft>
              <a:buFontTx/>
              <a:buAutoNum type="arabicPeriod"/>
            </a:pPr>
            <a:r>
              <a:rPr lang="de-CH" sz="2200" dirty="0" smtClean="0">
                <a:latin typeface="Arial CE" panose="020B0604020202020204" pitchFamily="34" charset="0"/>
                <a:cs typeface="Arial CE" panose="020B0604020202020204" pitchFamily="34" charset="0"/>
              </a:rPr>
              <a:t>Die Grundzüge des schweizerischen Steuersystems</a:t>
            </a:r>
          </a:p>
          <a:p>
            <a:pPr>
              <a:lnSpc>
                <a:spcPct val="120000"/>
              </a:lnSpc>
              <a:spcAft>
                <a:spcPct val="50000"/>
              </a:spcAft>
              <a:buFontTx/>
              <a:buAutoNum type="arabicPeriod"/>
            </a:pPr>
            <a:r>
              <a:rPr lang="de-CH" sz="2200" dirty="0" smtClean="0">
                <a:latin typeface="Arial CE" panose="020B0604020202020204" pitchFamily="34" charset="0"/>
                <a:cs typeface="Arial CE" panose="020B0604020202020204" pitchFamily="34" charset="0"/>
              </a:rPr>
              <a:t>Die einzelnen Steuern</a:t>
            </a:r>
          </a:p>
          <a:p>
            <a:pPr lvl="1" indent="-368300">
              <a:lnSpc>
                <a:spcPct val="120000"/>
              </a:lnSpc>
              <a:spcAft>
                <a:spcPts val="0"/>
              </a:spcAft>
              <a:buFont typeface="+mj-lt"/>
              <a:buAutoNum type="alphaLcParenR"/>
            </a:pPr>
            <a:r>
              <a:rPr lang="de-DE" sz="2200" dirty="0" smtClean="0">
                <a:latin typeface="Arial CE" panose="020B0604020202020204" pitchFamily="34" charset="0"/>
                <a:cs typeface="Arial CE" panose="020B0604020202020204" pitchFamily="34" charset="0"/>
              </a:rPr>
              <a:t>Die Steuern des Bundes</a:t>
            </a:r>
          </a:p>
          <a:p>
            <a:pPr lvl="1" indent="-368300">
              <a:lnSpc>
                <a:spcPct val="120000"/>
              </a:lnSpc>
              <a:spcAft>
                <a:spcPts val="1320"/>
              </a:spcAft>
              <a:buFont typeface="+mj-lt"/>
              <a:buAutoNum type="alphaLcParenR" startAt="2"/>
            </a:pPr>
            <a:r>
              <a:rPr lang="de-DE" sz="2200" dirty="0" smtClean="0">
                <a:latin typeface="Arial CE" panose="020B0604020202020204" pitchFamily="34" charset="0"/>
                <a:cs typeface="Arial CE" panose="020B0604020202020204" pitchFamily="34" charset="0"/>
              </a:rPr>
              <a:t>Die </a:t>
            </a:r>
            <a:r>
              <a:rPr lang="de-DE" sz="2200" dirty="0">
                <a:latin typeface="Arial CE" panose="020B0604020202020204" pitchFamily="34" charset="0"/>
                <a:cs typeface="Arial CE" panose="020B0604020202020204" pitchFamily="34" charset="0"/>
              </a:rPr>
              <a:t>Steuern der Kantone und </a:t>
            </a:r>
            <a:r>
              <a:rPr lang="de-DE" sz="2200" dirty="0" smtClean="0">
                <a:latin typeface="Arial CE" panose="020B0604020202020204" pitchFamily="34" charset="0"/>
                <a:cs typeface="Arial CE" panose="020B0604020202020204" pitchFamily="34" charset="0"/>
              </a:rPr>
              <a:t>Gemeinden</a:t>
            </a:r>
          </a:p>
          <a:p>
            <a:pPr marL="0" indent="0">
              <a:lnSpc>
                <a:spcPct val="90000"/>
              </a:lnSpc>
            </a:pPr>
            <a:endParaRPr lang="de-CH" sz="2200" dirty="0" smtClean="0"/>
          </a:p>
          <a:p>
            <a:pPr marL="0" indent="0">
              <a:lnSpc>
                <a:spcPct val="90000"/>
              </a:lnSpc>
            </a:pPr>
            <a:endParaRPr lang="en-US" sz="1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5"/>
          <p:cNvSpPr>
            <a:spLocks noGrp="1" noChangeArrowheads="1"/>
          </p:cNvSpPr>
          <p:nvPr>
            <p:ph type="ctrTitle" idx="4294967295"/>
          </p:nvPr>
        </p:nvSpPr>
        <p:spPr>
          <a:xfrm>
            <a:off x="685800" y="2130425"/>
            <a:ext cx="7772400" cy="1470025"/>
          </a:xfrm>
          <a:noFill/>
        </p:spPr>
        <p:txBody>
          <a:bodyPr/>
          <a:lstStyle/>
          <a:p>
            <a:pPr algn="ctr"/>
            <a:r>
              <a:rPr lang="de-CH" dirty="0" smtClean="0">
                <a:effectLst/>
                <a:latin typeface="Arial CE" panose="020B0604020202020204" pitchFamily="34" charset="0"/>
                <a:cs typeface="Arial CE" panose="020B0604020202020204" pitchFamily="34" charset="0"/>
              </a:rPr>
              <a:t>3. Die einzelnen Steuern</a:t>
            </a:r>
            <a:endParaRPr lang="en-US" dirty="0" smtClean="0">
              <a:effectLst/>
              <a:latin typeface="Arial CE" panose="020B0604020202020204" pitchFamily="34" charset="0"/>
              <a:cs typeface="Arial CE" panose="020B0604020202020204" pitchFamily="34" charset="0"/>
            </a:endParaRPr>
          </a:p>
        </p:txBody>
      </p:sp>
    </p:spTree>
    <p:extLst>
      <p:ext uri="{BB962C8B-B14F-4D97-AF65-F5344CB8AC3E}">
        <p14:creationId xmlns:p14="http://schemas.microsoft.com/office/powerpoint/2010/main" val="410944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571500" y="1079500"/>
            <a:ext cx="7916863" cy="917575"/>
          </a:xfrm>
          <a:extLst>
            <a:ext uri="{909E8E84-426E-40dd-AFC4-6F175D3DCCD1}"/>
            <a:ext uri="{91240B29-F687-4f45-9708-019B960494DF}"/>
          </a:extLst>
        </p:spPr>
        <p:txBody>
          <a:bodyPr>
            <a:normAutofit/>
          </a:bodyPr>
          <a:lstStyle/>
          <a:p>
            <a:pPr eaLnBrk="1" hangingPunct="1">
              <a:defRPr/>
            </a:pPr>
            <a:r>
              <a:rPr lang="de-DE" sz="2800" dirty="0">
                <a:effectLst/>
                <a:latin typeface="Arial CE" panose="020B0604020202020204" pitchFamily="34" charset="0"/>
                <a:ea typeface="+mj-ea"/>
                <a:cs typeface="Arial CE" panose="020B0604020202020204" pitchFamily="34" charset="0"/>
              </a:rPr>
              <a:t>Das schweizerische </a:t>
            </a:r>
            <a:r>
              <a:rPr lang="de-DE" sz="2800" dirty="0" smtClean="0">
                <a:effectLst/>
                <a:latin typeface="Arial CE" panose="020B0604020202020204" pitchFamily="34" charset="0"/>
                <a:ea typeface="+mj-ea"/>
                <a:cs typeface="Arial CE" panose="020B0604020202020204" pitchFamily="34" charset="0"/>
              </a:rPr>
              <a:t>Steuersystem</a:t>
            </a:r>
            <a:r>
              <a:rPr lang="de-DE" sz="2800" dirty="0">
                <a:effectLst/>
                <a:latin typeface="Arial CE" panose="020B0604020202020204" pitchFamily="34" charset="0"/>
                <a:ea typeface="+mj-ea"/>
                <a:cs typeface="Arial CE" panose="020B0604020202020204" pitchFamily="34" charset="0"/>
              </a:rPr>
              <a:t> </a:t>
            </a:r>
            <a:r>
              <a:rPr lang="de-DE" sz="2800" dirty="0" smtClean="0">
                <a:effectLst/>
                <a:latin typeface="Arial CE" panose="020B0604020202020204" pitchFamily="34" charset="0"/>
                <a:ea typeface="+mj-ea"/>
                <a:cs typeface="Arial CE" panose="020B0604020202020204" pitchFamily="34" charset="0"/>
              </a:rPr>
              <a:t/>
            </a:r>
            <a:br>
              <a:rPr lang="de-DE" sz="2800" dirty="0" smtClean="0">
                <a:effectLst/>
                <a:latin typeface="Arial CE" panose="020B0604020202020204" pitchFamily="34" charset="0"/>
                <a:ea typeface="+mj-ea"/>
                <a:cs typeface="Arial CE" panose="020B0604020202020204" pitchFamily="34" charset="0"/>
              </a:rPr>
            </a:br>
            <a:r>
              <a:rPr lang="de-DE" sz="2800" dirty="0" smtClean="0">
                <a:effectLst/>
                <a:latin typeface="Arial CE" panose="020B0604020202020204" pitchFamily="34" charset="0"/>
                <a:ea typeface="+mj-ea"/>
                <a:cs typeface="Arial CE" panose="020B0604020202020204" pitchFamily="34" charset="0"/>
              </a:rPr>
              <a:t>nach Arten und Hoheitsträgern </a:t>
            </a:r>
            <a:r>
              <a:rPr lang="de-DE" sz="2000" b="0" dirty="0" smtClean="0">
                <a:effectLst/>
                <a:latin typeface="Arial CE" panose="020B0604020202020204" pitchFamily="34" charset="0"/>
                <a:ea typeface="+mj-ea"/>
                <a:cs typeface="Arial CE" panose="020B0604020202020204" pitchFamily="34" charset="0"/>
              </a:rPr>
              <a:t>(Ertragshoheit)</a:t>
            </a:r>
          </a:p>
        </p:txBody>
      </p:sp>
      <p:sp>
        <p:nvSpPr>
          <p:cNvPr id="21506" name="Rectangle 3"/>
          <p:cNvSpPr>
            <a:spLocks noGrp="1" noChangeArrowheads="1"/>
          </p:cNvSpPr>
          <p:nvPr>
            <p:ph idx="4294967295"/>
          </p:nvPr>
        </p:nvSpPr>
        <p:spPr/>
        <p:txBody>
          <a:bodyPr/>
          <a:lstStyle/>
          <a:p>
            <a:pPr marL="0" indent="0" eaLnBrk="1" hangingPunct="1"/>
            <a:r>
              <a:rPr lang="de-CH" sz="1800" b="1" smtClean="0"/>
              <a:t>Das schweizerische Steuersystem nach Arten und Hoheitsträgern (Ertragshoheit)</a:t>
            </a:r>
          </a:p>
          <a:p>
            <a:pPr marL="0" indent="0" eaLnBrk="1" hangingPunct="1"/>
            <a:endParaRPr lang="de-CH" sz="1400" smtClean="0"/>
          </a:p>
        </p:txBody>
      </p:sp>
      <p:graphicFrame>
        <p:nvGraphicFramePr>
          <p:cNvPr id="2" name="Tabelle 1"/>
          <p:cNvGraphicFramePr>
            <a:graphicFrameLocks noGrp="1"/>
          </p:cNvGraphicFramePr>
          <p:nvPr/>
        </p:nvGraphicFramePr>
        <p:xfrm>
          <a:off x="571500" y="2143125"/>
          <a:ext cx="8464550" cy="4467228"/>
        </p:xfrm>
        <a:graphic>
          <a:graphicData uri="http://schemas.openxmlformats.org/drawingml/2006/table">
            <a:tbl>
              <a:tblPr/>
              <a:tblGrid>
                <a:gridCol w="839788"/>
                <a:gridCol w="1144587"/>
                <a:gridCol w="936625"/>
                <a:gridCol w="1347788"/>
                <a:gridCol w="1519237"/>
                <a:gridCol w="1236663"/>
                <a:gridCol w="1439862"/>
              </a:tblGrid>
              <a:tr h="957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Frutiger 45 Ligh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B8F95"/>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000" b="1" i="0" u="none" strike="noStrike" cap="none" normalizeH="0" baseline="0" smtClean="0">
                          <a:ln>
                            <a:noFill/>
                          </a:ln>
                          <a:solidFill>
                            <a:schemeClr val="bg1"/>
                          </a:solidFill>
                          <a:effectLst/>
                          <a:latin typeface="Frutiger 45 Light" pitchFamily="34" charset="0"/>
                          <a:ea typeface="MS PGothic" pitchFamily="34" charset="-128"/>
                        </a:rPr>
                        <a:t>(1) </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1000" b="1" i="0" u="none" strike="noStrike" cap="none" normalizeH="0" baseline="0" smtClean="0">
                          <a:ln>
                            <a:noFill/>
                          </a:ln>
                          <a:solidFill>
                            <a:schemeClr val="bg1"/>
                          </a:solidFill>
                          <a:effectLst/>
                          <a:latin typeface="Frutiger 45 Light" pitchFamily="34" charset="0"/>
                          <a:ea typeface="MS PGothic" pitchFamily="34" charset="-128"/>
                        </a:rPr>
                        <a:t>Einkommens-, Vermögens-, Gewinn- und Kapitalsteuer (Direkte Steuern)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B8F95"/>
                    </a:solidFill>
                  </a:tcPr>
                </a:tc>
                <a:tc hMerge="1">
                  <a:txBody>
                    <a:bodyPr/>
                    <a:lstStyle/>
                    <a:p>
                      <a:endParaRPr lang="en-US"/>
                    </a:p>
                  </a:txBody>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000" b="1" i="0" u="none" strike="noStrike" cap="none" normalizeH="0" baseline="0" smtClean="0">
                          <a:ln>
                            <a:noFill/>
                          </a:ln>
                          <a:solidFill>
                            <a:schemeClr val="bg1"/>
                          </a:solidFill>
                          <a:effectLst/>
                          <a:latin typeface="Frutiger 45 Light" pitchFamily="34" charset="0"/>
                          <a:ea typeface="MS PGothic" pitchFamily="34" charset="-128"/>
                        </a:rPr>
                        <a:t>(2)</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1000" b="1" i="0" u="none" strike="noStrike" cap="none" normalizeH="0" baseline="0" smtClean="0">
                          <a:ln>
                            <a:noFill/>
                          </a:ln>
                          <a:solidFill>
                            <a:schemeClr val="bg1"/>
                          </a:solidFill>
                          <a:effectLst/>
                          <a:latin typeface="Frutiger 45 Light" pitchFamily="34" charset="0"/>
                          <a:ea typeface="MS PGothic" pitchFamily="34" charset="-128"/>
                        </a:rPr>
                        <a:t>Verkehrsteuer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000" b="1" i="0" u="none" strike="noStrike" cap="none" normalizeH="0" baseline="0" smtClean="0">
                        <a:ln>
                          <a:noFill/>
                        </a:ln>
                        <a:solidFill>
                          <a:schemeClr val="bg1"/>
                        </a:solidFill>
                        <a:effectLst/>
                        <a:latin typeface="Frutiger 45 Ligh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B8F95"/>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000" b="1" i="0" u="none" strike="noStrike" cap="none" normalizeH="0" baseline="0" smtClean="0">
                          <a:ln>
                            <a:noFill/>
                          </a:ln>
                          <a:solidFill>
                            <a:schemeClr val="bg1"/>
                          </a:solidFill>
                          <a:effectLst/>
                          <a:latin typeface="Frutiger 45 Light" pitchFamily="34" charset="0"/>
                          <a:ea typeface="MS PGothic" pitchFamily="34" charset="-128"/>
                        </a:rPr>
                        <a:t>(3)</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1000" b="1" i="0" u="none" strike="noStrike" cap="none" normalizeH="0" baseline="0" smtClean="0">
                          <a:ln>
                            <a:noFill/>
                          </a:ln>
                          <a:solidFill>
                            <a:schemeClr val="bg1"/>
                          </a:solidFill>
                          <a:effectLst/>
                          <a:latin typeface="Frutiger 45 Light" pitchFamily="34" charset="0"/>
                          <a:ea typeface="MS PGothic" pitchFamily="34" charset="-128"/>
                        </a:rPr>
                        <a:t>Besitzsteuer (B) Aufwandsteuer (A)</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1000" b="1" i="0" u="none" strike="noStrike" cap="none" normalizeH="0" baseline="0" smtClean="0">
                          <a:ln>
                            <a:noFill/>
                          </a:ln>
                          <a:solidFill>
                            <a:schemeClr val="bg1"/>
                          </a:solidFill>
                          <a:effectLst/>
                          <a:latin typeface="Frutiger 45 Light" pitchFamily="34" charset="0"/>
                          <a:ea typeface="MS PGothic" pitchFamily="34" charset="-128"/>
                        </a:rPr>
                        <a:t>Übrige Steuern (Ü)</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000" b="1" i="0" u="none" strike="noStrike" cap="none" normalizeH="0" baseline="0" smtClean="0">
                        <a:ln>
                          <a:noFill/>
                        </a:ln>
                        <a:solidFill>
                          <a:schemeClr val="bg1"/>
                        </a:solidFill>
                        <a:effectLst/>
                        <a:latin typeface="Frutiger 45 Ligh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B8F95"/>
                    </a:solidFill>
                  </a:tcPr>
                </a:tc>
              </a:tr>
              <a:tr h="47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Frutiger 45 Ligh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1" i="0" u="none" strike="noStrike" cap="none" normalizeH="0" baseline="0" smtClean="0">
                          <a:ln>
                            <a:noFill/>
                          </a:ln>
                          <a:solidFill>
                            <a:srgbClr val="000000"/>
                          </a:solidFill>
                          <a:effectLst/>
                          <a:latin typeface="Frutiger 45 Light" pitchFamily="34" charset="0"/>
                          <a:ea typeface="MS PGothic" pitchFamily="34" charset="-128"/>
                        </a:rPr>
                        <a:t>(1.1) </a:t>
                      </a:r>
                      <a:br>
                        <a:rPr kumimoji="0" lang="de-CH" sz="800" b="1" i="0" u="none" strike="noStrike" cap="none" normalizeH="0" baseline="0" smtClean="0">
                          <a:ln>
                            <a:noFill/>
                          </a:ln>
                          <a:solidFill>
                            <a:srgbClr val="000000"/>
                          </a:solidFill>
                          <a:effectLst/>
                          <a:latin typeface="Frutiger 45 Light" pitchFamily="34" charset="0"/>
                          <a:ea typeface="MS PGothic" pitchFamily="34" charset="-128"/>
                        </a:rPr>
                      </a:br>
                      <a:r>
                        <a:rPr kumimoji="0" lang="de-CH" sz="800" b="1" i="0" u="none" strike="noStrike" cap="none" normalizeH="0" baseline="0" smtClean="0">
                          <a:ln>
                            <a:noFill/>
                          </a:ln>
                          <a:solidFill>
                            <a:srgbClr val="000000"/>
                          </a:solidFill>
                          <a:effectLst/>
                          <a:latin typeface="Frutiger 45 Light" pitchFamily="34" charset="0"/>
                          <a:ea typeface="MS PGothic" pitchFamily="34" charset="-128"/>
                        </a:rPr>
                        <a:t>Allgemeine Steuer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1" i="0" u="none" strike="noStrike" cap="none" normalizeH="0" baseline="0" smtClean="0">
                          <a:ln>
                            <a:noFill/>
                          </a:ln>
                          <a:solidFill>
                            <a:srgbClr val="000000"/>
                          </a:solidFill>
                          <a:effectLst/>
                          <a:latin typeface="Frutiger 45 Light" pitchFamily="34" charset="0"/>
                          <a:ea typeface="MS PGothic" pitchFamily="34" charset="-128"/>
                        </a:rPr>
                        <a:t>(1.2) </a:t>
                      </a:r>
                      <a:br>
                        <a:rPr kumimoji="0" lang="de-CH" sz="800" b="1" i="0" u="none" strike="noStrike" cap="none" normalizeH="0" baseline="0" smtClean="0">
                          <a:ln>
                            <a:noFill/>
                          </a:ln>
                          <a:solidFill>
                            <a:srgbClr val="000000"/>
                          </a:solidFill>
                          <a:effectLst/>
                          <a:latin typeface="Frutiger 45 Light" pitchFamily="34" charset="0"/>
                          <a:ea typeface="MS PGothic" pitchFamily="34" charset="-128"/>
                        </a:rPr>
                      </a:br>
                      <a:r>
                        <a:rPr kumimoji="0" lang="de-CH" sz="800" b="1" i="0" u="none" strike="noStrike" cap="none" normalizeH="0" baseline="0" smtClean="0">
                          <a:ln>
                            <a:noFill/>
                          </a:ln>
                          <a:solidFill>
                            <a:srgbClr val="000000"/>
                          </a:solidFill>
                          <a:effectLst/>
                          <a:latin typeface="Frutiger 45 Light" pitchFamily="34" charset="0"/>
                          <a:ea typeface="MS PGothic" pitchFamily="34" charset="-128"/>
                        </a:rPr>
                        <a:t>Spezial-Steuer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800" b="1" i="0" u="none" strike="noStrike" cap="none" normalizeH="0" baseline="0" smtClean="0">
                        <a:ln>
                          <a:noFill/>
                        </a:ln>
                        <a:solidFill>
                          <a:srgbClr val="000000"/>
                        </a:solidFill>
                        <a:effectLst/>
                        <a:latin typeface="Frutiger 45 Ligh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1" i="0" u="none" strike="noStrike" cap="none" normalizeH="0" baseline="0" smtClean="0">
                          <a:ln>
                            <a:noFill/>
                          </a:ln>
                          <a:solidFill>
                            <a:srgbClr val="000000"/>
                          </a:solidFill>
                          <a:effectLst/>
                          <a:latin typeface="Frutiger 45 Light" pitchFamily="34" charset="0"/>
                          <a:ea typeface="MS PGothic" pitchFamily="34" charset="-128"/>
                        </a:rPr>
                        <a:t>(2.1) </a:t>
                      </a:r>
                      <a:br>
                        <a:rPr kumimoji="0" lang="de-CH" sz="800" b="1" i="0" u="none" strike="noStrike" cap="none" normalizeH="0" baseline="0" smtClean="0">
                          <a:ln>
                            <a:noFill/>
                          </a:ln>
                          <a:solidFill>
                            <a:srgbClr val="000000"/>
                          </a:solidFill>
                          <a:effectLst/>
                          <a:latin typeface="Frutiger 45 Light" pitchFamily="34" charset="0"/>
                          <a:ea typeface="MS PGothic" pitchFamily="34" charset="-128"/>
                        </a:rPr>
                      </a:br>
                      <a:r>
                        <a:rPr kumimoji="0" lang="de-CH" sz="800" b="1" i="0" u="none" strike="noStrike" cap="none" normalizeH="0" baseline="0" smtClean="0">
                          <a:ln>
                            <a:noFill/>
                          </a:ln>
                          <a:solidFill>
                            <a:srgbClr val="000000"/>
                          </a:solidFill>
                          <a:effectLst/>
                          <a:latin typeface="Frutiger 45 Light" pitchFamily="34" charset="0"/>
                          <a:ea typeface="MS PGothic" pitchFamily="34" charset="-128"/>
                        </a:rPr>
                        <a:t>Rechtsverkehr-Steuer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1" i="0" u="none" strike="noStrike" cap="none" normalizeH="0" baseline="0" smtClean="0">
                          <a:ln>
                            <a:noFill/>
                          </a:ln>
                          <a:solidFill>
                            <a:srgbClr val="000000"/>
                          </a:solidFill>
                          <a:effectLst/>
                          <a:latin typeface="Frutiger 45 Light" pitchFamily="34" charset="0"/>
                          <a:ea typeface="MS PGothic" pitchFamily="34" charset="-128"/>
                        </a:rPr>
                        <a:t>(2.2) Wirtschaftsverkehr-Steuer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rgbClr val="000000"/>
                        </a:solidFill>
                        <a:effectLst/>
                        <a:latin typeface="Frutiger 45 Ligh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Frutiger 45 Ligh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1" i="0" u="none" strike="noStrike" cap="none" normalizeH="0" baseline="0" smtClean="0">
                          <a:ln>
                            <a:noFill/>
                          </a:ln>
                          <a:solidFill>
                            <a:srgbClr val="000000"/>
                          </a:solidFill>
                          <a:effectLst/>
                          <a:latin typeface="Frutiger 45 Light" pitchFamily="34" charset="0"/>
                          <a:ea typeface="MS PGothic" pitchFamily="34" charset="-128"/>
                        </a:rPr>
                        <a:t>Natürliche Personen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1" i="0" u="none" strike="noStrike" cap="none" normalizeH="0" baseline="0" smtClean="0">
                          <a:ln>
                            <a:noFill/>
                          </a:ln>
                          <a:solidFill>
                            <a:srgbClr val="000000"/>
                          </a:solidFill>
                          <a:effectLst/>
                          <a:latin typeface="Frutiger 45 Light" pitchFamily="34" charset="0"/>
                          <a:ea typeface="MS PGothic" pitchFamily="34" charset="-128"/>
                        </a:rPr>
                        <a:t>Juristische Personen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rgbClr val="000000"/>
                        </a:solidFill>
                        <a:effectLst/>
                        <a:latin typeface="Frutiger 45 Ligh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rgbClr val="000000"/>
                        </a:solidFill>
                        <a:effectLst/>
                        <a:latin typeface="Frutiger 45 Ligh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rgbClr val="000000"/>
                        </a:solidFill>
                        <a:effectLst/>
                        <a:latin typeface="Frutiger 45 Ligh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rgbClr val="000000"/>
                        </a:solidFill>
                        <a:effectLst/>
                        <a:latin typeface="Frutiger 45 Ligh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979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1" i="0" u="none" strike="noStrike" cap="none" normalizeH="0" baseline="0" smtClean="0">
                          <a:ln>
                            <a:noFill/>
                          </a:ln>
                          <a:solidFill>
                            <a:srgbClr val="000000"/>
                          </a:solidFill>
                          <a:effectLst/>
                          <a:latin typeface="Frutiger 45 Light" pitchFamily="34" charset="0"/>
                          <a:ea typeface="MS PGothic" pitchFamily="34" charset="-128"/>
                        </a:rPr>
                        <a:t>Bund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Einkommenssteuer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Gewinnsteuer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Quellensteuer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Verrechnungssteuer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Spielbankenabgabe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Stempelabgaben</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Emissionen</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Umsatz</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Versicherungsprämien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Mehrwertsteuer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Zölle, Zollzuschläge</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Tabaksteuer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Biersteuer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Branntweinsteuer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Mineralölsteuer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Automobilsteuer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Nationalstrassenabgabe (A)</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Leistungs- oder verbrauchsabhängige Schwerverkehrsabgabe (A)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r>
              <a:tr h="852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1" i="0" u="none" strike="noStrike" cap="none" normalizeH="0" baseline="0" smtClean="0">
                          <a:ln>
                            <a:noFill/>
                          </a:ln>
                          <a:solidFill>
                            <a:srgbClr val="000000"/>
                          </a:solidFill>
                          <a:effectLst/>
                          <a:latin typeface="Frutiger 45 Light" pitchFamily="34" charset="0"/>
                          <a:ea typeface="MS PGothic" pitchFamily="34" charset="-128"/>
                        </a:rPr>
                        <a:t>Kantone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Einkommenssteuer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Vermögenssteuer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800" b="0" i="0" u="none" strike="noStrike" cap="none" normalizeH="0" baseline="0" smtClean="0">
                        <a:ln>
                          <a:noFill/>
                        </a:ln>
                        <a:solidFill>
                          <a:srgbClr val="000000"/>
                        </a:solidFill>
                        <a:effectLst/>
                        <a:latin typeface="Frutiger 45 Ligh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Gewinnsteuer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Kapitalsteuer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Quellensteuer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Grundstückgewinnsteuer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Liegenschaftssteuer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Minimalsteuer auf Grundbesitz</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800" b="0" i="0" u="none" strike="noStrike" cap="none" normalizeH="0" baseline="0" smtClean="0">
                        <a:ln>
                          <a:noFill/>
                        </a:ln>
                        <a:solidFill>
                          <a:srgbClr val="000000"/>
                        </a:solidFill>
                        <a:effectLst/>
                        <a:latin typeface="Frutiger 45 Ligh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Erbschafts- und Schenkungssteuer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Handänderungssteuer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Stempelsteuer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800" b="0" i="0" u="none" strike="noStrike" cap="none" normalizeH="0" baseline="0" smtClean="0">
                        <a:ln>
                          <a:noFill/>
                        </a:ln>
                        <a:solidFill>
                          <a:srgbClr val="000000"/>
                        </a:solidFill>
                        <a:effectLst/>
                        <a:latin typeface="Frutiger 45 Ligh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Frutiger 45 Ligh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Motorfahrzeugsteuer (B)</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Hundesteuer (B)</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Veranstaltungssteuer (Ü)</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Beherbergungssteuer (Ü)</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852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1" i="0" u="none" strike="noStrike" cap="none" normalizeH="0" baseline="0" smtClean="0">
                          <a:ln>
                            <a:noFill/>
                          </a:ln>
                          <a:solidFill>
                            <a:srgbClr val="000000"/>
                          </a:solidFill>
                          <a:effectLst/>
                          <a:latin typeface="Frutiger 45 Light" pitchFamily="34" charset="0"/>
                          <a:ea typeface="MS PGothic" pitchFamily="34" charset="-128"/>
                        </a:rPr>
                        <a:t>Gemeinden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Einkommenssteuer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Vermögenssteuer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Gewinnsteuer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Kapitalsteuer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800" b="0" i="0" u="none" strike="noStrike" cap="none" normalizeH="0" baseline="0" smtClean="0">
                        <a:ln>
                          <a:noFill/>
                        </a:ln>
                        <a:solidFill>
                          <a:srgbClr val="000000"/>
                        </a:solidFill>
                        <a:effectLst/>
                        <a:latin typeface="Frutiger 45 Ligh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Quellensteuer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Grundstückgewinnsteuer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Liegenschaftssteuer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Minimalsteuer auf Grundbesitz</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800" b="0" i="0" u="none" strike="noStrike" cap="none" normalizeH="0" baseline="0" smtClean="0">
                        <a:ln>
                          <a:noFill/>
                        </a:ln>
                        <a:solidFill>
                          <a:srgbClr val="000000"/>
                        </a:solidFill>
                        <a:effectLst/>
                        <a:latin typeface="Frutiger 45 Ligh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Erbschafts- und Schenkungssteuer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Handänderungssteuer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800" b="0" i="0" u="none" strike="noStrike" cap="none" normalizeH="0" baseline="0" smtClean="0">
                        <a:ln>
                          <a:noFill/>
                        </a:ln>
                        <a:solidFill>
                          <a:srgbClr val="000000"/>
                        </a:solidFill>
                        <a:effectLst/>
                        <a:latin typeface="Frutiger 45 Ligh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Frutiger 45 Ligh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Hundesteuer (B)</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Veranstaltungssteuer (Ü)</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Beherbergungssteuer (Ü)</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800" b="0" i="0" u="none" strike="noStrike" cap="none" normalizeH="0" baseline="0" smtClean="0">
                          <a:ln>
                            <a:noFill/>
                          </a:ln>
                          <a:solidFill>
                            <a:srgbClr val="000000"/>
                          </a:solidFill>
                          <a:effectLst/>
                          <a:latin typeface="Frutiger 45 Light" pitchFamily="34" charset="0"/>
                          <a:ea typeface="MS PGothic" pitchFamily="34" charset="-128"/>
                        </a:rPr>
                        <a:t>Kurtaxe (Ü)</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800" b="0" i="0" u="none" strike="noStrike" cap="none" normalizeH="0" baseline="0" smtClean="0">
                        <a:ln>
                          <a:noFill/>
                        </a:ln>
                        <a:solidFill>
                          <a:srgbClr val="000000"/>
                        </a:solidFill>
                        <a:effectLst/>
                        <a:latin typeface="Frutiger 45 Ligh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r>
            </a:tbl>
          </a:graphicData>
        </a:graphic>
      </p:graphicFrame>
      <p:sp>
        <p:nvSpPr>
          <p:cNvPr id="7" name="Textfeld 6"/>
          <p:cNvSpPr txBox="1"/>
          <p:nvPr/>
        </p:nvSpPr>
        <p:spPr>
          <a:xfrm>
            <a:off x="7451725" y="6669088"/>
            <a:ext cx="3168650" cy="169862"/>
          </a:xfrm>
          <a:prstGeom prst="rect">
            <a:avLst/>
          </a:prstGeom>
          <a:noFill/>
        </p:spPr>
        <p:txBody>
          <a:bodyPr>
            <a:spAutoFit/>
          </a:bodyPr>
          <a:lstStyle/>
          <a:p>
            <a:pPr eaLnBrk="0" hangingPunct="0">
              <a:defRPr/>
            </a:pPr>
            <a:r>
              <a:rPr lang="de-CH" sz="500" dirty="0">
                <a:latin typeface="+mj-lt"/>
                <a:ea typeface="ＭＳ Ｐゴシック" panose="020B0600070205080204" pitchFamily="34" charset="-128"/>
                <a:cs typeface="+mn-cs"/>
              </a:rPr>
              <a:t>Quelle: Prof. Dr. R. Waldburger, Universität St. Gallen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7504" y="1052736"/>
            <a:ext cx="8712968" cy="5112568"/>
          </a:xfrm>
        </p:spPr>
        <p:txBody>
          <a:bodyPr/>
          <a:lstStyle/>
          <a:p>
            <a:pPr lvl="1" algn="ctr">
              <a:lnSpc>
                <a:spcPct val="120000"/>
              </a:lnSpc>
              <a:spcBef>
                <a:spcPct val="0"/>
              </a:spcBef>
              <a:buFont typeface="+mj-lt"/>
              <a:buAutoNum type="alphaLcParenR"/>
            </a:pPr>
            <a:r>
              <a:rPr lang="de-DE" sz="3200" b="1" dirty="0">
                <a:latin typeface="Arial CE" panose="020B0604020202020204" pitchFamily="34" charset="0"/>
                <a:cs typeface="Arial CE" panose="020B0604020202020204" pitchFamily="34" charset="0"/>
              </a:rPr>
              <a:t>Die Steuern des Bundes</a:t>
            </a:r>
          </a:p>
          <a:p>
            <a:endParaRPr lang="de-CH" dirty="0"/>
          </a:p>
        </p:txBody>
      </p:sp>
      <p:pic>
        <p:nvPicPr>
          <p:cNvPr id="4" name="Grafik 3"/>
          <p:cNvPicPr>
            <a:picLocks noChangeAspect="1"/>
          </p:cNvPicPr>
          <p:nvPr/>
        </p:nvPicPr>
        <p:blipFill>
          <a:blip r:embed="rId2"/>
          <a:stretch>
            <a:fillRect/>
          </a:stretch>
        </p:blipFill>
        <p:spPr>
          <a:xfrm>
            <a:off x="1403648" y="2132856"/>
            <a:ext cx="6762750" cy="2552700"/>
          </a:xfrm>
          <a:prstGeom prst="rect">
            <a:avLst/>
          </a:prstGeom>
        </p:spPr>
      </p:pic>
    </p:spTree>
    <p:extLst>
      <p:ext uri="{BB962C8B-B14F-4D97-AF65-F5344CB8AC3E}">
        <p14:creationId xmlns:p14="http://schemas.microsoft.com/office/powerpoint/2010/main" val="2903986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effectLst/>
                <a:latin typeface="Arial CE" panose="020B0604020202020204" pitchFamily="34" charset="0"/>
                <a:cs typeface="Arial CE" panose="020B0604020202020204" pitchFamily="34" charset="0"/>
              </a:rPr>
              <a:t>Direkte Bundessteuern</a:t>
            </a:r>
            <a:br>
              <a:rPr lang="de-DE" sz="2800" dirty="0" smtClean="0">
                <a:effectLst/>
                <a:latin typeface="Arial CE" panose="020B0604020202020204" pitchFamily="34" charset="0"/>
                <a:cs typeface="Arial CE" panose="020B0604020202020204" pitchFamily="34" charset="0"/>
              </a:rPr>
            </a:br>
            <a:r>
              <a:rPr lang="de-DE" sz="2400" dirty="0" smtClean="0">
                <a:effectLst/>
                <a:latin typeface="Arial CE" panose="020B0604020202020204" pitchFamily="34" charset="0"/>
                <a:cs typeface="Arial CE" panose="020B0604020202020204" pitchFamily="34" charset="0"/>
              </a:rPr>
              <a:t>Einkommenssteuern </a:t>
            </a:r>
            <a:r>
              <a:rPr lang="de-DE" sz="2400" dirty="0">
                <a:effectLst/>
                <a:latin typeface="Arial CE" panose="020B0604020202020204" pitchFamily="34" charset="0"/>
                <a:cs typeface="Arial CE" panose="020B0604020202020204" pitchFamily="34" charset="0"/>
              </a:rPr>
              <a:t>natürlicher Personen</a:t>
            </a:r>
            <a:r>
              <a:rPr lang="de-DE" dirty="0"/>
              <a:t/>
            </a:r>
            <a:br>
              <a:rPr lang="de-DE" dirty="0"/>
            </a:br>
            <a:endParaRPr lang="de-CH" dirty="0"/>
          </a:p>
        </p:txBody>
      </p:sp>
      <p:sp>
        <p:nvSpPr>
          <p:cNvPr id="3" name="Inhaltsplatzhalter 2"/>
          <p:cNvSpPr>
            <a:spLocks noGrp="1"/>
          </p:cNvSpPr>
          <p:nvPr>
            <p:ph idx="1"/>
          </p:nvPr>
        </p:nvSpPr>
        <p:spPr>
          <a:xfrm>
            <a:off x="683568" y="2348880"/>
            <a:ext cx="7916863" cy="3598863"/>
          </a:xfrm>
        </p:spPr>
        <p:txBody>
          <a:bodyPr/>
          <a:lstStyle/>
          <a:p>
            <a:pPr marL="342900" indent="-342900">
              <a:buFont typeface="Arial" panose="020B0604020202020204" pitchFamily="34" charset="0"/>
              <a:buChar char="•"/>
            </a:pPr>
            <a:r>
              <a:rPr lang="de-DE" dirty="0">
                <a:solidFill>
                  <a:srgbClr val="39B1AA"/>
                </a:solidFill>
                <a:latin typeface="Arial CE" panose="020B0604020202020204" pitchFamily="34" charset="0"/>
                <a:cs typeface="Arial CE" panose="020B0604020202020204" pitchFamily="34" charset="0"/>
              </a:rPr>
              <a:t>Unbeschränkt steuerpflichtig </a:t>
            </a:r>
            <a:r>
              <a:rPr lang="de-DE" dirty="0">
                <a:latin typeface="Arial CE" panose="020B0604020202020204" pitchFamily="34" charset="0"/>
                <a:cs typeface="Arial CE" panose="020B0604020202020204" pitchFamily="34" charset="0"/>
              </a:rPr>
              <a:t>sind natürliche Personen, die in der Schweiz ihren Wohnsitz oder ihren Aufenthalt haben. </a:t>
            </a:r>
          </a:p>
          <a:p>
            <a:pPr marL="342900" indent="-342900">
              <a:buFont typeface="Arial" panose="020B0604020202020204" pitchFamily="34" charset="0"/>
              <a:buChar char="•"/>
            </a:pPr>
            <a:r>
              <a:rPr lang="de-DE" dirty="0">
                <a:latin typeface="Arial CE" panose="020B0604020202020204" pitchFamily="34" charset="0"/>
                <a:cs typeface="Arial CE" panose="020B0604020202020204" pitchFamily="34" charset="0"/>
              </a:rPr>
              <a:t>Ein steuerrechtlicher Aufenthalt besteht, wenn</a:t>
            </a:r>
          </a:p>
          <a:p>
            <a:pPr indent="-249238">
              <a:buFontTx/>
              <a:buChar char="-"/>
            </a:pPr>
            <a:r>
              <a:rPr lang="de-DE" dirty="0" smtClean="0">
                <a:latin typeface="Arial CE" panose="020B0604020202020204" pitchFamily="34" charset="0"/>
                <a:cs typeface="Arial CE" panose="020B0604020202020204" pitchFamily="34" charset="0"/>
              </a:rPr>
              <a:t>eine Person während mindestens </a:t>
            </a:r>
            <a:r>
              <a:rPr lang="de-DE" u="sng" dirty="0" smtClean="0">
                <a:latin typeface="Arial CE" panose="020B0604020202020204" pitchFamily="34" charset="0"/>
                <a:cs typeface="Arial CE" panose="020B0604020202020204" pitchFamily="34" charset="0"/>
              </a:rPr>
              <a:t>30 Tagen </a:t>
            </a:r>
            <a:r>
              <a:rPr lang="de-DE" dirty="0" smtClean="0">
                <a:latin typeface="Arial CE" panose="020B0604020202020204" pitchFamily="34" charset="0"/>
                <a:cs typeface="Arial CE" panose="020B0604020202020204" pitchFamily="34" charset="0"/>
              </a:rPr>
              <a:t>in der Schweiz verweilt </a:t>
            </a:r>
            <a:r>
              <a:rPr lang="de-DE" u="sng" dirty="0" smtClean="0">
                <a:latin typeface="Arial CE" panose="020B0604020202020204" pitchFamily="34" charset="0"/>
                <a:cs typeface="Arial CE" panose="020B0604020202020204" pitchFamily="34" charset="0"/>
              </a:rPr>
              <a:t>und eine Erwerbstätigkeit </a:t>
            </a:r>
            <a:r>
              <a:rPr lang="de-DE" dirty="0" smtClean="0">
                <a:latin typeface="Arial CE" panose="020B0604020202020204" pitchFamily="34" charset="0"/>
                <a:cs typeface="Arial CE" panose="020B0604020202020204" pitchFamily="34" charset="0"/>
              </a:rPr>
              <a:t>ausübt oder</a:t>
            </a:r>
          </a:p>
          <a:p>
            <a:pPr indent="-249238">
              <a:buFontTx/>
              <a:buChar char="-"/>
            </a:pPr>
            <a:r>
              <a:rPr lang="de-DE" dirty="0" smtClean="0">
                <a:latin typeface="Arial CE" panose="020B0604020202020204" pitchFamily="34" charset="0"/>
                <a:cs typeface="Arial CE" panose="020B0604020202020204" pitchFamily="34" charset="0"/>
              </a:rPr>
              <a:t>sich während mindestens </a:t>
            </a:r>
            <a:r>
              <a:rPr lang="de-DE" u="sng" dirty="0" smtClean="0">
                <a:latin typeface="Arial CE" panose="020B0604020202020204" pitchFamily="34" charset="0"/>
                <a:cs typeface="Arial CE" panose="020B0604020202020204" pitchFamily="34" charset="0"/>
              </a:rPr>
              <a:t>90 Tagen </a:t>
            </a:r>
            <a:r>
              <a:rPr lang="de-DE" dirty="0" smtClean="0">
                <a:latin typeface="Arial CE" panose="020B0604020202020204" pitchFamily="34" charset="0"/>
                <a:cs typeface="Arial CE" panose="020B0604020202020204" pitchFamily="34" charset="0"/>
              </a:rPr>
              <a:t>in der Schweiz aufhält und </a:t>
            </a:r>
            <a:r>
              <a:rPr lang="de-DE" u="sng" dirty="0" smtClean="0">
                <a:latin typeface="Arial CE" panose="020B0604020202020204" pitchFamily="34" charset="0"/>
                <a:cs typeface="Arial CE" panose="020B0604020202020204" pitchFamily="34" charset="0"/>
              </a:rPr>
              <a:t>keine Erwerbstätigkeit </a:t>
            </a:r>
            <a:r>
              <a:rPr lang="de-DE" dirty="0" smtClean="0">
                <a:latin typeface="Arial CE" panose="020B0604020202020204" pitchFamily="34" charset="0"/>
                <a:cs typeface="Arial CE" panose="020B0604020202020204" pitchFamily="34" charset="0"/>
              </a:rPr>
              <a:t>ausübt.</a:t>
            </a:r>
          </a:p>
          <a:p>
            <a:pPr marL="360362" indent="0"/>
            <a:endParaRPr lang="de-DE" dirty="0" smtClean="0">
              <a:latin typeface="Arial CE" panose="020B0604020202020204" pitchFamily="34" charset="0"/>
              <a:cs typeface="Arial CE" panose="020B0604020202020204" pitchFamily="34" charset="0"/>
            </a:endParaRPr>
          </a:p>
          <a:p>
            <a:pPr marL="342900" indent="-342900">
              <a:buFont typeface="Arial" panose="020B0604020202020204" pitchFamily="34" charset="0"/>
              <a:buChar char="•"/>
            </a:pPr>
            <a:r>
              <a:rPr lang="de-DE" dirty="0" smtClean="0">
                <a:solidFill>
                  <a:srgbClr val="39B1AA"/>
                </a:solidFill>
                <a:latin typeface="Arial CE" panose="020B0604020202020204" pitchFamily="34" charset="0"/>
                <a:cs typeface="Arial CE" panose="020B0604020202020204" pitchFamily="34" charset="0"/>
              </a:rPr>
              <a:t>Beschränkt steuerpflichtig </a:t>
            </a:r>
            <a:r>
              <a:rPr lang="de-DE" dirty="0" smtClean="0">
                <a:latin typeface="Arial CE" panose="020B0604020202020204" pitchFamily="34" charset="0"/>
                <a:cs typeface="Arial CE" panose="020B0604020202020204" pitchFamily="34" charset="0"/>
              </a:rPr>
              <a:t>sind natürliche Personen mit Wohnsitz im Ausland, wenn diese zu gewissen in der Schweiz liegenden Steuerobjekten (Grundeigentum, Betriebsstätte) eine wirtschaftliche Beziehung haben. </a:t>
            </a:r>
          </a:p>
          <a:p>
            <a:endParaRPr lang="de-DE" dirty="0"/>
          </a:p>
          <a:p>
            <a:endParaRPr lang="de-CH" dirty="0"/>
          </a:p>
        </p:txBody>
      </p:sp>
    </p:spTree>
    <p:extLst>
      <p:ext uri="{BB962C8B-B14F-4D97-AF65-F5344CB8AC3E}">
        <p14:creationId xmlns:p14="http://schemas.microsoft.com/office/powerpoint/2010/main" val="1090177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effectLst/>
                <a:latin typeface="Arial CE" panose="020B0604020202020204" pitchFamily="34" charset="0"/>
                <a:cs typeface="Arial CE" panose="020B0604020202020204" pitchFamily="34" charset="0"/>
              </a:rPr>
              <a:t>Direkte Bundessteuern</a:t>
            </a:r>
            <a:br>
              <a:rPr lang="de-DE" sz="2800" dirty="0" smtClean="0">
                <a:effectLst/>
                <a:latin typeface="Arial CE" panose="020B0604020202020204" pitchFamily="34" charset="0"/>
                <a:cs typeface="Arial CE" panose="020B0604020202020204" pitchFamily="34" charset="0"/>
              </a:rPr>
            </a:br>
            <a:r>
              <a:rPr lang="de-DE" sz="2400" dirty="0" smtClean="0">
                <a:effectLst/>
                <a:latin typeface="Arial CE" panose="020B0604020202020204" pitchFamily="34" charset="0"/>
                <a:cs typeface="Arial CE" panose="020B0604020202020204" pitchFamily="34" charset="0"/>
              </a:rPr>
              <a:t>Einkommenssteuern </a:t>
            </a:r>
            <a:r>
              <a:rPr lang="de-DE" sz="2400" dirty="0">
                <a:effectLst/>
                <a:latin typeface="Arial CE" panose="020B0604020202020204" pitchFamily="34" charset="0"/>
                <a:cs typeface="Arial CE" panose="020B0604020202020204" pitchFamily="34" charset="0"/>
              </a:rPr>
              <a:t>natürlicher Personen</a:t>
            </a:r>
            <a:r>
              <a:rPr lang="de-DE" dirty="0"/>
              <a:t/>
            </a:r>
            <a:br>
              <a:rPr lang="de-DE" dirty="0"/>
            </a:br>
            <a:endParaRPr lang="de-CH" dirty="0"/>
          </a:p>
        </p:txBody>
      </p:sp>
      <p:sp>
        <p:nvSpPr>
          <p:cNvPr id="3" name="Inhaltsplatzhalter 2"/>
          <p:cNvSpPr>
            <a:spLocks noGrp="1"/>
          </p:cNvSpPr>
          <p:nvPr>
            <p:ph idx="1"/>
          </p:nvPr>
        </p:nvSpPr>
        <p:spPr>
          <a:xfrm>
            <a:off x="683568" y="2204864"/>
            <a:ext cx="7916863" cy="3742879"/>
          </a:xfrm>
        </p:spPr>
        <p:txBody>
          <a:bodyPr/>
          <a:lstStyle/>
          <a:p>
            <a:pPr marL="342900" indent="-342900">
              <a:spcAft>
                <a:spcPts val="600"/>
              </a:spcAft>
              <a:buFont typeface="Arial" panose="020B0604020202020204" pitchFamily="34" charset="0"/>
              <a:buChar char="•"/>
            </a:pPr>
            <a:r>
              <a:rPr lang="de-DE" dirty="0" smtClean="0">
                <a:latin typeface="Arial CE" panose="020B0604020202020204" pitchFamily="34" charset="0"/>
                <a:cs typeface="Arial CE" panose="020B0604020202020204" pitchFamily="34" charset="0"/>
              </a:rPr>
              <a:t>Der </a:t>
            </a:r>
            <a:r>
              <a:rPr lang="de-DE" dirty="0" smtClean="0">
                <a:solidFill>
                  <a:srgbClr val="39B1AA"/>
                </a:solidFill>
                <a:latin typeface="Arial CE" panose="020B0604020202020204" pitchFamily="34" charset="0"/>
                <a:cs typeface="Arial CE" panose="020B0604020202020204" pitchFamily="34" charset="0"/>
              </a:rPr>
              <a:t>gesetzliche Höchstsatz </a:t>
            </a:r>
            <a:r>
              <a:rPr lang="de-DE" dirty="0" smtClean="0">
                <a:latin typeface="Arial CE" panose="020B0604020202020204" pitchFamily="34" charset="0"/>
                <a:cs typeface="Arial CE" panose="020B0604020202020204" pitchFamily="34" charset="0"/>
              </a:rPr>
              <a:t>beträgt bei der direkten Bundessteuer </a:t>
            </a:r>
            <a:r>
              <a:rPr lang="de-DE" dirty="0" smtClean="0">
                <a:solidFill>
                  <a:srgbClr val="39B1AA"/>
                </a:solidFill>
                <a:latin typeface="Arial CE" panose="020B0604020202020204" pitchFamily="34" charset="0"/>
                <a:cs typeface="Arial CE" panose="020B0604020202020204" pitchFamily="34" charset="0"/>
              </a:rPr>
              <a:t>11.5%</a:t>
            </a:r>
            <a:r>
              <a:rPr lang="de-DE" dirty="0" smtClean="0">
                <a:latin typeface="Arial CE" panose="020B0604020202020204" pitchFamily="34" charset="0"/>
                <a:cs typeface="Arial CE" panose="020B0604020202020204" pitchFamily="34" charset="0"/>
              </a:rPr>
              <a:t> (Art. 128 Abs. 1 Bst. a BV)</a:t>
            </a:r>
          </a:p>
          <a:p>
            <a:pPr marL="342900" indent="-342900">
              <a:spcAft>
                <a:spcPts val="600"/>
              </a:spcAft>
              <a:buFont typeface="Arial" panose="020B0604020202020204" pitchFamily="34" charset="0"/>
              <a:buChar char="•"/>
            </a:pPr>
            <a:r>
              <a:rPr lang="de-DE" dirty="0" smtClean="0">
                <a:latin typeface="Arial CE" panose="020B0604020202020204" pitchFamily="34" charset="0"/>
                <a:cs typeface="Arial CE" panose="020B0604020202020204" pitchFamily="34" charset="0"/>
              </a:rPr>
              <a:t>Gegenwärtig wird dieser bei einem steuerbaren Einkommen von CHF 895‘900 für Verheiratete bzw. CHF 755‘200 für die übrigen Pflichtigen erreicht. </a:t>
            </a:r>
          </a:p>
          <a:p>
            <a:pPr marL="342900" indent="-342900">
              <a:spcAft>
                <a:spcPts val="600"/>
              </a:spcAft>
              <a:buFont typeface="Arial" panose="020B0604020202020204" pitchFamily="34" charset="0"/>
              <a:buChar char="•"/>
            </a:pPr>
            <a:r>
              <a:rPr lang="de-DE" dirty="0" smtClean="0">
                <a:latin typeface="Arial CE" panose="020B0604020202020204" pitchFamily="34" charset="0"/>
                <a:cs typeface="Arial CE" panose="020B0604020202020204" pitchFamily="34" charset="0"/>
              </a:rPr>
              <a:t>Die Tarife sind direkt anwendbar für die Steuerberechnung; es gibt also keinen </a:t>
            </a:r>
            <a:r>
              <a:rPr lang="de-DE" dirty="0" err="1" smtClean="0">
                <a:latin typeface="Arial CE" panose="020B0604020202020204" pitchFamily="34" charset="0"/>
                <a:cs typeface="Arial CE" panose="020B0604020202020204" pitchFamily="34" charset="0"/>
              </a:rPr>
              <a:t>Steuerfuss</a:t>
            </a:r>
            <a:r>
              <a:rPr lang="de-DE" dirty="0" smtClean="0">
                <a:latin typeface="Arial CE" panose="020B0604020202020204" pitchFamily="34" charset="0"/>
                <a:cs typeface="Arial CE" panose="020B0604020202020204" pitchFamily="34" charset="0"/>
              </a:rPr>
              <a:t>. </a:t>
            </a:r>
          </a:p>
          <a:p>
            <a:pPr marL="342900" indent="-342900">
              <a:spcAft>
                <a:spcPts val="600"/>
              </a:spcAft>
              <a:buFont typeface="Arial" panose="020B0604020202020204" pitchFamily="34" charset="0"/>
              <a:buChar char="•"/>
            </a:pPr>
            <a:r>
              <a:rPr lang="de-DE" dirty="0" smtClean="0">
                <a:latin typeface="Arial CE" panose="020B0604020202020204" pitchFamily="34" charset="0"/>
                <a:cs typeface="Arial CE" panose="020B0604020202020204" pitchFamily="34" charset="0"/>
              </a:rPr>
              <a:t>Der Ausgleich der kalten Progression ist an den Landesindex der Konsumentenpreise gebunden. </a:t>
            </a:r>
          </a:p>
          <a:p>
            <a:pPr marL="342900" indent="-342900">
              <a:spcAft>
                <a:spcPts val="600"/>
              </a:spcAft>
              <a:buFont typeface="Arial" panose="020B0604020202020204" pitchFamily="34" charset="0"/>
              <a:buChar char="•"/>
            </a:pPr>
            <a:r>
              <a:rPr lang="de-DE" dirty="0" smtClean="0">
                <a:latin typeface="Arial CE" panose="020B0604020202020204" pitchFamily="34" charset="0"/>
                <a:cs typeface="Arial CE" panose="020B0604020202020204" pitchFamily="34" charset="0"/>
              </a:rPr>
              <a:t>Die BV schreibt vor, dass bei der Festsetzung der Tarife, auf die Belastung durch die direkten Steuern der Kantone und Gemeinden Rücksicht zu nehmen ist (Art. 128 Abs. 2 BV)</a:t>
            </a:r>
          </a:p>
          <a:p>
            <a:endParaRPr lang="de-DE" dirty="0"/>
          </a:p>
          <a:p>
            <a:endParaRPr lang="de-CH" dirty="0"/>
          </a:p>
        </p:txBody>
      </p:sp>
    </p:spTree>
    <p:extLst>
      <p:ext uri="{BB962C8B-B14F-4D97-AF65-F5344CB8AC3E}">
        <p14:creationId xmlns:p14="http://schemas.microsoft.com/office/powerpoint/2010/main" val="4072704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effectLst/>
                <a:latin typeface="Arial CE" panose="020B0604020202020204" pitchFamily="34" charset="0"/>
                <a:cs typeface="Arial CE" panose="020B0604020202020204" pitchFamily="34" charset="0"/>
              </a:rPr>
              <a:t>Direkte Bundessteuern</a:t>
            </a:r>
            <a:br>
              <a:rPr lang="de-DE" sz="2800" dirty="0" smtClean="0">
                <a:effectLst/>
                <a:latin typeface="Arial CE" panose="020B0604020202020204" pitchFamily="34" charset="0"/>
                <a:cs typeface="Arial CE" panose="020B0604020202020204" pitchFamily="34" charset="0"/>
              </a:rPr>
            </a:br>
            <a:r>
              <a:rPr lang="de-DE" sz="2400" dirty="0" smtClean="0">
                <a:effectLst/>
                <a:latin typeface="Arial CE" panose="020B0604020202020204" pitchFamily="34" charset="0"/>
                <a:cs typeface="Arial CE" panose="020B0604020202020204" pitchFamily="34" charset="0"/>
              </a:rPr>
              <a:t>Gewinnsteuer juristischer Personen</a:t>
            </a:r>
            <a:r>
              <a:rPr lang="de-DE" dirty="0"/>
              <a:t/>
            </a:r>
            <a:br>
              <a:rPr lang="de-DE" dirty="0"/>
            </a:br>
            <a:endParaRPr lang="de-CH" dirty="0"/>
          </a:p>
        </p:txBody>
      </p:sp>
      <p:sp>
        <p:nvSpPr>
          <p:cNvPr id="3" name="Inhaltsplatzhalter 2"/>
          <p:cNvSpPr>
            <a:spLocks noGrp="1"/>
          </p:cNvSpPr>
          <p:nvPr>
            <p:ph idx="1"/>
          </p:nvPr>
        </p:nvSpPr>
        <p:spPr>
          <a:xfrm>
            <a:off x="683568" y="2348880"/>
            <a:ext cx="7916863" cy="3598863"/>
          </a:xfrm>
        </p:spPr>
        <p:txBody>
          <a:bodyPr/>
          <a:lstStyle/>
          <a:p>
            <a:pPr marL="342900" indent="-342900">
              <a:buFont typeface="Arial" panose="020B0604020202020204" pitchFamily="34" charset="0"/>
              <a:buChar char="•"/>
            </a:pPr>
            <a:r>
              <a:rPr lang="de-DE" dirty="0" smtClean="0">
                <a:latin typeface="Arial CE" panose="020B0604020202020204" pitchFamily="34" charset="0"/>
                <a:cs typeface="Arial CE" panose="020B0604020202020204" pitchFamily="34" charset="0"/>
              </a:rPr>
              <a:t>Steuerpflichtig sind in der Regel juristische Personen, die ihren </a:t>
            </a:r>
            <a:r>
              <a:rPr lang="de-DE" dirty="0" smtClean="0">
                <a:solidFill>
                  <a:srgbClr val="39B1AA"/>
                </a:solidFill>
                <a:latin typeface="Arial CE" panose="020B0604020202020204" pitchFamily="34" charset="0"/>
                <a:cs typeface="Arial CE" panose="020B0604020202020204" pitchFamily="34" charset="0"/>
              </a:rPr>
              <a:t>Sitz oder ihre tatsächliche Verwaltung in der Schweiz </a:t>
            </a:r>
            <a:r>
              <a:rPr lang="de-DE" dirty="0" smtClean="0">
                <a:latin typeface="Arial CE" panose="020B0604020202020204" pitchFamily="34" charset="0"/>
                <a:cs typeface="Arial CE" panose="020B0604020202020204" pitchFamily="34" charset="0"/>
              </a:rPr>
              <a:t>haben</a:t>
            </a:r>
          </a:p>
          <a:p>
            <a:pPr marL="0" indent="0"/>
            <a:endParaRPr lang="de-DE" dirty="0" smtClean="0">
              <a:latin typeface="Arial CE" panose="020B0604020202020204" pitchFamily="34" charset="0"/>
              <a:cs typeface="Arial CE" panose="020B0604020202020204" pitchFamily="34" charset="0"/>
            </a:endParaRPr>
          </a:p>
          <a:p>
            <a:pPr marL="342900" indent="-342900">
              <a:buFont typeface="Arial" panose="020B0604020202020204" pitchFamily="34" charset="0"/>
              <a:buChar char="•"/>
            </a:pPr>
            <a:r>
              <a:rPr lang="de-DE" dirty="0" smtClean="0">
                <a:latin typeface="Arial CE" panose="020B0604020202020204" pitchFamily="34" charset="0"/>
                <a:cs typeface="Arial CE" panose="020B0604020202020204" pitchFamily="34" charset="0"/>
              </a:rPr>
              <a:t>Es werden zwei Gruppen unterschieden</a:t>
            </a:r>
            <a:r>
              <a:rPr lang="de-DE" dirty="0" smtClean="0">
                <a:solidFill>
                  <a:srgbClr val="39B1AA"/>
                </a:solidFill>
                <a:latin typeface="Arial CE" panose="020B0604020202020204" pitchFamily="34" charset="0"/>
                <a:cs typeface="Arial CE" panose="020B0604020202020204" pitchFamily="34" charset="0"/>
              </a:rPr>
              <a:t>: </a:t>
            </a:r>
          </a:p>
          <a:p>
            <a:pPr indent="-249238">
              <a:buFontTx/>
              <a:buChar char="-"/>
            </a:pPr>
            <a:r>
              <a:rPr lang="de-DE" dirty="0">
                <a:latin typeface="Arial CE" panose="020B0604020202020204" pitchFamily="34" charset="0"/>
                <a:cs typeface="Arial CE" panose="020B0604020202020204" pitchFamily="34" charset="0"/>
              </a:rPr>
              <a:t>Kapitalgesellschaften und </a:t>
            </a:r>
            <a:r>
              <a:rPr lang="de-DE" dirty="0" smtClean="0">
                <a:latin typeface="Arial CE" panose="020B0604020202020204" pitchFamily="34" charset="0"/>
                <a:cs typeface="Arial CE" panose="020B0604020202020204" pitchFamily="34" charset="0"/>
              </a:rPr>
              <a:t>Genossenschaften </a:t>
            </a:r>
            <a:r>
              <a:rPr lang="de-DE" dirty="0" smtClean="0">
                <a:latin typeface="Arial CE" panose="020B0604020202020204" pitchFamily="34" charset="0"/>
                <a:cs typeface="Arial CE" panose="020B0604020202020204" pitchFamily="34" charset="0"/>
                <a:sym typeface="Wingdings" panose="05000000000000000000" pitchFamily="2" charset="2"/>
              </a:rPr>
              <a:t> entrichten eine Gewinnsteuer, der proportionale </a:t>
            </a:r>
            <a:r>
              <a:rPr lang="de-DE" dirty="0" smtClean="0">
                <a:solidFill>
                  <a:srgbClr val="39B1AA"/>
                </a:solidFill>
                <a:latin typeface="Arial CE" panose="020B0604020202020204" pitchFamily="34" charset="0"/>
                <a:cs typeface="Arial CE" panose="020B0604020202020204" pitchFamily="34" charset="0"/>
                <a:sym typeface="Wingdings" panose="05000000000000000000" pitchFamily="2" charset="2"/>
              </a:rPr>
              <a:t>Gewinnsteuersatz beträgt 8.5%. </a:t>
            </a:r>
            <a:r>
              <a:rPr lang="de-DE" dirty="0" smtClean="0">
                <a:latin typeface="Arial CE" panose="020B0604020202020204" pitchFamily="34" charset="0"/>
                <a:cs typeface="Arial CE" panose="020B0604020202020204" pitchFamily="34" charset="0"/>
                <a:sym typeface="Wingdings" panose="05000000000000000000" pitchFamily="2" charset="2"/>
              </a:rPr>
              <a:t>Ein </a:t>
            </a:r>
            <a:r>
              <a:rPr lang="de-DE" dirty="0" err="1" smtClean="0">
                <a:latin typeface="Arial CE" panose="020B0604020202020204" pitchFamily="34" charset="0"/>
                <a:cs typeface="Arial CE" panose="020B0604020202020204" pitchFamily="34" charset="0"/>
                <a:sym typeface="Wingdings" panose="05000000000000000000" pitchFamily="2" charset="2"/>
              </a:rPr>
              <a:t>Steuerfuss</a:t>
            </a:r>
            <a:r>
              <a:rPr lang="de-DE" dirty="0" smtClean="0">
                <a:latin typeface="Arial CE" panose="020B0604020202020204" pitchFamily="34" charset="0"/>
                <a:cs typeface="Arial CE" panose="020B0604020202020204" pitchFamily="34" charset="0"/>
                <a:sym typeface="Wingdings" panose="05000000000000000000" pitchFamily="2" charset="2"/>
              </a:rPr>
              <a:t> kommt nicht zur Anwendung. </a:t>
            </a:r>
            <a:endParaRPr lang="de-DE" dirty="0">
              <a:latin typeface="Arial CE" panose="020B0604020202020204" pitchFamily="34" charset="0"/>
              <a:cs typeface="Arial CE" panose="020B0604020202020204" pitchFamily="34" charset="0"/>
            </a:endParaRPr>
          </a:p>
          <a:p>
            <a:pPr indent="-249238">
              <a:buFontTx/>
              <a:buChar char="-"/>
            </a:pPr>
            <a:r>
              <a:rPr lang="de-DE" dirty="0" smtClean="0">
                <a:latin typeface="Arial CE" panose="020B0604020202020204" pitchFamily="34" charset="0"/>
                <a:cs typeface="Arial CE" panose="020B0604020202020204" pitchFamily="34" charset="0"/>
              </a:rPr>
              <a:t>Vereine, Stiftungen und übrige juristische Personen </a:t>
            </a:r>
            <a:r>
              <a:rPr lang="de-DE" dirty="0" smtClean="0">
                <a:latin typeface="Arial CE" panose="020B0604020202020204" pitchFamily="34" charset="0"/>
                <a:cs typeface="Arial CE" panose="020B0604020202020204" pitchFamily="34" charset="0"/>
                <a:sym typeface="Wingdings" panose="05000000000000000000" pitchFamily="2" charset="2"/>
              </a:rPr>
              <a:t> entrichten einen proportionalen Steuersatz von 4.25%.</a:t>
            </a:r>
            <a:r>
              <a:rPr lang="de-DE" dirty="0" smtClean="0">
                <a:latin typeface="Arial CE" panose="020B0604020202020204" pitchFamily="34" charset="0"/>
                <a:cs typeface="Arial CE" panose="020B0604020202020204" pitchFamily="34" charset="0"/>
              </a:rPr>
              <a:t> </a:t>
            </a:r>
          </a:p>
          <a:p>
            <a:pPr marL="342900" indent="-342900">
              <a:buFont typeface="Arial" panose="020B0604020202020204" pitchFamily="34" charset="0"/>
              <a:buChar char="•"/>
            </a:pPr>
            <a:endParaRPr lang="de-DE" dirty="0" smtClean="0"/>
          </a:p>
          <a:p>
            <a:endParaRPr lang="de-DE" dirty="0"/>
          </a:p>
          <a:p>
            <a:endParaRPr lang="de-CH" dirty="0"/>
          </a:p>
        </p:txBody>
      </p:sp>
    </p:spTree>
    <p:extLst>
      <p:ext uri="{BB962C8B-B14F-4D97-AF65-F5344CB8AC3E}">
        <p14:creationId xmlns:p14="http://schemas.microsoft.com/office/powerpoint/2010/main" val="2585617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noFill/>
        </p:spPr>
        <p:txBody>
          <a:bodyPr/>
          <a:lstStyle/>
          <a:p>
            <a:r>
              <a:rPr lang="de-CH" sz="2800" dirty="0" smtClean="0">
                <a:effectLst/>
                <a:latin typeface="Arial CE" panose="020B0604020202020204" pitchFamily="34" charset="0"/>
                <a:cs typeface="Arial CE" panose="020B0604020202020204" pitchFamily="34" charset="0"/>
              </a:rPr>
              <a:t>Mehrwertsteuer</a:t>
            </a:r>
            <a:endParaRPr lang="en-US" sz="2800" dirty="0" smtClean="0">
              <a:effectLst/>
              <a:latin typeface="Arial CE" panose="020B0604020202020204" pitchFamily="34" charset="0"/>
              <a:cs typeface="Arial CE" panose="020B0604020202020204" pitchFamily="34" charset="0"/>
            </a:endParaRPr>
          </a:p>
        </p:txBody>
      </p:sp>
      <p:sp>
        <p:nvSpPr>
          <p:cNvPr id="30722" name="Rectangle 3"/>
          <p:cNvSpPr>
            <a:spLocks noGrp="1" noChangeArrowheads="1"/>
          </p:cNvSpPr>
          <p:nvPr>
            <p:ph type="body" idx="4294967295"/>
          </p:nvPr>
        </p:nvSpPr>
        <p:spPr>
          <a:xfrm>
            <a:off x="755650" y="1916113"/>
            <a:ext cx="7916863" cy="4032250"/>
          </a:xfrm>
        </p:spPr>
        <p:txBody>
          <a:bodyPr/>
          <a:lstStyle/>
          <a:p>
            <a:pPr marL="365125" indent="-365125">
              <a:lnSpc>
                <a:spcPct val="120000"/>
              </a:lnSpc>
              <a:spcAft>
                <a:spcPct val="50000"/>
              </a:spcAft>
              <a:buFontTx/>
              <a:buChar char="•"/>
            </a:pPr>
            <a:r>
              <a:rPr lang="de-CH" dirty="0" smtClean="0">
                <a:latin typeface="Arial CE" panose="020B0604020202020204" pitchFamily="34" charset="0"/>
                <a:cs typeface="Arial CE" panose="020B0604020202020204" pitchFamily="34" charset="0"/>
              </a:rPr>
              <a:t>Die Mehrwertsteuer ist eine </a:t>
            </a:r>
            <a:r>
              <a:rPr lang="de-CH" dirty="0" smtClean="0">
                <a:solidFill>
                  <a:srgbClr val="39B1AA"/>
                </a:solidFill>
                <a:latin typeface="Arial CE" panose="020B0604020202020204" pitchFamily="34" charset="0"/>
                <a:cs typeface="Arial CE" panose="020B0604020202020204" pitchFamily="34" charset="0"/>
              </a:rPr>
              <a:t>Verbrauchssteuer</a:t>
            </a:r>
            <a:r>
              <a:rPr lang="de-CH" dirty="0" smtClean="0">
                <a:latin typeface="Arial CE" panose="020B0604020202020204" pitchFamily="34" charset="0"/>
                <a:cs typeface="Arial CE" panose="020B0604020202020204" pitchFamily="34" charset="0"/>
              </a:rPr>
              <a:t>, wobei die Unternehmen die Steuer einziehen. Die effektive Steuerlast wird aus der Differenz zwischen Umsatzsteuer und Vorsteuer ersichtlich. </a:t>
            </a:r>
          </a:p>
          <a:p>
            <a:pPr marL="365125" indent="-365125">
              <a:lnSpc>
                <a:spcPct val="120000"/>
              </a:lnSpc>
              <a:spcAft>
                <a:spcPct val="50000"/>
              </a:spcAft>
              <a:buFontTx/>
              <a:buChar char="•"/>
            </a:pPr>
            <a:r>
              <a:rPr lang="de-CH" dirty="0" smtClean="0">
                <a:latin typeface="Arial CE" panose="020B0604020202020204" pitchFamily="34" charset="0"/>
                <a:cs typeface="Arial CE" panose="020B0604020202020204" pitchFamily="34" charset="0"/>
              </a:rPr>
              <a:t>Ein Unternehmen wird </a:t>
            </a:r>
            <a:r>
              <a:rPr lang="de-CH" dirty="0" smtClean="0">
                <a:solidFill>
                  <a:srgbClr val="39B1AA"/>
                </a:solidFill>
                <a:latin typeface="Arial CE" panose="020B0604020202020204" pitchFamily="34" charset="0"/>
                <a:cs typeface="Arial CE" panose="020B0604020202020204" pitchFamily="34" charset="0"/>
              </a:rPr>
              <a:t>mehrwertsteuerpflichtig</a:t>
            </a:r>
            <a:r>
              <a:rPr lang="de-CH" dirty="0" smtClean="0">
                <a:latin typeface="Arial CE" panose="020B0604020202020204" pitchFamily="34" charset="0"/>
                <a:cs typeface="Arial CE" panose="020B0604020202020204" pitchFamily="34" charset="0"/>
              </a:rPr>
              <a:t>, wenn der jährliche steuerbare </a:t>
            </a:r>
            <a:r>
              <a:rPr lang="de-CH" dirty="0" smtClean="0">
                <a:solidFill>
                  <a:srgbClr val="39B1AA"/>
                </a:solidFill>
                <a:latin typeface="Arial CE" panose="020B0604020202020204" pitchFamily="34" charset="0"/>
                <a:cs typeface="Arial CE" panose="020B0604020202020204" pitchFamily="34" charset="0"/>
              </a:rPr>
              <a:t>Gesamtumsatz mehr als 100’000 Franken </a:t>
            </a:r>
            <a:r>
              <a:rPr lang="de-CH" dirty="0" smtClean="0">
                <a:latin typeface="Arial CE" panose="020B0604020202020204" pitchFamily="34" charset="0"/>
                <a:cs typeface="Arial CE" panose="020B0604020202020204" pitchFamily="34" charset="0"/>
              </a:rPr>
              <a:t>beträgt.</a:t>
            </a:r>
          </a:p>
          <a:p>
            <a:pPr marL="365125" indent="-365125">
              <a:lnSpc>
                <a:spcPct val="120000"/>
              </a:lnSpc>
              <a:spcAft>
                <a:spcPct val="50000"/>
              </a:spcAft>
              <a:buFontTx/>
              <a:buChar char="•"/>
            </a:pPr>
            <a:r>
              <a:rPr lang="de-CH" dirty="0" smtClean="0">
                <a:latin typeface="Arial CE" panose="020B0604020202020204" pitchFamily="34" charset="0"/>
                <a:cs typeface="Arial CE" panose="020B0604020202020204" pitchFamily="34" charset="0"/>
              </a:rPr>
              <a:t>Zusätzlich müssen auch nicht mehrwertsteuerpflichtige Unternehmen eine Bezugssteuer abliefern, wenn der Bezug von Dienstleistungen aus dem Ausland den jährlichen Betrag von </a:t>
            </a:r>
            <a:br>
              <a:rPr lang="de-CH" dirty="0" smtClean="0">
                <a:latin typeface="Arial CE" panose="020B0604020202020204" pitchFamily="34" charset="0"/>
                <a:cs typeface="Arial CE" panose="020B0604020202020204" pitchFamily="34" charset="0"/>
              </a:rPr>
            </a:br>
            <a:r>
              <a:rPr lang="de-CH" dirty="0" smtClean="0">
                <a:latin typeface="Arial CE" panose="020B0604020202020204" pitchFamily="34" charset="0"/>
                <a:cs typeface="Arial CE" panose="020B0604020202020204" pitchFamily="34" charset="0"/>
              </a:rPr>
              <a:t>10’000 Franken übersteigt.</a:t>
            </a:r>
          </a:p>
        </p:txBody>
      </p:sp>
    </p:spTree>
    <p:extLst>
      <p:ext uri="{BB962C8B-B14F-4D97-AF65-F5344CB8AC3E}">
        <p14:creationId xmlns:p14="http://schemas.microsoft.com/office/powerpoint/2010/main" val="1582980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noFill/>
        </p:spPr>
        <p:txBody>
          <a:bodyPr/>
          <a:lstStyle/>
          <a:p>
            <a:r>
              <a:rPr lang="de-CH" sz="2800" dirty="0" smtClean="0">
                <a:effectLst/>
                <a:latin typeface="Arial CE" panose="020B0604020202020204" pitchFamily="34" charset="0"/>
                <a:cs typeface="Arial CE" panose="020B0604020202020204" pitchFamily="34" charset="0"/>
              </a:rPr>
              <a:t>Mehrwertsteuer</a:t>
            </a:r>
            <a:endParaRPr lang="en-US" sz="2800" dirty="0" smtClean="0">
              <a:effectLst/>
              <a:latin typeface="Arial CE" panose="020B0604020202020204" pitchFamily="34" charset="0"/>
              <a:cs typeface="Arial CE" panose="020B0604020202020204" pitchFamily="34" charset="0"/>
            </a:endParaRPr>
          </a:p>
        </p:txBody>
      </p:sp>
      <p:sp>
        <p:nvSpPr>
          <p:cNvPr id="31746" name="Rectangle 3"/>
          <p:cNvSpPr>
            <a:spLocks noGrp="1" noChangeArrowheads="1"/>
          </p:cNvSpPr>
          <p:nvPr>
            <p:ph type="body" idx="4294967295"/>
          </p:nvPr>
        </p:nvSpPr>
        <p:spPr>
          <a:xfrm>
            <a:off x="755650" y="1916113"/>
            <a:ext cx="7916863" cy="4032250"/>
          </a:xfrm>
        </p:spPr>
        <p:txBody>
          <a:bodyPr/>
          <a:lstStyle/>
          <a:p>
            <a:pPr marL="365125" indent="-365125">
              <a:lnSpc>
                <a:spcPct val="120000"/>
              </a:lnSpc>
              <a:spcAft>
                <a:spcPct val="50000"/>
              </a:spcAft>
            </a:pPr>
            <a:r>
              <a:rPr lang="de-CH" b="1" dirty="0" smtClean="0">
                <a:latin typeface="Arial CE" panose="020B0604020202020204" pitchFamily="34" charset="0"/>
                <a:cs typeface="Arial CE" panose="020B0604020202020204" pitchFamily="34" charset="0"/>
              </a:rPr>
              <a:t>Steuersätze</a:t>
            </a:r>
          </a:p>
          <a:p>
            <a:pPr marL="365125" indent="-365125">
              <a:lnSpc>
                <a:spcPct val="90000"/>
              </a:lnSpc>
              <a:spcAft>
                <a:spcPct val="50000"/>
              </a:spcAft>
              <a:buFontTx/>
              <a:buChar char="•"/>
            </a:pPr>
            <a:r>
              <a:rPr lang="de-CH" dirty="0" smtClean="0">
                <a:latin typeface="Arial CE" panose="020B0604020202020204" pitchFamily="34" charset="0"/>
                <a:cs typeface="Arial CE" panose="020B0604020202020204" pitchFamily="34" charset="0"/>
              </a:rPr>
              <a:t>8.0 %: Normalsatz</a:t>
            </a:r>
          </a:p>
          <a:p>
            <a:pPr marL="365125" indent="-365125">
              <a:lnSpc>
                <a:spcPct val="90000"/>
              </a:lnSpc>
              <a:spcAft>
                <a:spcPct val="50000"/>
              </a:spcAft>
              <a:buFontTx/>
              <a:buChar char="•"/>
            </a:pPr>
            <a:r>
              <a:rPr lang="de-CH" dirty="0" smtClean="0">
                <a:latin typeface="Arial CE" panose="020B0604020202020204" pitchFamily="34" charset="0"/>
                <a:cs typeface="Arial CE" panose="020B0604020202020204" pitchFamily="34" charset="0"/>
              </a:rPr>
              <a:t>2.5 %: reduzierter Satz auf Nahrungsmittel, Getränke, landwirtschaftliche Erzeugnisse, Medikamente und Zeitungen</a:t>
            </a:r>
          </a:p>
          <a:p>
            <a:pPr marL="365125" indent="-365125">
              <a:lnSpc>
                <a:spcPct val="90000"/>
              </a:lnSpc>
              <a:spcAft>
                <a:spcPct val="50000"/>
              </a:spcAft>
              <a:buFontTx/>
              <a:buChar char="•"/>
            </a:pPr>
            <a:r>
              <a:rPr lang="de-CH" dirty="0" smtClean="0">
                <a:latin typeface="Arial CE" panose="020B0604020202020204" pitchFamily="34" charset="0"/>
                <a:cs typeface="Arial CE" panose="020B0604020202020204" pitchFamily="34" charset="0"/>
              </a:rPr>
              <a:t>3.8 %: Spezialsatz auf Beherbergungsleistungen</a:t>
            </a:r>
          </a:p>
          <a:p>
            <a:pPr marL="365125" indent="-365125">
              <a:lnSpc>
                <a:spcPct val="90000"/>
              </a:lnSpc>
              <a:spcAft>
                <a:spcPct val="50000"/>
              </a:spcAft>
              <a:buFontTx/>
              <a:buChar char="•"/>
            </a:pPr>
            <a:r>
              <a:rPr lang="de-CH" dirty="0" smtClean="0">
                <a:latin typeface="Arial CE" panose="020B0604020202020204" pitchFamily="34" charset="0"/>
                <a:cs typeface="Arial CE" panose="020B0604020202020204" pitchFamily="34" charset="0"/>
              </a:rPr>
              <a:t>Auf dem Export von Waren und Dienstleistungen wird keine Steuer erhoben.</a:t>
            </a:r>
          </a:p>
        </p:txBody>
      </p:sp>
    </p:spTree>
    <p:extLst>
      <p:ext uri="{BB962C8B-B14F-4D97-AF65-F5344CB8AC3E}">
        <p14:creationId xmlns:p14="http://schemas.microsoft.com/office/powerpoint/2010/main" val="2391700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a:noFill/>
        </p:spPr>
        <p:txBody>
          <a:bodyPr/>
          <a:lstStyle/>
          <a:p>
            <a:r>
              <a:rPr lang="de-CH" sz="2800" dirty="0" smtClean="0">
                <a:effectLst/>
                <a:latin typeface="Arial CE" panose="020B0604020202020204" pitchFamily="34" charset="0"/>
                <a:cs typeface="Arial CE" panose="020B0604020202020204" pitchFamily="34" charset="0"/>
              </a:rPr>
              <a:t>Eidgenössische Verrechnungssteuer</a:t>
            </a:r>
            <a:endParaRPr lang="en-US" sz="2800" dirty="0" smtClean="0">
              <a:effectLst/>
              <a:latin typeface="Arial CE" panose="020B0604020202020204" pitchFamily="34" charset="0"/>
              <a:cs typeface="Arial CE" panose="020B0604020202020204" pitchFamily="34" charset="0"/>
            </a:endParaRPr>
          </a:p>
        </p:txBody>
      </p:sp>
      <p:sp>
        <p:nvSpPr>
          <p:cNvPr id="28674" name="Rectangle 3"/>
          <p:cNvSpPr>
            <a:spLocks noGrp="1" noChangeArrowheads="1"/>
          </p:cNvSpPr>
          <p:nvPr>
            <p:ph type="body" idx="4294967295"/>
          </p:nvPr>
        </p:nvSpPr>
        <p:spPr/>
        <p:txBody>
          <a:bodyPr/>
          <a:lstStyle/>
          <a:p>
            <a:r>
              <a:rPr lang="de-CH" dirty="0" smtClean="0">
                <a:latin typeface="Arial CE" panose="020B0604020202020204" pitchFamily="34" charset="0"/>
                <a:cs typeface="Arial CE" panose="020B0604020202020204" pitchFamily="34" charset="0"/>
              </a:rPr>
              <a:t>Auf folgenden Erträgen wird eine Verrechnungssteuer</a:t>
            </a:r>
          </a:p>
          <a:p>
            <a:r>
              <a:rPr lang="de-CH" dirty="0" smtClean="0">
                <a:latin typeface="Arial CE" panose="020B0604020202020204" pitchFamily="34" charset="0"/>
                <a:cs typeface="Arial CE" panose="020B0604020202020204" pitchFamily="34" charset="0"/>
              </a:rPr>
              <a:t>von 35 % erhoben:</a:t>
            </a:r>
          </a:p>
          <a:p>
            <a:endParaRPr lang="de-CH" dirty="0" smtClean="0">
              <a:latin typeface="Arial CE" panose="020B0604020202020204" pitchFamily="34" charset="0"/>
              <a:cs typeface="Arial CE" panose="020B0604020202020204" pitchFamily="34" charset="0"/>
            </a:endParaRPr>
          </a:p>
          <a:p>
            <a:pPr>
              <a:buFontTx/>
              <a:buChar char="•"/>
            </a:pPr>
            <a:r>
              <a:rPr lang="de-CH" dirty="0" smtClean="0">
                <a:latin typeface="Arial CE" panose="020B0604020202020204" pitchFamily="34" charset="0"/>
                <a:cs typeface="Arial CE" panose="020B0604020202020204" pitchFamily="34" charset="0"/>
              </a:rPr>
              <a:t>Dividenden von in der Schweiz ansässigen Unternehmen</a:t>
            </a:r>
          </a:p>
          <a:p>
            <a:pPr>
              <a:buFontTx/>
              <a:buChar char="•"/>
            </a:pPr>
            <a:r>
              <a:rPr lang="de-CH" dirty="0" smtClean="0">
                <a:latin typeface="Arial CE" panose="020B0604020202020204" pitchFamily="34" charset="0"/>
                <a:cs typeface="Arial CE" panose="020B0604020202020204" pitchFamily="34" charset="0"/>
              </a:rPr>
              <a:t>Zinserträge von über 200 Franken auf Bankkonten</a:t>
            </a:r>
          </a:p>
          <a:p>
            <a:pPr>
              <a:buFontTx/>
              <a:buChar char="•"/>
            </a:pPr>
            <a:r>
              <a:rPr lang="de-CH" dirty="0" smtClean="0">
                <a:latin typeface="Arial CE" panose="020B0604020202020204" pitchFamily="34" charset="0"/>
                <a:cs typeface="Arial CE" panose="020B0604020202020204" pitchFamily="34" charset="0"/>
              </a:rPr>
              <a:t>Zinsen von öffentlichen Anleihen</a:t>
            </a:r>
          </a:p>
          <a:p>
            <a:pPr>
              <a:buFontTx/>
              <a:buChar char="•"/>
            </a:pPr>
            <a:r>
              <a:rPr lang="de-CH" dirty="0" smtClean="0">
                <a:latin typeface="Arial CE" panose="020B0604020202020204" pitchFamily="34" charset="0"/>
                <a:cs typeface="Arial CE" panose="020B0604020202020204" pitchFamily="34" charset="0"/>
              </a:rPr>
              <a:t>Schuldverschreibungen</a:t>
            </a:r>
          </a:p>
          <a:p>
            <a:pPr>
              <a:buFontTx/>
              <a:buChar char="•"/>
            </a:pPr>
            <a:r>
              <a:rPr lang="de-CH" dirty="0" smtClean="0">
                <a:latin typeface="Arial CE" panose="020B0604020202020204" pitchFamily="34" charset="0"/>
                <a:cs typeface="Arial CE" panose="020B0604020202020204" pitchFamily="34" charset="0"/>
              </a:rPr>
              <a:t>Weitere von einem in der Schweiz ansässigen </a:t>
            </a:r>
            <a:r>
              <a:rPr lang="de-CH" dirty="0" err="1" smtClean="0">
                <a:latin typeface="Arial CE" panose="020B0604020202020204" pitchFamily="34" charset="0"/>
                <a:cs typeface="Arial CE" panose="020B0604020202020204" pitchFamily="34" charset="0"/>
              </a:rPr>
              <a:t>Leiher</a:t>
            </a:r>
            <a:r>
              <a:rPr lang="de-CH" dirty="0" smtClean="0">
                <a:latin typeface="Arial CE" panose="020B0604020202020204" pitchFamily="34" charset="0"/>
                <a:cs typeface="Arial CE" panose="020B0604020202020204" pitchFamily="34" charset="0"/>
              </a:rPr>
              <a:t> ausgegebene Schuldverpflichtungen</a:t>
            </a:r>
          </a:p>
        </p:txBody>
      </p:sp>
    </p:spTree>
    <p:extLst>
      <p:ext uri="{BB962C8B-B14F-4D97-AF65-F5344CB8AC3E}">
        <p14:creationId xmlns:p14="http://schemas.microsoft.com/office/powerpoint/2010/main" val="38379681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noFill/>
        </p:spPr>
        <p:txBody>
          <a:bodyPr/>
          <a:lstStyle/>
          <a:p>
            <a:r>
              <a:rPr lang="de-CH" sz="2800" dirty="0" smtClean="0">
                <a:effectLst/>
                <a:latin typeface="Arial CE" panose="020B0604020202020204" pitchFamily="34" charset="0"/>
                <a:cs typeface="Arial CE" panose="020B0604020202020204" pitchFamily="34" charset="0"/>
              </a:rPr>
              <a:t>Eidgenössische Verrechnungssteuer</a:t>
            </a:r>
            <a:endParaRPr lang="en-US" sz="2800" dirty="0" smtClean="0">
              <a:effectLst/>
              <a:latin typeface="Arial CE" panose="020B0604020202020204" pitchFamily="34" charset="0"/>
              <a:cs typeface="Arial CE" panose="020B0604020202020204" pitchFamily="34" charset="0"/>
            </a:endParaRPr>
          </a:p>
        </p:txBody>
      </p:sp>
      <p:pic>
        <p:nvPicPr>
          <p:cNvPr id="29698" name="Picture 4" descr="Verrechnungssteuer_www"/>
          <p:cNvPicPr>
            <a:picLocks noChangeAspect="1" noChangeArrowheads="1"/>
          </p:cNvPicPr>
          <p:nvPr/>
        </p:nvPicPr>
        <p:blipFill>
          <a:blip r:embed="rId2"/>
          <a:srcRect/>
          <a:stretch>
            <a:fillRect/>
          </a:stretch>
        </p:blipFill>
        <p:spPr bwMode="auto">
          <a:xfrm>
            <a:off x="684213" y="1989138"/>
            <a:ext cx="4803775" cy="3592512"/>
          </a:xfrm>
          <a:prstGeom prst="rect">
            <a:avLst/>
          </a:prstGeom>
          <a:noFill/>
          <a:ln w="9525">
            <a:noFill/>
            <a:miter lim="800000"/>
            <a:headEnd/>
            <a:tailEnd/>
          </a:ln>
        </p:spPr>
      </p:pic>
      <p:sp>
        <p:nvSpPr>
          <p:cNvPr id="29699" name="Text Box 5"/>
          <p:cNvSpPr txBox="1">
            <a:spLocks noChangeArrowheads="1"/>
          </p:cNvSpPr>
          <p:nvPr/>
        </p:nvSpPr>
        <p:spPr bwMode="auto">
          <a:xfrm>
            <a:off x="684213" y="6524625"/>
            <a:ext cx="6192837" cy="246221"/>
          </a:xfrm>
          <a:prstGeom prst="rect">
            <a:avLst/>
          </a:prstGeom>
          <a:noFill/>
          <a:ln w="9525">
            <a:noFill/>
            <a:miter lim="800000"/>
            <a:headEnd/>
            <a:tailEnd/>
          </a:ln>
        </p:spPr>
        <p:txBody>
          <a:bodyPr>
            <a:spAutoFit/>
          </a:bodyPr>
          <a:lstStyle/>
          <a:p>
            <a:pPr>
              <a:spcBef>
                <a:spcPct val="50000"/>
              </a:spcBef>
            </a:pPr>
            <a:r>
              <a:rPr lang="de-CH" sz="1000" dirty="0">
                <a:latin typeface="Arial CE" panose="020B0604020202020204" pitchFamily="34" charset="0"/>
                <a:cs typeface="Arial CE" panose="020B0604020202020204" pitchFamily="34" charset="0"/>
              </a:rPr>
              <a:t>www.estv.admin.ch/verrechnungssteuer</a:t>
            </a:r>
            <a:endParaRPr lang="en-US" sz="1000" dirty="0">
              <a:latin typeface="Arial CE" panose="020B0604020202020204" pitchFamily="34" charset="0"/>
              <a:cs typeface="Arial CE" panose="020B0604020202020204" pitchFamily="34" charset="0"/>
            </a:endParaRPr>
          </a:p>
        </p:txBody>
      </p:sp>
      <p:sp>
        <p:nvSpPr>
          <p:cNvPr id="29700" name="Text Box 6"/>
          <p:cNvSpPr txBox="1">
            <a:spLocks noChangeArrowheads="1"/>
          </p:cNvSpPr>
          <p:nvPr/>
        </p:nvSpPr>
        <p:spPr bwMode="auto">
          <a:xfrm>
            <a:off x="5867400" y="1916113"/>
            <a:ext cx="2808288" cy="4419600"/>
          </a:xfrm>
          <a:prstGeom prst="rect">
            <a:avLst/>
          </a:prstGeom>
          <a:noFill/>
          <a:ln w="9525">
            <a:noFill/>
            <a:miter lim="800000"/>
            <a:headEnd/>
            <a:tailEnd/>
          </a:ln>
        </p:spPr>
        <p:txBody>
          <a:bodyPr>
            <a:spAutoFit/>
          </a:bodyPr>
          <a:lstStyle/>
          <a:p>
            <a:pPr>
              <a:spcBef>
                <a:spcPct val="50000"/>
              </a:spcBef>
            </a:pPr>
            <a:r>
              <a:rPr lang="de-CH" sz="2000" dirty="0">
                <a:latin typeface="Arial CE" panose="020B0604020202020204" pitchFamily="34" charset="0"/>
                <a:cs typeface="Arial CE" panose="020B0604020202020204" pitchFamily="34" charset="0"/>
              </a:rPr>
              <a:t>Die </a:t>
            </a:r>
            <a:r>
              <a:rPr lang="de-CH" sz="2000" b="1" dirty="0">
                <a:solidFill>
                  <a:srgbClr val="39B1AA"/>
                </a:solidFill>
                <a:latin typeface="Arial CE" panose="020B0604020202020204" pitchFamily="34" charset="0"/>
                <a:cs typeface="Arial CE" panose="020B0604020202020204" pitchFamily="34" charset="0"/>
              </a:rPr>
              <a:t>Rückerstattung</a:t>
            </a:r>
            <a:r>
              <a:rPr lang="de-CH" sz="2000" dirty="0">
                <a:latin typeface="Arial CE" panose="020B0604020202020204" pitchFamily="34" charset="0"/>
                <a:cs typeface="Arial CE" panose="020B0604020202020204" pitchFamily="34" charset="0"/>
              </a:rPr>
              <a:t> wird gewährt:</a:t>
            </a:r>
          </a:p>
          <a:p>
            <a:pPr>
              <a:spcBef>
                <a:spcPct val="50000"/>
              </a:spcBef>
            </a:pPr>
            <a:r>
              <a:rPr lang="de-CH" sz="2000" dirty="0">
                <a:latin typeface="Arial CE" panose="020B0604020202020204" pitchFamily="34" charset="0"/>
                <a:cs typeface="Arial CE" panose="020B0604020202020204" pitchFamily="34" charset="0"/>
              </a:rPr>
              <a:t>den</a:t>
            </a:r>
            <a:r>
              <a:rPr lang="de-CH" sz="2000" b="1" dirty="0">
                <a:latin typeface="Arial CE" panose="020B0604020202020204" pitchFamily="34" charset="0"/>
                <a:cs typeface="Arial CE" panose="020B0604020202020204" pitchFamily="34" charset="0"/>
              </a:rPr>
              <a:t> </a:t>
            </a:r>
            <a:r>
              <a:rPr lang="de-CH" sz="2000" u="sng" dirty="0">
                <a:latin typeface="Arial CE" panose="020B0604020202020204" pitchFamily="34" charset="0"/>
                <a:cs typeface="Arial CE" panose="020B0604020202020204" pitchFamily="34" charset="0"/>
              </a:rPr>
              <a:t>juristischen Personen</a:t>
            </a:r>
            <a:r>
              <a:rPr lang="de-CH" sz="2000" dirty="0">
                <a:latin typeface="Arial CE" panose="020B0604020202020204" pitchFamily="34" charset="0"/>
                <a:cs typeface="Arial CE" panose="020B0604020202020204" pitchFamily="34" charset="0"/>
              </a:rPr>
              <a:t> mit Sitz in  der Schweiz , </a:t>
            </a:r>
            <a:r>
              <a:rPr lang="de-CH" sz="2000" dirty="0" smtClean="0">
                <a:latin typeface="Arial CE" panose="020B0604020202020204" pitchFamily="34" charset="0"/>
                <a:cs typeface="Arial CE" panose="020B0604020202020204" pitchFamily="34" charset="0"/>
              </a:rPr>
              <a:t>sofern </a:t>
            </a:r>
            <a:r>
              <a:rPr lang="de-CH" sz="2000" dirty="0">
                <a:latin typeface="Arial CE" panose="020B0604020202020204" pitchFamily="34" charset="0"/>
                <a:cs typeface="Arial CE" panose="020B0604020202020204" pitchFamily="34" charset="0"/>
              </a:rPr>
              <a:t>sie die mit der VST-belasteten Einkünfte ordnungsgemäss als Ertrag verbucht haben.</a:t>
            </a:r>
          </a:p>
          <a:p>
            <a:pPr>
              <a:spcBef>
                <a:spcPct val="50000"/>
              </a:spcBef>
            </a:pPr>
            <a:r>
              <a:rPr lang="de-CH" sz="2000" dirty="0" err="1">
                <a:latin typeface="Arial CE" panose="020B0604020202020204" pitchFamily="34" charset="0"/>
                <a:cs typeface="Arial CE" panose="020B0604020202020204" pitchFamily="34" charset="0"/>
              </a:rPr>
              <a:t>DBA‘s</a:t>
            </a:r>
            <a:r>
              <a:rPr lang="de-CH" sz="2000" dirty="0">
                <a:latin typeface="Arial CE" panose="020B0604020202020204" pitchFamily="34" charset="0"/>
                <a:cs typeface="Arial CE" panose="020B0604020202020204" pitchFamily="34" charset="0"/>
              </a:rPr>
              <a:t> regeln die Rückforderung im internationalen </a:t>
            </a:r>
            <a:r>
              <a:rPr lang="de-CH" sz="2000" dirty="0" smtClean="0">
                <a:latin typeface="Arial CE" panose="020B0604020202020204" pitchFamily="34" charset="0"/>
                <a:cs typeface="Arial CE" panose="020B0604020202020204" pitchFamily="34" charset="0"/>
              </a:rPr>
              <a:t>Verhältnis.</a:t>
            </a:r>
            <a:r>
              <a:rPr lang="en-US" dirty="0" smtClean="0">
                <a:latin typeface="Arial CE" panose="020B0604020202020204" pitchFamily="34" charset="0"/>
                <a:cs typeface="Arial CE" panose="020B0604020202020204" pitchFamily="34" charset="0"/>
              </a:rPr>
              <a:t> </a:t>
            </a:r>
            <a:endParaRPr lang="en-US" sz="2000" dirty="0">
              <a:latin typeface="Arial CE" panose="020B0604020202020204" pitchFamily="34" charset="0"/>
              <a:cs typeface="Arial CE" panose="020B0604020202020204" pitchFamily="34" charset="0"/>
            </a:endParaRPr>
          </a:p>
        </p:txBody>
      </p:sp>
    </p:spTree>
    <p:extLst>
      <p:ext uri="{BB962C8B-B14F-4D97-AF65-F5344CB8AC3E}">
        <p14:creationId xmlns:p14="http://schemas.microsoft.com/office/powerpoint/2010/main" val="3003628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5"/>
          <p:cNvSpPr>
            <a:spLocks noGrp="1" noChangeArrowheads="1"/>
          </p:cNvSpPr>
          <p:nvPr>
            <p:ph type="ctrTitle" idx="4294967295"/>
          </p:nvPr>
        </p:nvSpPr>
        <p:spPr>
          <a:xfrm>
            <a:off x="685800" y="2130425"/>
            <a:ext cx="7772400" cy="1470025"/>
          </a:xfrm>
          <a:noFill/>
        </p:spPr>
        <p:txBody>
          <a:bodyPr/>
          <a:lstStyle/>
          <a:p>
            <a:pPr algn="ctr"/>
            <a:r>
              <a:rPr lang="de-CH" dirty="0" smtClean="0">
                <a:effectLst/>
                <a:latin typeface="Arial CE" panose="020B0604020202020204" pitchFamily="34" charset="0"/>
                <a:cs typeface="Arial CE" panose="020B0604020202020204" pitchFamily="34" charset="0"/>
              </a:rPr>
              <a:t>1. Wirtschaftsstandort Schweiz</a:t>
            </a:r>
            <a:endParaRPr lang="en-US" dirty="0" smtClean="0">
              <a:effectLst/>
              <a:latin typeface="Arial CE" panose="020B0604020202020204" pitchFamily="34" charset="0"/>
              <a:cs typeface="Arial CE" panose="020B0604020202020204" pitchFamily="34" charset="0"/>
            </a:endParaRPr>
          </a:p>
        </p:txBody>
      </p:sp>
    </p:spTree>
    <p:extLst>
      <p:ext uri="{BB962C8B-B14F-4D97-AF65-F5344CB8AC3E}">
        <p14:creationId xmlns:p14="http://schemas.microsoft.com/office/powerpoint/2010/main" val="6156885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7504" y="1052736"/>
            <a:ext cx="8712968" cy="5112568"/>
          </a:xfrm>
        </p:spPr>
        <p:txBody>
          <a:bodyPr/>
          <a:lstStyle/>
          <a:p>
            <a:pPr marL="457200" lvl="1" indent="0" algn="ctr">
              <a:lnSpc>
                <a:spcPct val="120000"/>
              </a:lnSpc>
              <a:spcBef>
                <a:spcPct val="0"/>
              </a:spcBef>
            </a:pPr>
            <a:r>
              <a:rPr lang="de-DE" sz="3200" b="1" dirty="0" smtClean="0">
                <a:latin typeface="Arial CE" panose="020B0604020202020204" pitchFamily="34" charset="0"/>
                <a:cs typeface="Arial CE" panose="020B0604020202020204" pitchFamily="34" charset="0"/>
              </a:rPr>
              <a:t>b) Die </a:t>
            </a:r>
            <a:r>
              <a:rPr lang="de-DE" sz="3200" b="1" dirty="0">
                <a:latin typeface="Arial CE" panose="020B0604020202020204" pitchFamily="34" charset="0"/>
                <a:cs typeface="Arial CE" panose="020B0604020202020204" pitchFamily="34" charset="0"/>
              </a:rPr>
              <a:t>Steuern </a:t>
            </a:r>
            <a:r>
              <a:rPr lang="de-DE" sz="3200" b="1" dirty="0" smtClean="0">
                <a:latin typeface="Arial CE" panose="020B0604020202020204" pitchFamily="34" charset="0"/>
                <a:cs typeface="Arial CE" panose="020B0604020202020204" pitchFamily="34" charset="0"/>
              </a:rPr>
              <a:t>der Kantone und Gemeinden</a:t>
            </a:r>
            <a:endParaRPr lang="de-DE" sz="3200" b="1" dirty="0">
              <a:latin typeface="Arial CE" panose="020B0604020202020204" pitchFamily="34" charset="0"/>
              <a:cs typeface="Arial CE" panose="020B0604020202020204" pitchFamily="34" charset="0"/>
            </a:endParaRPr>
          </a:p>
          <a:p>
            <a:endParaRPr lang="de-CH" dirty="0"/>
          </a:p>
        </p:txBody>
      </p:sp>
      <p:pic>
        <p:nvPicPr>
          <p:cNvPr id="2" name="Grafik 1"/>
          <p:cNvPicPr>
            <a:picLocks noChangeAspect="1"/>
          </p:cNvPicPr>
          <p:nvPr/>
        </p:nvPicPr>
        <p:blipFill>
          <a:blip r:embed="rId2"/>
          <a:stretch>
            <a:fillRect/>
          </a:stretch>
        </p:blipFill>
        <p:spPr>
          <a:xfrm>
            <a:off x="2123728" y="2132856"/>
            <a:ext cx="4871588" cy="2340000"/>
          </a:xfrm>
          <a:prstGeom prst="rect">
            <a:avLst/>
          </a:prstGeom>
        </p:spPr>
      </p:pic>
      <p:pic>
        <p:nvPicPr>
          <p:cNvPr id="5" name="Grafik 4"/>
          <p:cNvPicPr>
            <a:picLocks noChangeAspect="1"/>
          </p:cNvPicPr>
          <p:nvPr/>
        </p:nvPicPr>
        <p:blipFill>
          <a:blip r:embed="rId3"/>
          <a:stretch>
            <a:fillRect/>
          </a:stretch>
        </p:blipFill>
        <p:spPr>
          <a:xfrm>
            <a:off x="2111379" y="4439276"/>
            <a:ext cx="4879583" cy="2340000"/>
          </a:xfrm>
          <a:prstGeom prst="rect">
            <a:avLst/>
          </a:prstGeom>
        </p:spPr>
      </p:pic>
    </p:spTree>
    <p:extLst>
      <p:ext uri="{BB962C8B-B14F-4D97-AF65-F5344CB8AC3E}">
        <p14:creationId xmlns:p14="http://schemas.microsoft.com/office/powerpoint/2010/main" val="3495803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effectLst/>
                <a:latin typeface="Arial CE" panose="020B0604020202020204" pitchFamily="34" charset="0"/>
                <a:cs typeface="Arial CE" panose="020B0604020202020204" pitchFamily="34" charset="0"/>
              </a:rPr>
              <a:t>Einkommenssteuern natürlicher Personen</a:t>
            </a:r>
            <a:endParaRPr lang="de-CH" sz="2800" dirty="0">
              <a:effectLst/>
              <a:latin typeface="Arial CE" panose="020B0604020202020204" pitchFamily="34" charset="0"/>
              <a:cs typeface="Arial CE" panose="020B0604020202020204" pitchFamily="34" charset="0"/>
            </a:endParaRPr>
          </a:p>
        </p:txBody>
      </p:sp>
      <p:pic>
        <p:nvPicPr>
          <p:cNvPr id="4" name="Inhaltsplatzhalter 3"/>
          <p:cNvPicPr>
            <a:picLocks noGrp="1" noChangeAspect="1"/>
          </p:cNvPicPr>
          <p:nvPr>
            <p:ph idx="1"/>
          </p:nvPr>
        </p:nvPicPr>
        <p:blipFill>
          <a:blip r:embed="rId2"/>
          <a:stretch>
            <a:fillRect/>
          </a:stretch>
        </p:blipFill>
        <p:spPr>
          <a:xfrm>
            <a:off x="546348" y="2165275"/>
            <a:ext cx="4983719" cy="3598863"/>
          </a:xfrm>
          <a:prstGeom prst="rect">
            <a:avLst/>
          </a:prstGeom>
        </p:spPr>
      </p:pic>
      <p:sp>
        <p:nvSpPr>
          <p:cNvPr id="5" name="Textfeld 4"/>
          <p:cNvSpPr txBox="1"/>
          <p:nvPr/>
        </p:nvSpPr>
        <p:spPr>
          <a:xfrm>
            <a:off x="5868144" y="2348880"/>
            <a:ext cx="3096344" cy="3231654"/>
          </a:xfrm>
          <a:prstGeom prst="rect">
            <a:avLst/>
          </a:prstGeom>
          <a:noFill/>
        </p:spPr>
        <p:txBody>
          <a:bodyPr wrap="square" rtlCol="0">
            <a:spAutoFit/>
          </a:bodyPr>
          <a:lstStyle/>
          <a:p>
            <a:pPr marL="342900" indent="-342900">
              <a:buFontTx/>
              <a:buChar char="-"/>
            </a:pPr>
            <a:r>
              <a:rPr lang="de-DE" sz="2000" dirty="0" smtClean="0">
                <a:latin typeface="Arial CE" panose="020B0604020202020204" pitchFamily="34" charset="0"/>
                <a:cs typeface="Arial CE" panose="020B0604020202020204" pitchFamily="34" charset="0"/>
              </a:rPr>
              <a:t>Besteuert wird das Gesamteinkommen</a:t>
            </a:r>
          </a:p>
          <a:p>
            <a:endParaRPr lang="de-DE" sz="2000" dirty="0" smtClean="0">
              <a:latin typeface="Arial CE" panose="020B0604020202020204" pitchFamily="34" charset="0"/>
              <a:cs typeface="Arial CE" panose="020B0604020202020204" pitchFamily="34" charset="0"/>
            </a:endParaRPr>
          </a:p>
          <a:p>
            <a:pPr marL="342900" indent="-342900">
              <a:buFontTx/>
              <a:buChar char="-"/>
            </a:pPr>
            <a:r>
              <a:rPr lang="de-DE" sz="2000" dirty="0" smtClean="0">
                <a:latin typeface="Arial CE" panose="020B0604020202020204" pitchFamily="34" charset="0"/>
                <a:cs typeface="Arial CE" panose="020B0604020202020204" pitchFamily="34" charset="0"/>
              </a:rPr>
              <a:t>Familienbesteuerung</a:t>
            </a:r>
          </a:p>
          <a:p>
            <a:endParaRPr lang="de-DE" sz="2000" dirty="0" smtClean="0">
              <a:latin typeface="Arial CE" panose="020B0604020202020204" pitchFamily="34" charset="0"/>
              <a:cs typeface="Arial CE" panose="020B0604020202020204" pitchFamily="34" charset="0"/>
            </a:endParaRPr>
          </a:p>
          <a:p>
            <a:pPr marL="342900" indent="-342900">
              <a:buFontTx/>
              <a:buChar char="-"/>
            </a:pPr>
            <a:r>
              <a:rPr lang="de-DE" sz="2000" dirty="0" smtClean="0">
                <a:latin typeface="Arial CE" panose="020B0604020202020204" pitchFamily="34" charset="0"/>
                <a:cs typeface="Arial CE" panose="020B0604020202020204" pitchFamily="34" charset="0"/>
              </a:rPr>
              <a:t>Die zur Einkommens-erzielung notwendigen Aufwendungen sind abzugsfähig.</a:t>
            </a:r>
          </a:p>
          <a:p>
            <a:endParaRPr lang="de-CH" dirty="0"/>
          </a:p>
        </p:txBody>
      </p:sp>
      <p:sp>
        <p:nvSpPr>
          <p:cNvPr id="3" name="Rechteck 2"/>
          <p:cNvSpPr/>
          <p:nvPr/>
        </p:nvSpPr>
        <p:spPr>
          <a:xfrm>
            <a:off x="546347" y="5764138"/>
            <a:ext cx="4983719" cy="246221"/>
          </a:xfrm>
          <a:prstGeom prst="rect">
            <a:avLst/>
          </a:prstGeom>
        </p:spPr>
        <p:txBody>
          <a:bodyPr wrap="square">
            <a:spAutoFit/>
          </a:bodyPr>
          <a:lstStyle/>
          <a:p>
            <a:r>
              <a:rPr lang="de-CH" sz="1000" dirty="0">
                <a:latin typeface="Arial CE" panose="020B0604020202020204" pitchFamily="34" charset="0"/>
                <a:cs typeface="Arial CE" panose="020B0604020202020204" pitchFamily="34" charset="0"/>
              </a:rPr>
              <a:t>Quelle: Das schweizerische Steuersystem, Schweizerische Steuerkonferenz, 2015</a:t>
            </a:r>
          </a:p>
        </p:txBody>
      </p:sp>
    </p:spTree>
    <p:extLst>
      <p:ext uri="{BB962C8B-B14F-4D97-AF65-F5344CB8AC3E}">
        <p14:creationId xmlns:p14="http://schemas.microsoft.com/office/powerpoint/2010/main" val="2967032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p:cNvPicPr>
            <a:picLocks noGrp="1" noChangeAspect="1" noChangeArrowheads="1"/>
          </p:cNvPicPr>
          <p:nvPr>
            <p:ph type="body" idx="4294967295"/>
          </p:nvPr>
        </p:nvPicPr>
        <p:blipFill>
          <a:blip r:embed="rId2"/>
          <a:srcRect t="520"/>
          <a:stretch>
            <a:fillRect/>
          </a:stretch>
        </p:blipFill>
        <p:spPr>
          <a:xfrm>
            <a:off x="250825" y="908050"/>
            <a:ext cx="5930900" cy="5761038"/>
          </a:xfrm>
        </p:spPr>
      </p:pic>
      <p:sp>
        <p:nvSpPr>
          <p:cNvPr id="32770" name="Text Box 7"/>
          <p:cNvSpPr txBox="1">
            <a:spLocks noChangeArrowheads="1"/>
          </p:cNvSpPr>
          <p:nvPr/>
        </p:nvSpPr>
        <p:spPr bwMode="auto">
          <a:xfrm>
            <a:off x="6372225" y="981075"/>
            <a:ext cx="2520950" cy="4708981"/>
          </a:xfrm>
          <a:prstGeom prst="rect">
            <a:avLst/>
          </a:prstGeom>
          <a:noFill/>
          <a:ln w="9525">
            <a:noFill/>
            <a:miter lim="800000"/>
            <a:headEnd/>
            <a:tailEnd/>
          </a:ln>
        </p:spPr>
        <p:txBody>
          <a:bodyPr>
            <a:spAutoFit/>
          </a:bodyPr>
          <a:lstStyle/>
          <a:p>
            <a:r>
              <a:rPr lang="de-CH" sz="2000" b="1" dirty="0">
                <a:latin typeface="Arial CE" panose="020B0604020202020204" pitchFamily="34" charset="0"/>
                <a:cs typeface="Arial CE" panose="020B0604020202020204" pitchFamily="34" charset="0"/>
              </a:rPr>
              <a:t>Arbeiten für den Staat: </a:t>
            </a:r>
          </a:p>
          <a:p>
            <a:pPr marL="182563" indent="-182563"/>
            <a:endParaRPr lang="de-CH" sz="2000" b="1" dirty="0">
              <a:latin typeface="Arial CE" panose="020B0604020202020204" pitchFamily="34" charset="0"/>
              <a:cs typeface="Arial CE" panose="020B0604020202020204" pitchFamily="34" charset="0"/>
            </a:endParaRPr>
          </a:p>
          <a:p>
            <a:pPr marL="182563" indent="-182563">
              <a:lnSpc>
                <a:spcPct val="120000"/>
              </a:lnSpc>
              <a:buFontTx/>
              <a:buChar char="-"/>
            </a:pPr>
            <a:r>
              <a:rPr lang="de-CH" sz="2000" dirty="0">
                <a:latin typeface="Arial CE" panose="020B0604020202020204" pitchFamily="34" charset="0"/>
                <a:cs typeface="Arial CE" panose="020B0604020202020204" pitchFamily="34" charset="0"/>
              </a:rPr>
              <a:t>In </a:t>
            </a:r>
            <a:r>
              <a:rPr lang="de-CH" sz="2000" u="sng" dirty="0">
                <a:latin typeface="Arial CE" panose="020B0604020202020204" pitchFamily="34" charset="0"/>
                <a:cs typeface="Arial CE" panose="020B0604020202020204" pitchFamily="34" charset="0"/>
              </a:rPr>
              <a:t>Neuenburg</a:t>
            </a:r>
            <a:r>
              <a:rPr lang="de-CH" sz="2000" dirty="0">
                <a:latin typeface="Arial CE" panose="020B0604020202020204" pitchFamily="34" charset="0"/>
                <a:cs typeface="Arial CE" panose="020B0604020202020204" pitchFamily="34" charset="0"/>
              </a:rPr>
              <a:t> arbeitet ein Doppelverdiener-paar von Januar bis Anfang Mai nur für Steuern. </a:t>
            </a:r>
          </a:p>
          <a:p>
            <a:pPr marL="182563" indent="-182563">
              <a:lnSpc>
                <a:spcPct val="120000"/>
              </a:lnSpc>
              <a:buFontTx/>
              <a:buChar char="-"/>
            </a:pPr>
            <a:endParaRPr lang="de-CH" sz="2000" dirty="0">
              <a:latin typeface="Arial CE" panose="020B0604020202020204" pitchFamily="34" charset="0"/>
              <a:cs typeface="Arial CE" panose="020B0604020202020204" pitchFamily="34" charset="0"/>
            </a:endParaRPr>
          </a:p>
          <a:p>
            <a:pPr marL="182563" indent="-182563">
              <a:lnSpc>
                <a:spcPct val="120000"/>
              </a:lnSpc>
              <a:buFontTx/>
              <a:buChar char="-"/>
            </a:pPr>
            <a:r>
              <a:rPr lang="de-CH" sz="2000" dirty="0">
                <a:latin typeface="Arial CE" panose="020B0604020202020204" pitchFamily="34" charset="0"/>
                <a:cs typeface="Arial CE" panose="020B0604020202020204" pitchFamily="34" charset="0"/>
              </a:rPr>
              <a:t>In </a:t>
            </a:r>
            <a:r>
              <a:rPr lang="de-CH" sz="2000" u="sng" dirty="0">
                <a:latin typeface="Arial CE" panose="020B0604020202020204" pitchFamily="34" charset="0"/>
                <a:cs typeface="Arial CE" panose="020B0604020202020204" pitchFamily="34" charset="0"/>
              </a:rPr>
              <a:t>Zug</a:t>
            </a:r>
            <a:r>
              <a:rPr lang="de-CH" sz="2000" dirty="0">
                <a:latin typeface="Arial CE" panose="020B0604020202020204" pitchFamily="34" charset="0"/>
                <a:cs typeface="Arial CE" panose="020B0604020202020204" pitchFamily="34" charset="0"/>
              </a:rPr>
              <a:t> sind es zwei Monate </a:t>
            </a:r>
            <a:r>
              <a:rPr lang="de-CH" sz="2000" dirty="0" smtClean="0">
                <a:latin typeface="Arial CE" panose="020B0604020202020204" pitchFamily="34" charset="0"/>
                <a:cs typeface="Arial CE" panose="020B0604020202020204" pitchFamily="34" charset="0"/>
              </a:rPr>
              <a:t>weniger.</a:t>
            </a:r>
            <a:endParaRPr lang="en-US" sz="2000" dirty="0">
              <a:latin typeface="Arial CE" panose="020B0604020202020204" pitchFamily="34" charset="0"/>
              <a:cs typeface="Arial CE"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effectLst/>
                <a:latin typeface="Arial CE" panose="020B0604020202020204" pitchFamily="34" charset="0"/>
                <a:cs typeface="Arial CE" panose="020B0604020202020204" pitchFamily="34" charset="0"/>
              </a:rPr>
              <a:t>Vermögenssteuern natürlicher Personen</a:t>
            </a:r>
            <a:endParaRPr lang="de-CH" sz="2800" dirty="0">
              <a:effectLst/>
              <a:latin typeface="Arial CE" panose="020B0604020202020204" pitchFamily="34" charset="0"/>
              <a:cs typeface="Arial CE" panose="020B0604020202020204" pitchFamily="34" charset="0"/>
            </a:endParaRPr>
          </a:p>
        </p:txBody>
      </p:sp>
      <p:sp>
        <p:nvSpPr>
          <p:cNvPr id="5" name="Textfeld 4"/>
          <p:cNvSpPr txBox="1"/>
          <p:nvPr/>
        </p:nvSpPr>
        <p:spPr>
          <a:xfrm>
            <a:off x="5868144" y="2276872"/>
            <a:ext cx="3096344" cy="3847207"/>
          </a:xfrm>
          <a:prstGeom prst="rect">
            <a:avLst/>
          </a:prstGeom>
          <a:noFill/>
        </p:spPr>
        <p:txBody>
          <a:bodyPr wrap="square" rtlCol="0">
            <a:spAutoFit/>
          </a:bodyPr>
          <a:lstStyle/>
          <a:p>
            <a:pPr marL="342900" indent="-342900">
              <a:buFontTx/>
              <a:buChar char="-"/>
            </a:pPr>
            <a:r>
              <a:rPr lang="de-DE" sz="2000" dirty="0" smtClean="0">
                <a:latin typeface="Arial CE" panose="020B0604020202020204" pitchFamily="34" charset="0"/>
                <a:cs typeface="Arial CE" panose="020B0604020202020204" pitchFamily="34" charset="0"/>
              </a:rPr>
              <a:t>Besteuert wird das Gesamtvermögen</a:t>
            </a:r>
          </a:p>
          <a:p>
            <a:endParaRPr lang="de-DE" sz="2000" dirty="0" smtClean="0">
              <a:latin typeface="Arial CE" panose="020B0604020202020204" pitchFamily="34" charset="0"/>
              <a:cs typeface="Arial CE" panose="020B0604020202020204" pitchFamily="34" charset="0"/>
            </a:endParaRPr>
          </a:p>
          <a:p>
            <a:pPr marL="342900" indent="-342900">
              <a:buFontTx/>
              <a:buChar char="-"/>
            </a:pPr>
            <a:r>
              <a:rPr lang="de-DE" sz="2000" dirty="0" smtClean="0">
                <a:latin typeface="Arial CE" panose="020B0604020202020204" pitchFamily="34" charset="0"/>
                <a:cs typeface="Arial CE" panose="020B0604020202020204" pitchFamily="34" charset="0"/>
              </a:rPr>
              <a:t>Hausrat und persönliche Gegenstände werden nicht besteuert</a:t>
            </a:r>
          </a:p>
          <a:p>
            <a:endParaRPr lang="de-DE" sz="2000" dirty="0" smtClean="0">
              <a:latin typeface="Arial CE" panose="020B0604020202020204" pitchFamily="34" charset="0"/>
              <a:cs typeface="Arial CE" panose="020B0604020202020204" pitchFamily="34" charset="0"/>
            </a:endParaRPr>
          </a:p>
          <a:p>
            <a:pPr marL="342900" indent="-342900">
              <a:buFontTx/>
              <a:buChar char="-"/>
            </a:pPr>
            <a:r>
              <a:rPr lang="de-DE" sz="2000" dirty="0" smtClean="0">
                <a:latin typeface="Arial CE" panose="020B0604020202020204" pitchFamily="34" charset="0"/>
                <a:cs typeface="Arial CE" panose="020B0604020202020204" pitchFamily="34" charset="0"/>
              </a:rPr>
              <a:t>Bemessungs-grundlage ist das Reinvermögen</a:t>
            </a:r>
          </a:p>
          <a:p>
            <a:endParaRPr lang="de-CH" dirty="0"/>
          </a:p>
        </p:txBody>
      </p:sp>
      <p:pic>
        <p:nvPicPr>
          <p:cNvPr id="8" name="Inhaltsplatzhalter 7"/>
          <p:cNvPicPr>
            <a:picLocks noGrp="1" noChangeAspect="1"/>
          </p:cNvPicPr>
          <p:nvPr>
            <p:ph idx="1"/>
          </p:nvPr>
        </p:nvPicPr>
        <p:blipFill>
          <a:blip r:embed="rId2"/>
          <a:stretch>
            <a:fillRect/>
          </a:stretch>
        </p:blipFill>
        <p:spPr>
          <a:xfrm>
            <a:off x="467544" y="2204864"/>
            <a:ext cx="4996846" cy="3598863"/>
          </a:xfrm>
          <a:prstGeom prst="rect">
            <a:avLst/>
          </a:prstGeom>
        </p:spPr>
      </p:pic>
      <p:sp>
        <p:nvSpPr>
          <p:cNvPr id="3" name="Rechteck 2"/>
          <p:cNvSpPr/>
          <p:nvPr/>
        </p:nvSpPr>
        <p:spPr>
          <a:xfrm>
            <a:off x="467544" y="5803727"/>
            <a:ext cx="4896544" cy="246221"/>
          </a:xfrm>
          <a:prstGeom prst="rect">
            <a:avLst/>
          </a:prstGeom>
        </p:spPr>
        <p:txBody>
          <a:bodyPr wrap="square">
            <a:spAutoFit/>
          </a:bodyPr>
          <a:lstStyle/>
          <a:p>
            <a:r>
              <a:rPr lang="de-CH" sz="1000" dirty="0">
                <a:latin typeface="Arial CE" panose="020B0604020202020204" pitchFamily="34" charset="0"/>
                <a:cs typeface="Arial CE" panose="020B0604020202020204" pitchFamily="34" charset="0"/>
              </a:rPr>
              <a:t>Quelle: Das schweizerische Steuersystem, Schweizerische Steuerkonferenz, 2015</a:t>
            </a:r>
          </a:p>
        </p:txBody>
      </p:sp>
    </p:spTree>
    <p:extLst>
      <p:ext uri="{BB962C8B-B14F-4D97-AF65-F5344CB8AC3E}">
        <p14:creationId xmlns:p14="http://schemas.microsoft.com/office/powerpoint/2010/main" val="24340840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noFill/>
        </p:spPr>
        <p:txBody>
          <a:bodyPr/>
          <a:lstStyle/>
          <a:p>
            <a:r>
              <a:rPr lang="de-CH" sz="2800" dirty="0" smtClean="0">
                <a:effectLst/>
                <a:latin typeface="Arial CE" panose="020B0604020202020204" pitchFamily="34" charset="0"/>
                <a:cs typeface="Arial CE" panose="020B0604020202020204" pitchFamily="34" charset="0"/>
              </a:rPr>
              <a:t>Gewinn- und Kapitalsteuern juristischer Personen</a:t>
            </a:r>
            <a:endParaRPr lang="en-US" sz="2800" dirty="0" smtClean="0">
              <a:effectLst/>
              <a:latin typeface="Arial CE" panose="020B0604020202020204" pitchFamily="34" charset="0"/>
              <a:cs typeface="Arial CE" panose="020B0604020202020204" pitchFamily="34" charset="0"/>
            </a:endParaRPr>
          </a:p>
        </p:txBody>
      </p:sp>
      <p:sp>
        <p:nvSpPr>
          <p:cNvPr id="25602" name="Rectangle 3"/>
          <p:cNvSpPr>
            <a:spLocks noGrp="1" noChangeArrowheads="1"/>
          </p:cNvSpPr>
          <p:nvPr>
            <p:ph type="body" idx="4294967295"/>
          </p:nvPr>
        </p:nvSpPr>
        <p:spPr>
          <a:xfrm>
            <a:off x="571500" y="2204864"/>
            <a:ext cx="8061325" cy="4392612"/>
          </a:xfrm>
        </p:spPr>
        <p:txBody>
          <a:bodyPr/>
          <a:lstStyle/>
          <a:p>
            <a:pPr marL="365125" indent="-365125">
              <a:lnSpc>
                <a:spcPct val="90000"/>
              </a:lnSpc>
            </a:pPr>
            <a:r>
              <a:rPr lang="de-CH" b="1" dirty="0" smtClean="0">
                <a:latin typeface="Arial CE" panose="020B0604020202020204" pitchFamily="34" charset="0"/>
                <a:cs typeface="Arial CE" panose="020B0604020202020204" pitchFamily="34" charset="0"/>
              </a:rPr>
              <a:t>Steuerpflichtige Gesellschaft</a:t>
            </a:r>
          </a:p>
          <a:p>
            <a:pPr marL="365125" indent="-365125">
              <a:lnSpc>
                <a:spcPct val="120000"/>
              </a:lnSpc>
              <a:spcAft>
                <a:spcPct val="50000"/>
              </a:spcAft>
              <a:buFontTx/>
              <a:buChar char="•"/>
            </a:pPr>
            <a:r>
              <a:rPr lang="de-CH" dirty="0" smtClean="0">
                <a:latin typeface="Arial CE" panose="020B0604020202020204" pitchFamily="34" charset="0"/>
                <a:cs typeface="Arial CE" panose="020B0604020202020204" pitchFamily="34" charset="0"/>
              </a:rPr>
              <a:t>Die Gewinnsteuer juristischer Personen wird auf dem </a:t>
            </a:r>
            <a:r>
              <a:rPr lang="de-CH" dirty="0" smtClean="0">
                <a:solidFill>
                  <a:srgbClr val="39B1AA"/>
                </a:solidFill>
                <a:latin typeface="Arial CE" panose="020B0604020202020204" pitchFamily="34" charset="0"/>
                <a:cs typeface="Arial CE" panose="020B0604020202020204" pitchFamily="34" charset="0"/>
              </a:rPr>
              <a:t>Reingewinn</a:t>
            </a:r>
            <a:r>
              <a:rPr lang="de-CH" dirty="0" smtClean="0">
                <a:latin typeface="Arial CE" panose="020B0604020202020204" pitchFamily="34" charset="0"/>
                <a:cs typeface="Arial CE" panose="020B0604020202020204" pitchFamily="34" charset="0"/>
              </a:rPr>
              <a:t> von schweizerischen Kapitalgesellschaften, Genossenschaften, Vereinen, Stiftungen und übrigen juristischen Personen erhoben.</a:t>
            </a:r>
          </a:p>
          <a:p>
            <a:pPr marL="365125" indent="-365125">
              <a:lnSpc>
                <a:spcPct val="120000"/>
              </a:lnSpc>
              <a:spcAft>
                <a:spcPct val="50000"/>
              </a:spcAft>
              <a:buFontTx/>
              <a:buChar char="•"/>
            </a:pPr>
            <a:r>
              <a:rPr lang="de-CH" dirty="0" smtClean="0">
                <a:latin typeface="Arial CE" panose="020B0604020202020204" pitchFamily="34" charset="0"/>
                <a:cs typeface="Arial CE" panose="020B0604020202020204" pitchFamily="34" charset="0"/>
              </a:rPr>
              <a:t>Gewinne aus ausländischen Immobilien oder aus einer ausländischen Betriebsstätte / Zweigniederlassung werden vom steuerbaren Gewinn ausgenommen.</a:t>
            </a:r>
          </a:p>
          <a:p>
            <a:pPr marL="365125" indent="-365125">
              <a:lnSpc>
                <a:spcPct val="120000"/>
              </a:lnSpc>
              <a:spcAft>
                <a:spcPct val="50000"/>
              </a:spcAft>
              <a:buFontTx/>
              <a:buChar char="•"/>
            </a:pPr>
            <a:r>
              <a:rPr lang="de-CH" dirty="0" smtClean="0">
                <a:latin typeface="Arial CE" panose="020B0604020202020204" pitchFamily="34" charset="0"/>
                <a:cs typeface="Arial CE" panose="020B0604020202020204" pitchFamily="34" charset="0"/>
              </a:rPr>
              <a:t>Ausländische Unternehmen mit einer Zweigniederlassung, Liegenschaft oder Geschäftsbetrieb in der Schweiz werden nur für jenen Teil des Gewinns besteuert, der in der Schweiz erzielt worden ist</a:t>
            </a:r>
            <a:r>
              <a:rPr lang="en-US" dirty="0" smtClean="0"/>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noFill/>
        </p:spPr>
        <p:txBody>
          <a:bodyPr/>
          <a:lstStyle/>
          <a:p>
            <a:r>
              <a:rPr lang="de-CH" sz="2800" dirty="0" smtClean="0">
                <a:effectLst/>
              </a:rPr>
              <a:t>Gewinn- und Kapitalsteuern juristischer Personen</a:t>
            </a:r>
            <a:endParaRPr lang="en-US" sz="2800" dirty="0" smtClean="0">
              <a:effectLst/>
            </a:endParaRPr>
          </a:p>
        </p:txBody>
      </p:sp>
      <p:sp>
        <p:nvSpPr>
          <p:cNvPr id="26626" name="Rectangle 3"/>
          <p:cNvSpPr>
            <a:spLocks noGrp="1" noChangeArrowheads="1"/>
          </p:cNvSpPr>
          <p:nvPr>
            <p:ph type="body" idx="4294967295"/>
          </p:nvPr>
        </p:nvSpPr>
        <p:spPr>
          <a:xfrm>
            <a:off x="571500" y="2204864"/>
            <a:ext cx="8061325" cy="4392612"/>
          </a:xfrm>
        </p:spPr>
        <p:txBody>
          <a:bodyPr/>
          <a:lstStyle/>
          <a:p>
            <a:pPr marL="365125" indent="-365125">
              <a:lnSpc>
                <a:spcPct val="90000"/>
              </a:lnSpc>
            </a:pPr>
            <a:r>
              <a:rPr lang="de-CH" b="1" dirty="0" smtClean="0">
                <a:latin typeface="Arial CE" panose="020B0604020202020204" pitchFamily="34" charset="0"/>
                <a:cs typeface="Arial CE" panose="020B0604020202020204" pitchFamily="34" charset="0"/>
              </a:rPr>
              <a:t>Steuersätze</a:t>
            </a:r>
          </a:p>
          <a:p>
            <a:pPr marL="365125" indent="-365125">
              <a:lnSpc>
                <a:spcPct val="120000"/>
              </a:lnSpc>
              <a:spcAft>
                <a:spcPct val="50000"/>
              </a:spcAft>
              <a:buFontTx/>
              <a:buChar char="•"/>
            </a:pPr>
            <a:r>
              <a:rPr lang="de-CH" dirty="0" smtClean="0">
                <a:latin typeface="Arial CE" panose="020B0604020202020204" pitchFamily="34" charset="0"/>
                <a:cs typeface="Arial CE" panose="020B0604020202020204" pitchFamily="34" charset="0"/>
              </a:rPr>
              <a:t>Die Gewinnsteuer in der Schweiz wird vom Bund, den Kantonen sowie den Gemeinden erhoben.</a:t>
            </a:r>
          </a:p>
          <a:p>
            <a:pPr marL="365125" indent="-365125">
              <a:lnSpc>
                <a:spcPct val="120000"/>
              </a:lnSpc>
              <a:spcAft>
                <a:spcPct val="50000"/>
              </a:spcAft>
              <a:buFontTx/>
              <a:buChar char="•"/>
            </a:pPr>
            <a:r>
              <a:rPr lang="de-CH" dirty="0" smtClean="0">
                <a:latin typeface="Arial CE" panose="020B0604020202020204" pitchFamily="34" charset="0"/>
                <a:cs typeface="Arial CE" panose="020B0604020202020204" pitchFamily="34" charset="0"/>
              </a:rPr>
              <a:t>Die Steuern können vom Gewinn in Abzug gebracht werden.</a:t>
            </a:r>
          </a:p>
          <a:p>
            <a:pPr marL="365125" indent="-365125">
              <a:lnSpc>
                <a:spcPct val="120000"/>
              </a:lnSpc>
              <a:spcAft>
                <a:spcPct val="50000"/>
              </a:spcAft>
              <a:buFontTx/>
              <a:buChar char="•"/>
            </a:pPr>
            <a:r>
              <a:rPr lang="de-CH" dirty="0" smtClean="0">
                <a:latin typeface="Arial CE" panose="020B0604020202020204" pitchFamily="34" charset="0"/>
                <a:cs typeface="Arial CE" panose="020B0604020202020204" pitchFamily="34" charset="0"/>
              </a:rPr>
              <a:t>Die Höhe der kantonalen und kommunalen Gewinnsteuer ist </a:t>
            </a:r>
            <a:r>
              <a:rPr lang="de-CH" dirty="0" smtClean="0">
                <a:solidFill>
                  <a:srgbClr val="39B1AA"/>
                </a:solidFill>
                <a:latin typeface="Arial CE" panose="020B0604020202020204" pitchFamily="34" charset="0"/>
                <a:cs typeface="Arial CE" panose="020B0604020202020204" pitchFamily="34" charset="0"/>
              </a:rPr>
              <a:t>in jedem Kanton und in jeder Gemeinde unterschiedlich</a:t>
            </a:r>
            <a:r>
              <a:rPr lang="de-CH" dirty="0" smtClean="0">
                <a:latin typeface="Arial CE" panose="020B0604020202020204" pitchFamily="34" charset="0"/>
                <a:cs typeface="Arial CE" panose="020B0604020202020204" pitchFamily="34"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ChangeArrowheads="1"/>
          </p:cNvSpPr>
          <p:nvPr/>
        </p:nvSpPr>
        <p:spPr bwMode="auto">
          <a:xfrm>
            <a:off x="4419600" y="3124200"/>
            <a:ext cx="4038600" cy="1871663"/>
          </a:xfrm>
          <a:prstGeom prst="rect">
            <a:avLst/>
          </a:prstGeom>
          <a:noFill/>
          <a:ln w="9525">
            <a:noFill/>
            <a:miter lim="800000"/>
            <a:headEnd/>
            <a:tailEnd/>
          </a:ln>
        </p:spPr>
        <p:txBody>
          <a:bodyPr lIns="0" tIns="0" rIns="0" bIns="0"/>
          <a:lstStyle/>
          <a:p>
            <a:pPr eaLnBrk="0" hangingPunct="0">
              <a:spcAft>
                <a:spcPts val="600"/>
              </a:spcAft>
            </a:pPr>
            <a:r>
              <a:rPr lang="de-DE" sz="2000" b="1" dirty="0">
                <a:solidFill>
                  <a:srgbClr val="39B1AA"/>
                </a:solidFill>
                <a:latin typeface="Arial CE" pitchFamily="34" charset="0"/>
              </a:rPr>
              <a:t>Danke für Ihre Aufmerksamkeit!</a:t>
            </a:r>
            <a:endParaRPr lang="de-CH" sz="2000" b="1" dirty="0">
              <a:solidFill>
                <a:srgbClr val="39B1AA"/>
              </a:solidFill>
              <a:latin typeface="Arial CE" pitchFamily="34" charset="0"/>
            </a:endParaRPr>
          </a:p>
        </p:txBody>
      </p:sp>
      <p:sp>
        <p:nvSpPr>
          <p:cNvPr id="50178" name="Rectangle 6"/>
          <p:cNvSpPr>
            <a:spLocks noChangeArrowheads="1"/>
          </p:cNvSpPr>
          <p:nvPr/>
        </p:nvSpPr>
        <p:spPr bwMode="auto">
          <a:xfrm>
            <a:off x="5076825" y="188913"/>
            <a:ext cx="3816350" cy="719137"/>
          </a:xfrm>
          <a:prstGeom prst="rect">
            <a:avLst/>
          </a:prstGeom>
          <a:solidFill>
            <a:schemeClr val="bg1"/>
          </a:solidFill>
          <a:ln w="9525">
            <a:noFill/>
            <a:miter lim="800000"/>
            <a:headEnd/>
            <a:tailEnd/>
          </a:ln>
        </p:spPr>
        <p:txBody>
          <a:bodyPr wrap="none" anchor="ctr"/>
          <a:lstStyle/>
          <a:p>
            <a:pPr eaLnBrk="0" hangingPunct="0"/>
            <a:endParaRPr lang="de-DE"/>
          </a:p>
        </p:txBody>
      </p:sp>
      <p:pic>
        <p:nvPicPr>
          <p:cNvPr id="50179" name="Grafik 6"/>
          <p:cNvPicPr>
            <a:picLocks noChangeAspect="1"/>
          </p:cNvPicPr>
          <p:nvPr/>
        </p:nvPicPr>
        <p:blipFill>
          <a:blip r:embed="rId3"/>
          <a:srcRect/>
          <a:stretch>
            <a:fillRect/>
          </a:stretch>
        </p:blipFill>
        <p:spPr bwMode="auto">
          <a:xfrm>
            <a:off x="965200" y="1412875"/>
            <a:ext cx="7358063" cy="873125"/>
          </a:xfrm>
          <a:prstGeom prst="rect">
            <a:avLst/>
          </a:prstGeom>
          <a:noFill/>
          <a:ln w="9525">
            <a:noFill/>
            <a:miter lim="800000"/>
            <a:headEnd/>
            <a:tailEnd/>
          </a:ln>
        </p:spPr>
      </p:pic>
      <p:pic>
        <p:nvPicPr>
          <p:cNvPr id="50180" name="Bild 2" descr="13-09-26 Fusszeile MSuP Briefschaften.jpg"/>
          <p:cNvPicPr>
            <a:picLocks noChangeAspect="1"/>
          </p:cNvPicPr>
          <p:nvPr/>
        </p:nvPicPr>
        <p:blipFill>
          <a:blip r:embed="rId4"/>
          <a:srcRect/>
          <a:stretch>
            <a:fillRect/>
          </a:stretch>
        </p:blipFill>
        <p:spPr bwMode="auto">
          <a:xfrm>
            <a:off x="3959225" y="6381750"/>
            <a:ext cx="3960813" cy="360363"/>
          </a:xfrm>
          <a:prstGeom prst="rect">
            <a:avLst/>
          </a:prstGeom>
          <a:noFill/>
          <a:ln w="9525">
            <a:noFill/>
            <a:miter lim="800000"/>
            <a:headEnd/>
            <a:tailEnd/>
          </a:ln>
        </p:spPr>
      </p:pic>
      <p:pic>
        <p:nvPicPr>
          <p:cNvPr id="50181" name="Bild 2" descr="_MG_7497 rgb.jpg"/>
          <p:cNvPicPr>
            <a:picLocks noChangeAspect="1"/>
          </p:cNvPicPr>
          <p:nvPr/>
        </p:nvPicPr>
        <p:blipFill>
          <a:blip r:embed="rId5"/>
          <a:srcRect l="10164" t="14426" r="1221" b="31137"/>
          <a:stretch>
            <a:fillRect/>
          </a:stretch>
        </p:blipFill>
        <p:spPr bwMode="auto">
          <a:xfrm>
            <a:off x="0" y="3124200"/>
            <a:ext cx="41148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endParaRPr lang="de-DE" smtClean="0">
              <a:effectLst/>
            </a:endParaRPr>
          </a:p>
        </p:txBody>
      </p:sp>
      <p:sp>
        <p:nvSpPr>
          <p:cNvPr id="52226" name="Rectangle 3"/>
          <p:cNvSpPr>
            <a:spLocks noGrp="1" noChangeArrowheads="1"/>
          </p:cNvSpPr>
          <p:nvPr>
            <p:ph type="body" idx="4294967295"/>
          </p:nvPr>
        </p:nvSpPr>
        <p:spPr/>
        <p:txBody>
          <a:bodyPr/>
          <a:lstStyle/>
          <a:p>
            <a:pPr marL="0" indent="0" eaLnBrk="1" hangingPunct="1"/>
            <a:r>
              <a:rPr lang="de-CH" sz="1400" b="1" smtClean="0"/>
              <a:t>Disclaimer</a:t>
            </a:r>
            <a:endParaRPr lang="de-CH" sz="1400" smtClean="0"/>
          </a:p>
          <a:p>
            <a:pPr marL="0" indent="0" eaLnBrk="1" hangingPunct="1"/>
            <a:r>
              <a:rPr lang="de-CH" sz="1400" smtClean="0"/>
              <a:t>Diese Präsentation wurde zur allgemeinen Orientierung erarbeitet und stellt keine rechtliche Beratung dar. Sie sollten nicht aufgrund der Informationen in dieser Präsentation und ohne Einholung spezifischer rechtlicher Beratung handeln. Es wird keine Zusicherung oder Gewährleistung (weder ausdrücklich noch stillschweigend) für die Richtigkeit oder Vollständigkeit der in dieser Präsentation enthaltenen Informationen gegeben, und, soweit gesetzlich zulässig, übernimmt MSUP, ihre Mitarbeiter und Vertreter keine Haftung oder Verantwortung für Handlungen oder Unterlassungen, die Sie oder jemand anders im Vertrauen auf die in dieser Präsentation enthaltenen Informationen vornehmen oder Entscheidungen, die auf dieser Präsentation basieren.</a:t>
            </a:r>
          </a:p>
          <a:p>
            <a:pPr marL="0" indent="0" eaLnBrk="1" hangingPunct="1"/>
            <a:endParaRPr lang="de-CH" sz="1400" b="1" smtClean="0"/>
          </a:p>
          <a:p>
            <a:pPr marL="0" indent="0" eaLnBrk="1" hangingPunct="1"/>
            <a:r>
              <a:rPr lang="de-CH" sz="1400" b="1" smtClean="0"/>
              <a:t>Disclaimer</a:t>
            </a:r>
            <a:endParaRPr lang="en-GB" sz="1400" smtClean="0"/>
          </a:p>
          <a:p>
            <a:pPr marL="0" indent="0" eaLnBrk="1" hangingPunct="1"/>
            <a:r>
              <a:rPr lang="en-GB" sz="1400" smtClean="0"/>
              <a:t>This presentation has been prepared for general guidance on matters of interest only, and does not constitute legal advice. You should not act upon the information contained in this presentation without obtaining specific legal advice. No representation or warranty (express or implied) is given as to the accuracy or completeness of the information contained in this presentation, and, to the extent permitted by law, MSuP, its members, employees and agents do not accept or assume any liability, responsibility or duty of care for any consequences of you or anyone else acting, or refraining to act, in reliance on the information contained in this presentation or for any decision based on it.</a:t>
            </a:r>
            <a:endParaRPr lang="de-CH" sz="14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endParaRPr lang="de-DE" smtClean="0">
              <a:effectLst/>
            </a:endParaRPr>
          </a:p>
        </p:txBody>
      </p:sp>
      <p:sp>
        <p:nvSpPr>
          <p:cNvPr id="53250" name="Rectangle 3"/>
          <p:cNvSpPr>
            <a:spLocks noGrp="1" noChangeArrowheads="1"/>
          </p:cNvSpPr>
          <p:nvPr>
            <p:ph type="body" idx="4294967295"/>
          </p:nvPr>
        </p:nvSpPr>
        <p:spPr/>
        <p:txBody>
          <a:bodyPr/>
          <a:lstStyle/>
          <a:p>
            <a:pPr marL="0" indent="0" eaLnBrk="1" hangingPunct="1"/>
            <a:r>
              <a:rPr lang="de-CH" sz="1400" b="1" smtClean="0"/>
              <a:t>Wichtiger Haftungsausschluss</a:t>
            </a:r>
            <a:endParaRPr lang="de-CH" sz="1400" smtClean="0"/>
          </a:p>
          <a:p>
            <a:pPr marL="0" indent="0" eaLnBrk="1" hangingPunct="1"/>
            <a:r>
              <a:rPr lang="de-CH" sz="1400" smtClean="0"/>
              <a:t>Keine Person, Organisation oder Unternehmen sollte gestützt auf Informationen, die in dieser Präsentation enthalten sind, handeln ohne vorher eine Beratung von einer entsprechend qualifizierten Person oder Firma im Zusammenhang mit den jeweiligen Umständen der involvierten Parteien eingeholt zu haben. Diese Präsentation sollte nicht als Angebot verstanden werden und enthält keine vollständige Abhandlung in Bezug auf die steuerlichen Aspekte. Der Autor lehnt ausdrücklich jegliche Haftung und Verantwortung für Personen, Organisationen oder juristische Personen ab, die ohne Einholung einer Beratung für den konkreten Fall gestützt auf diese Präsentation handeln.</a:t>
            </a:r>
          </a:p>
          <a:p>
            <a:pPr marL="0" indent="0" eaLnBrk="1" hangingPunct="1"/>
            <a:endParaRPr lang="de-CH" sz="1400" smtClean="0"/>
          </a:p>
          <a:p>
            <a:pPr marL="0" indent="0" eaLnBrk="1" hangingPunct="1"/>
            <a:r>
              <a:rPr lang="en-GB" sz="1400" b="1" smtClean="0"/>
              <a:t>Important Disclaimer </a:t>
            </a:r>
            <a:endParaRPr lang="en-GB" sz="1400" smtClean="0"/>
          </a:p>
          <a:p>
            <a:pPr marL="0" indent="0" eaLnBrk="1" hangingPunct="1"/>
            <a:r>
              <a:rPr lang="en-GB" sz="1400" smtClean="0"/>
              <a:t>No person, entity or corporation should act or rely upon any matter or information contained or implied within this presentation without first obtaining advice from an appropriately qualified professional person or firm of advisors related to the particular circumstances of the parties involved. This presentation should not be regarded as offering a complete explanation of the taxation matters that are contained within this presentation. The author expressly disclaims all and any liability and responsibility to any person, entity or corporation who acts or fails to act as a consequence of any reliance upon the whole or any part of the contents of this presentation without having obtained advice with regard to the specific case.</a:t>
            </a:r>
            <a:endParaRPr lang="de-CH" sz="1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de-CH" sz="2800" dirty="0" smtClean="0">
                <a:effectLst/>
                <a:latin typeface="Arial CE" panose="020B0604020202020204" pitchFamily="34" charset="0"/>
                <a:ea typeface="+mj-ea"/>
                <a:cs typeface="Arial CE" panose="020B0604020202020204" pitchFamily="34" charset="0"/>
              </a:rPr>
              <a:t>Die Schweiz in Zahlen</a:t>
            </a:r>
            <a:endParaRPr lang="de-CH" sz="2800" dirty="0">
              <a:effectLst/>
              <a:latin typeface="Arial CE" panose="020B0604020202020204" pitchFamily="34" charset="0"/>
              <a:ea typeface="+mj-ea"/>
              <a:cs typeface="Arial CE" panose="020B0604020202020204" pitchFamily="34" charset="0"/>
            </a:endParaRPr>
          </a:p>
        </p:txBody>
      </p:sp>
      <p:pic>
        <p:nvPicPr>
          <p:cNvPr id="6" name="Inhaltsplatzhalter 5"/>
          <p:cNvPicPr>
            <a:picLocks noGrp="1" noChangeAspect="1"/>
          </p:cNvPicPr>
          <p:nvPr>
            <p:ph idx="1"/>
          </p:nvPr>
        </p:nvPicPr>
        <p:blipFill>
          <a:blip r:embed="rId2"/>
          <a:stretch>
            <a:fillRect/>
          </a:stretch>
        </p:blipFill>
        <p:spPr>
          <a:xfrm>
            <a:off x="251520" y="1593352"/>
            <a:ext cx="8552280" cy="5004000"/>
          </a:xfrm>
          <a:prstGeom prst="rect">
            <a:avLst/>
          </a:prstGeom>
        </p:spPr>
      </p:pic>
    </p:spTree>
    <p:extLst>
      <p:ext uri="{BB962C8B-B14F-4D97-AF65-F5344CB8AC3E}">
        <p14:creationId xmlns:p14="http://schemas.microsoft.com/office/powerpoint/2010/main" val="1160217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de-CH" sz="2800" dirty="0" smtClean="0">
                <a:effectLst/>
                <a:latin typeface="Arial CE" panose="020B0604020202020204" pitchFamily="34" charset="0"/>
                <a:ea typeface="+mj-ea"/>
                <a:cs typeface="Arial CE" panose="020B0604020202020204" pitchFamily="34" charset="0"/>
              </a:rPr>
              <a:t>Wirtschaftsstandort Schweiz</a:t>
            </a:r>
            <a:endParaRPr lang="de-CH" sz="2800" dirty="0">
              <a:effectLst/>
              <a:latin typeface="Arial CE" panose="020B0604020202020204" pitchFamily="34" charset="0"/>
              <a:ea typeface="+mj-ea"/>
              <a:cs typeface="Arial CE" panose="020B0604020202020204" pitchFamily="34" charset="0"/>
            </a:endParaRPr>
          </a:p>
        </p:txBody>
      </p:sp>
      <p:pic>
        <p:nvPicPr>
          <p:cNvPr id="4" name="Grafik 3"/>
          <p:cNvPicPr>
            <a:picLocks noChangeAspect="1"/>
          </p:cNvPicPr>
          <p:nvPr/>
        </p:nvPicPr>
        <p:blipFill>
          <a:blip r:embed="rId2"/>
          <a:stretch>
            <a:fillRect/>
          </a:stretch>
        </p:blipFill>
        <p:spPr>
          <a:xfrm>
            <a:off x="3275856" y="1484784"/>
            <a:ext cx="5617454" cy="5004000"/>
          </a:xfrm>
          <a:prstGeom prst="rect">
            <a:avLst/>
          </a:prstGeom>
        </p:spPr>
      </p:pic>
      <p:sp>
        <p:nvSpPr>
          <p:cNvPr id="3" name="Inhaltsplatzhalter 2"/>
          <p:cNvSpPr>
            <a:spLocks noGrp="1"/>
          </p:cNvSpPr>
          <p:nvPr>
            <p:ph idx="1"/>
          </p:nvPr>
        </p:nvSpPr>
        <p:spPr/>
        <p:txBody>
          <a:bodyPr/>
          <a:lstStyle/>
          <a:p>
            <a:pPr marL="357188" indent="-357188">
              <a:buFont typeface="Arial" panose="020B0604020202020204" pitchFamily="34" charset="0"/>
              <a:buChar char="•"/>
            </a:pPr>
            <a:r>
              <a:rPr lang="de-CH" dirty="0" smtClean="0">
                <a:latin typeface="Arial CE" panose="020B0604020202020204" pitchFamily="34" charset="0"/>
                <a:cs typeface="Arial CE" panose="020B0604020202020204" pitchFamily="34" charset="0"/>
              </a:rPr>
              <a:t>Strategisch günstige Lage</a:t>
            </a:r>
          </a:p>
          <a:p>
            <a:pPr marL="630238" lvl="1" indent="-273050">
              <a:buFont typeface="Symbol" panose="05050102010706020507" pitchFamily="18" charset="2"/>
              <a:buChar char="-"/>
            </a:pPr>
            <a:r>
              <a:rPr lang="de-CH" dirty="0" smtClean="0">
                <a:latin typeface="Arial CE" panose="020B0604020202020204" pitchFamily="34" charset="0"/>
                <a:cs typeface="Arial CE" panose="020B0604020202020204" pitchFamily="34" charset="0"/>
              </a:rPr>
              <a:t>Drei der vier grössten europäischen Volkswirtschaften sind Nachbarländer der CH</a:t>
            </a:r>
          </a:p>
          <a:p>
            <a:pPr marL="630238" lvl="1" indent="-273050">
              <a:buFont typeface="Symbol" panose="05050102010706020507" pitchFamily="18" charset="2"/>
              <a:buChar char="-"/>
            </a:pPr>
            <a:r>
              <a:rPr lang="de-CH" dirty="0" smtClean="0">
                <a:latin typeface="Arial CE" panose="020B0604020202020204" pitchFamily="34" charset="0"/>
                <a:cs typeface="Arial CE" panose="020B0604020202020204" pitchFamily="34" charset="0"/>
              </a:rPr>
              <a:t>Kommunikations- und Transportzentrum zwischen Nord- und Südeuropa</a:t>
            </a:r>
          </a:p>
          <a:p>
            <a:pPr marL="357188" lvl="1" indent="0"/>
            <a:endParaRPr lang="de-CH" dirty="0" smtClean="0">
              <a:latin typeface="Arial CE" panose="020B0604020202020204" pitchFamily="34" charset="0"/>
              <a:cs typeface="Arial CE" panose="020B0604020202020204" pitchFamily="34" charset="0"/>
            </a:endParaRPr>
          </a:p>
        </p:txBody>
      </p:sp>
    </p:spTree>
    <p:extLst>
      <p:ext uri="{BB962C8B-B14F-4D97-AF65-F5344CB8AC3E}">
        <p14:creationId xmlns:p14="http://schemas.microsoft.com/office/powerpoint/2010/main" val="4163106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de-CH" sz="2800" dirty="0" smtClean="0">
                <a:effectLst/>
                <a:latin typeface="Arial CE" panose="020B0604020202020204" pitchFamily="34" charset="0"/>
                <a:ea typeface="+mj-ea"/>
                <a:cs typeface="Arial CE" panose="020B0604020202020204" pitchFamily="34" charset="0"/>
              </a:rPr>
              <a:t>Wirtschaftsstandort Schweiz</a:t>
            </a:r>
            <a:endParaRPr lang="de-CH" sz="2800" dirty="0">
              <a:effectLst/>
              <a:latin typeface="Arial CE" panose="020B0604020202020204" pitchFamily="34" charset="0"/>
              <a:ea typeface="+mj-ea"/>
              <a:cs typeface="Arial CE" panose="020B0604020202020204" pitchFamily="34" charset="0"/>
            </a:endParaRPr>
          </a:p>
        </p:txBody>
      </p:sp>
      <p:sp>
        <p:nvSpPr>
          <p:cNvPr id="3" name="Inhaltsplatzhalter 2"/>
          <p:cNvSpPr>
            <a:spLocks noGrp="1"/>
          </p:cNvSpPr>
          <p:nvPr>
            <p:ph idx="1"/>
          </p:nvPr>
        </p:nvSpPr>
        <p:spPr>
          <a:xfrm>
            <a:off x="278619" y="1714305"/>
            <a:ext cx="8469845" cy="4595015"/>
          </a:xfrm>
        </p:spPr>
        <p:txBody>
          <a:bodyPr/>
          <a:lstStyle/>
          <a:p>
            <a:pPr marL="357188" indent="-357188">
              <a:buFont typeface="Arial" panose="020B0604020202020204" pitchFamily="34" charset="0"/>
              <a:buChar char="•"/>
            </a:pPr>
            <a:r>
              <a:rPr lang="de-CH" dirty="0" smtClean="0">
                <a:latin typeface="Arial CE" panose="020B0604020202020204" pitchFamily="34" charset="0"/>
                <a:cs typeface="Arial CE" panose="020B0604020202020204" pitchFamily="34" charset="0"/>
              </a:rPr>
              <a:t>Politische </a:t>
            </a:r>
            <a:r>
              <a:rPr lang="de-CH" dirty="0">
                <a:latin typeface="Arial CE" panose="020B0604020202020204" pitchFamily="34" charset="0"/>
                <a:cs typeface="Arial CE" panose="020B0604020202020204" pitchFamily="34" charset="0"/>
              </a:rPr>
              <a:t>und wirtschaftliche Stabilität, internationale Verflechtung</a:t>
            </a:r>
          </a:p>
          <a:p>
            <a:pPr marL="630238" lvl="1" indent="-273050">
              <a:buFont typeface="Symbol" panose="05050102010706020507" pitchFamily="18" charset="2"/>
              <a:buChar char="-"/>
            </a:pPr>
            <a:r>
              <a:rPr lang="de-CH" dirty="0">
                <a:latin typeface="Arial CE" panose="020B0604020202020204" pitchFamily="34" charset="0"/>
                <a:cs typeface="Arial CE" panose="020B0604020202020204" pitchFamily="34" charset="0"/>
              </a:rPr>
              <a:t>Politische Stabilität und Rechtssicherheit</a:t>
            </a:r>
          </a:p>
          <a:p>
            <a:pPr marL="630238" lvl="1" indent="-273050">
              <a:buFont typeface="Symbol" panose="05050102010706020507" pitchFamily="18" charset="2"/>
              <a:buChar char="-"/>
            </a:pPr>
            <a:r>
              <a:rPr lang="de-CH" dirty="0">
                <a:latin typeface="Arial CE" panose="020B0604020202020204" pitchFamily="34" charset="0"/>
                <a:cs typeface="Arial CE" panose="020B0604020202020204" pitchFamily="34" charset="0"/>
              </a:rPr>
              <a:t>Kulturelle Vielfalt, 4 Landessprachen und Englisch als Kommunikationssprache</a:t>
            </a:r>
          </a:p>
          <a:p>
            <a:pPr marL="630238" lvl="1" indent="-273050">
              <a:buFont typeface="Symbol" panose="05050102010706020507" pitchFamily="18" charset="2"/>
              <a:buChar char="-"/>
            </a:pPr>
            <a:r>
              <a:rPr lang="de-CH" dirty="0">
                <a:latin typeface="Arial CE" panose="020B0604020202020204" pitchFamily="34" charset="0"/>
                <a:cs typeface="Arial CE" panose="020B0604020202020204" pitchFamily="34" charset="0"/>
              </a:rPr>
              <a:t>Starke Exportorientierung der Wirtschaft, hohe Direktinvestitionen im Ausland</a:t>
            </a:r>
          </a:p>
        </p:txBody>
      </p:sp>
      <p:pic>
        <p:nvPicPr>
          <p:cNvPr id="7" name="Grafik 6"/>
          <p:cNvPicPr>
            <a:picLocks noChangeAspect="1"/>
          </p:cNvPicPr>
          <p:nvPr/>
        </p:nvPicPr>
        <p:blipFill>
          <a:blip r:embed="rId2"/>
          <a:stretch>
            <a:fillRect/>
          </a:stretch>
        </p:blipFill>
        <p:spPr>
          <a:xfrm>
            <a:off x="3059832" y="3546000"/>
            <a:ext cx="5197596" cy="3312000"/>
          </a:xfrm>
          <a:prstGeom prst="rect">
            <a:avLst/>
          </a:prstGeom>
        </p:spPr>
      </p:pic>
    </p:spTree>
    <p:extLst>
      <p:ext uri="{BB962C8B-B14F-4D97-AF65-F5344CB8AC3E}">
        <p14:creationId xmlns:p14="http://schemas.microsoft.com/office/powerpoint/2010/main" val="3831346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de-CH" sz="2800" dirty="0" smtClean="0">
                <a:effectLst/>
                <a:latin typeface="Arial CE" panose="020B0604020202020204" pitchFamily="34" charset="0"/>
                <a:ea typeface="+mj-ea"/>
                <a:cs typeface="Arial CE" panose="020B0604020202020204" pitchFamily="34" charset="0"/>
              </a:rPr>
              <a:t>Wirtschaftsstandort Schweiz</a:t>
            </a:r>
            <a:endParaRPr lang="de-CH" sz="2800" dirty="0">
              <a:effectLst/>
              <a:latin typeface="Arial CE" panose="020B0604020202020204" pitchFamily="34" charset="0"/>
              <a:ea typeface="+mj-ea"/>
              <a:cs typeface="Arial CE" panose="020B0604020202020204" pitchFamily="34" charset="0"/>
            </a:endParaRPr>
          </a:p>
        </p:txBody>
      </p:sp>
      <p:sp>
        <p:nvSpPr>
          <p:cNvPr id="3" name="Inhaltsplatzhalter 2"/>
          <p:cNvSpPr>
            <a:spLocks noGrp="1"/>
          </p:cNvSpPr>
          <p:nvPr>
            <p:ph idx="1"/>
          </p:nvPr>
        </p:nvSpPr>
        <p:spPr>
          <a:xfrm>
            <a:off x="755650" y="2349500"/>
            <a:ext cx="4411663" cy="3598863"/>
          </a:xfrm>
        </p:spPr>
        <p:txBody>
          <a:bodyPr/>
          <a:lstStyle/>
          <a:p>
            <a:pPr marL="357188" indent="-357188">
              <a:buFont typeface="Arial" panose="020B0604020202020204" pitchFamily="34" charset="0"/>
              <a:buChar char="•"/>
            </a:pPr>
            <a:r>
              <a:rPr lang="de-CH" dirty="0" smtClean="0">
                <a:latin typeface="Arial CE" panose="020B0604020202020204" pitchFamily="34" charset="0"/>
                <a:cs typeface="Arial CE" panose="020B0604020202020204" pitchFamily="34" charset="0"/>
              </a:rPr>
              <a:t>Hohe Lebensqualität</a:t>
            </a:r>
          </a:p>
          <a:p>
            <a:pPr marL="630238" lvl="1" indent="-273050">
              <a:buFont typeface="Symbol" panose="05050102010706020507" pitchFamily="18" charset="2"/>
              <a:buChar char="-"/>
            </a:pPr>
            <a:r>
              <a:rPr lang="de-CH" dirty="0">
                <a:latin typeface="Arial CE" panose="020B0604020202020204" pitchFamily="34" charset="0"/>
                <a:cs typeface="Arial CE" panose="020B0604020202020204" pitchFamily="34" charset="0"/>
              </a:rPr>
              <a:t>Sichere Städte, intakte Umwelt</a:t>
            </a:r>
          </a:p>
          <a:p>
            <a:pPr marL="630238" lvl="1" indent="-273050">
              <a:buFont typeface="Symbol" panose="05050102010706020507" pitchFamily="18" charset="2"/>
              <a:buChar char="-"/>
            </a:pPr>
            <a:r>
              <a:rPr lang="de-CH" dirty="0">
                <a:latin typeface="Arial CE" panose="020B0604020202020204" pitchFamily="34" charset="0"/>
                <a:cs typeface="Arial CE" panose="020B0604020202020204" pitchFamily="34" charset="0"/>
              </a:rPr>
              <a:t>Grosses kulturelles und sportliches Angebot</a:t>
            </a:r>
          </a:p>
          <a:p>
            <a:pPr marL="630238" lvl="1" indent="-273050">
              <a:buFont typeface="Symbol" panose="05050102010706020507" pitchFamily="18" charset="2"/>
              <a:buChar char="-"/>
            </a:pPr>
            <a:r>
              <a:rPr lang="de-CH" dirty="0">
                <a:latin typeface="Arial CE" panose="020B0604020202020204" pitchFamily="34" charset="0"/>
                <a:cs typeface="Arial CE" panose="020B0604020202020204" pitchFamily="34" charset="0"/>
              </a:rPr>
              <a:t>Erstklassige </a:t>
            </a:r>
            <a:r>
              <a:rPr lang="de-CH" dirty="0" smtClean="0">
                <a:latin typeface="Arial CE" panose="020B0604020202020204" pitchFamily="34" charset="0"/>
                <a:cs typeface="Arial CE" panose="020B0604020202020204" pitchFamily="34" charset="0"/>
              </a:rPr>
              <a:t>Gesundheitsversorgung</a:t>
            </a:r>
          </a:p>
          <a:p>
            <a:pPr marL="357188" lvl="1" indent="0"/>
            <a:endParaRPr lang="de-CH" dirty="0">
              <a:latin typeface="Arial CE" panose="020B0604020202020204" pitchFamily="34" charset="0"/>
              <a:cs typeface="Arial CE" panose="020B0604020202020204" pitchFamily="34" charset="0"/>
            </a:endParaRPr>
          </a:p>
        </p:txBody>
      </p:sp>
      <p:pic>
        <p:nvPicPr>
          <p:cNvPr id="4" name="Grafik 3"/>
          <p:cNvPicPr>
            <a:picLocks noChangeAspect="1"/>
          </p:cNvPicPr>
          <p:nvPr/>
        </p:nvPicPr>
        <p:blipFill>
          <a:blip r:embed="rId2"/>
          <a:stretch>
            <a:fillRect/>
          </a:stretch>
        </p:blipFill>
        <p:spPr>
          <a:xfrm>
            <a:off x="5167313" y="1710231"/>
            <a:ext cx="3505200" cy="4457700"/>
          </a:xfrm>
          <a:prstGeom prst="rect">
            <a:avLst/>
          </a:prstGeom>
        </p:spPr>
      </p:pic>
    </p:spTree>
    <p:extLst>
      <p:ext uri="{BB962C8B-B14F-4D97-AF65-F5344CB8AC3E}">
        <p14:creationId xmlns:p14="http://schemas.microsoft.com/office/powerpoint/2010/main" val="1600753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de-CH" sz="2800" dirty="0" smtClean="0">
                <a:effectLst/>
                <a:latin typeface="Arial CE" panose="020B0604020202020204" pitchFamily="34" charset="0"/>
                <a:ea typeface="+mj-ea"/>
                <a:cs typeface="Arial CE" panose="020B0604020202020204" pitchFamily="34" charset="0"/>
              </a:rPr>
              <a:t>Wirtschaftsstandort Schweiz</a:t>
            </a:r>
            <a:endParaRPr lang="de-CH" sz="2800" dirty="0">
              <a:effectLst/>
              <a:latin typeface="Arial CE" panose="020B0604020202020204" pitchFamily="34" charset="0"/>
              <a:ea typeface="+mj-ea"/>
              <a:cs typeface="Arial CE" panose="020B0604020202020204" pitchFamily="34" charset="0"/>
            </a:endParaRPr>
          </a:p>
        </p:txBody>
      </p:sp>
      <p:sp>
        <p:nvSpPr>
          <p:cNvPr id="3" name="Inhaltsplatzhalter 2"/>
          <p:cNvSpPr>
            <a:spLocks noGrp="1"/>
          </p:cNvSpPr>
          <p:nvPr>
            <p:ph idx="1"/>
          </p:nvPr>
        </p:nvSpPr>
        <p:spPr>
          <a:xfrm>
            <a:off x="571500" y="1844824"/>
            <a:ext cx="4072508" cy="3742879"/>
          </a:xfrm>
        </p:spPr>
        <p:txBody>
          <a:bodyPr/>
          <a:lstStyle/>
          <a:p>
            <a:pPr marL="357188" indent="-357188">
              <a:buFont typeface="Arial" panose="020B0604020202020204" pitchFamily="34" charset="0"/>
              <a:buChar char="•"/>
            </a:pPr>
            <a:r>
              <a:rPr lang="de-CH" dirty="0" smtClean="0">
                <a:latin typeface="Arial CE" panose="020B0604020202020204" pitchFamily="34" charset="0"/>
                <a:cs typeface="Arial CE" panose="020B0604020202020204" pitchFamily="34" charset="0"/>
              </a:rPr>
              <a:t>Führender Technologiestandort, qualifizierte Arbeitskräfte</a:t>
            </a:r>
          </a:p>
          <a:p>
            <a:pPr marL="630238" lvl="1" indent="-273050">
              <a:buFont typeface="Symbol" panose="05050102010706020507" pitchFamily="18" charset="2"/>
              <a:buChar char="-"/>
            </a:pPr>
            <a:r>
              <a:rPr lang="de-CH" dirty="0">
                <a:latin typeface="Arial CE" panose="020B0604020202020204" pitchFamily="34" charset="0"/>
                <a:cs typeface="Arial CE" panose="020B0604020202020204" pitchFamily="34" charset="0"/>
              </a:rPr>
              <a:t>Enge Vernetzung von Forschung und Wirtschaftspraxis</a:t>
            </a:r>
          </a:p>
          <a:p>
            <a:pPr marL="630238" lvl="1" indent="-273050">
              <a:buFont typeface="Symbol" panose="05050102010706020507" pitchFamily="18" charset="2"/>
              <a:buChar char="-"/>
            </a:pPr>
            <a:r>
              <a:rPr lang="de-CH" dirty="0">
                <a:latin typeface="Arial CE" panose="020B0604020202020204" pitchFamily="34" charset="0"/>
                <a:cs typeface="Arial CE" panose="020B0604020202020204" pitchFamily="34" charset="0"/>
              </a:rPr>
              <a:t>Praxisorientierte Grundausbildungen, Universitäten und Fachhochschulen mit Forschung von Weltruf</a:t>
            </a:r>
          </a:p>
          <a:p>
            <a:pPr marL="630238" lvl="1" indent="-273050">
              <a:buFont typeface="Symbol" panose="05050102010706020507" pitchFamily="18" charset="2"/>
              <a:buChar char="-"/>
            </a:pPr>
            <a:r>
              <a:rPr lang="de-CH" dirty="0">
                <a:latin typeface="Arial CE" panose="020B0604020202020204" pitchFamily="34" charset="0"/>
                <a:cs typeface="Arial CE" panose="020B0604020202020204" pitchFamily="34" charset="0"/>
              </a:rPr>
              <a:t>Motivierte, loyale und gut ausgebildete Arbeitskräfte</a:t>
            </a:r>
          </a:p>
          <a:p>
            <a:pPr marL="630238" lvl="1" indent="-273050">
              <a:buFont typeface="Symbol" panose="05050102010706020507" pitchFamily="18" charset="2"/>
              <a:buChar char="-"/>
            </a:pPr>
            <a:r>
              <a:rPr lang="de-CH" dirty="0">
                <a:latin typeface="Arial CE" panose="020B0604020202020204" pitchFamily="34" charset="0"/>
                <a:cs typeface="Arial CE" panose="020B0604020202020204" pitchFamily="34" charset="0"/>
              </a:rPr>
              <a:t>Umfassenden Schutz des geistigen Eigentum</a:t>
            </a:r>
          </a:p>
        </p:txBody>
      </p:sp>
      <p:pic>
        <p:nvPicPr>
          <p:cNvPr id="4" name="Grafik 3"/>
          <p:cNvPicPr>
            <a:picLocks noChangeAspect="1"/>
          </p:cNvPicPr>
          <p:nvPr/>
        </p:nvPicPr>
        <p:blipFill>
          <a:blip r:embed="rId2"/>
          <a:stretch>
            <a:fillRect/>
          </a:stretch>
        </p:blipFill>
        <p:spPr>
          <a:xfrm>
            <a:off x="4654571" y="1988840"/>
            <a:ext cx="2149677" cy="3312000"/>
          </a:xfrm>
          <a:prstGeom prst="rect">
            <a:avLst/>
          </a:prstGeom>
        </p:spPr>
      </p:pic>
      <p:pic>
        <p:nvPicPr>
          <p:cNvPr id="5" name="Grafik 4"/>
          <p:cNvPicPr>
            <a:picLocks noChangeAspect="1"/>
          </p:cNvPicPr>
          <p:nvPr/>
        </p:nvPicPr>
        <p:blipFill>
          <a:blip r:embed="rId3"/>
          <a:stretch>
            <a:fillRect/>
          </a:stretch>
        </p:blipFill>
        <p:spPr>
          <a:xfrm>
            <a:off x="6804248" y="1988840"/>
            <a:ext cx="2161416" cy="3204000"/>
          </a:xfrm>
          <a:prstGeom prst="rect">
            <a:avLst/>
          </a:prstGeom>
        </p:spPr>
      </p:pic>
    </p:spTree>
    <p:extLst>
      <p:ext uri="{BB962C8B-B14F-4D97-AF65-F5344CB8AC3E}">
        <p14:creationId xmlns:p14="http://schemas.microsoft.com/office/powerpoint/2010/main" val="3488702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de-CH" sz="2800" dirty="0" smtClean="0">
                <a:effectLst/>
                <a:latin typeface="Arial CE" panose="020B0604020202020204" pitchFamily="34" charset="0"/>
                <a:ea typeface="+mj-ea"/>
                <a:cs typeface="Arial CE" panose="020B0604020202020204" pitchFamily="34" charset="0"/>
              </a:rPr>
              <a:t>Wirtschaftsstandort Schweiz</a:t>
            </a:r>
            <a:endParaRPr lang="de-CH" sz="2800" dirty="0">
              <a:effectLst/>
              <a:latin typeface="Arial CE" panose="020B0604020202020204" pitchFamily="34" charset="0"/>
              <a:ea typeface="+mj-ea"/>
              <a:cs typeface="Arial CE" panose="020B0604020202020204" pitchFamily="34" charset="0"/>
            </a:endParaRPr>
          </a:p>
        </p:txBody>
      </p:sp>
      <p:sp>
        <p:nvSpPr>
          <p:cNvPr id="3" name="Inhaltsplatzhalter 2"/>
          <p:cNvSpPr>
            <a:spLocks noGrp="1"/>
          </p:cNvSpPr>
          <p:nvPr>
            <p:ph idx="1"/>
          </p:nvPr>
        </p:nvSpPr>
        <p:spPr>
          <a:xfrm>
            <a:off x="755651" y="2349500"/>
            <a:ext cx="4320406" cy="3598863"/>
          </a:xfrm>
        </p:spPr>
        <p:txBody>
          <a:bodyPr/>
          <a:lstStyle/>
          <a:p>
            <a:pPr marL="357188" indent="-357188">
              <a:buFont typeface="Arial" panose="020B0604020202020204" pitchFamily="34" charset="0"/>
              <a:buChar char="•"/>
            </a:pPr>
            <a:r>
              <a:rPr lang="de-CH" dirty="0" smtClean="0">
                <a:latin typeface="Arial CE" panose="020B0604020202020204" pitchFamily="34" charset="0"/>
                <a:cs typeface="Arial CE" panose="020B0604020202020204" pitchFamily="34" charset="0"/>
              </a:rPr>
              <a:t>Erstklassige Infrastruktur</a:t>
            </a:r>
          </a:p>
          <a:p>
            <a:pPr marL="630238" lvl="1" indent="-273050">
              <a:buFont typeface="Symbol" panose="05050102010706020507" pitchFamily="18" charset="2"/>
              <a:buChar char="-"/>
            </a:pPr>
            <a:r>
              <a:rPr lang="de-CH" dirty="0">
                <a:latin typeface="Arial CE" panose="020B0604020202020204" pitchFamily="34" charset="0"/>
                <a:cs typeface="Arial CE" panose="020B0604020202020204" pitchFamily="34" charset="0"/>
              </a:rPr>
              <a:t>Dichtes Strassen-, Schienen- und Luftverkehrsverbindungsnetz</a:t>
            </a:r>
          </a:p>
          <a:p>
            <a:pPr marL="630238" lvl="1" indent="-273050">
              <a:buFont typeface="Symbol" panose="05050102010706020507" pitchFamily="18" charset="2"/>
              <a:buChar char="-"/>
            </a:pPr>
            <a:r>
              <a:rPr lang="de-CH" dirty="0">
                <a:latin typeface="Arial CE" panose="020B0604020202020204" pitchFamily="34" charset="0"/>
                <a:cs typeface="Arial CE" panose="020B0604020202020204" pitchFamily="34" charset="0"/>
              </a:rPr>
              <a:t>Sichere Versorgung mit Energie, Wasser und </a:t>
            </a:r>
            <a:r>
              <a:rPr lang="de-CH" dirty="0" smtClean="0">
                <a:latin typeface="Arial CE" panose="020B0604020202020204" pitchFamily="34" charset="0"/>
                <a:cs typeface="Arial CE" panose="020B0604020202020204" pitchFamily="34" charset="0"/>
              </a:rPr>
              <a:t>Kommunikationsdienstleistung</a:t>
            </a:r>
          </a:p>
          <a:p>
            <a:pPr marL="357188" lvl="1" indent="0"/>
            <a:endParaRPr lang="de-CH" dirty="0">
              <a:latin typeface="Arial CE" panose="020B0604020202020204" pitchFamily="34" charset="0"/>
              <a:cs typeface="Arial CE" panose="020B0604020202020204" pitchFamily="34" charset="0"/>
            </a:endParaRPr>
          </a:p>
        </p:txBody>
      </p:sp>
      <p:pic>
        <p:nvPicPr>
          <p:cNvPr id="4" name="Grafik 3"/>
          <p:cNvPicPr>
            <a:picLocks noChangeAspect="1"/>
          </p:cNvPicPr>
          <p:nvPr/>
        </p:nvPicPr>
        <p:blipFill>
          <a:blip r:embed="rId2"/>
          <a:stretch>
            <a:fillRect/>
          </a:stretch>
        </p:blipFill>
        <p:spPr>
          <a:xfrm>
            <a:off x="5253675" y="1658413"/>
            <a:ext cx="3238500" cy="4752975"/>
          </a:xfrm>
          <a:prstGeom prst="rect">
            <a:avLst/>
          </a:prstGeom>
        </p:spPr>
      </p:pic>
    </p:spTree>
    <p:extLst>
      <p:ext uri="{BB962C8B-B14F-4D97-AF65-F5344CB8AC3E}">
        <p14:creationId xmlns:p14="http://schemas.microsoft.com/office/powerpoint/2010/main" val="1671184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Mattig">
  <a:themeElements>
    <a:clrScheme name="2_Mattig Entwurfsvorlage 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Mattig Entwurfsvorlage Titel">
      <a:majorFont>
        <a:latin typeface="Frutiger 45 Light"/>
        <a:ea typeface="ＭＳ Ｐゴシック"/>
        <a:cs typeface=""/>
      </a:majorFont>
      <a:minorFont>
        <a:latin typeface="Frutiger 45 Light"/>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Mattig Entwurfsvorlage 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attig Entwurfsvorlage Tit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Mattig Entwurfsvorlage Tit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Mattig Entwurfsvorlage Tit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Mattig Entwurfsvorlage Tit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Mattig Entwurfsvorlage Tit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Mattig Entwurfsvorlage Tite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Mattig Entwurfsvorlage Tit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Mattig Entwurfsvorlage Tit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Mattig Entwurfsvorlage Tit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Mattig Entwurfsvorlage Tit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Mattig Entwurfsvorlage Tit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Mattig</Template>
  <TotalTime>0</TotalTime>
  <Words>2043</Words>
  <Application>Microsoft Office PowerPoint</Application>
  <PresentationFormat>Bildschirmpräsentation (4:3)</PresentationFormat>
  <Paragraphs>251</Paragraphs>
  <Slides>38</Slides>
  <Notes>3</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38</vt:i4>
      </vt:variant>
    </vt:vector>
  </HeadingPairs>
  <TitlesOfParts>
    <vt:vector size="49" baseType="lpstr">
      <vt:lpstr>MS PGothic</vt:lpstr>
      <vt:lpstr>MS PGothic</vt:lpstr>
      <vt:lpstr>Arial</vt:lpstr>
      <vt:lpstr>Arial CE</vt:lpstr>
      <vt:lpstr>Frutiger 45 Light</vt:lpstr>
      <vt:lpstr>Frutiger 87ExtraBlackCn</vt:lpstr>
      <vt:lpstr>Symbol</vt:lpstr>
      <vt:lpstr>Times</vt:lpstr>
      <vt:lpstr>Times New Roman</vt:lpstr>
      <vt:lpstr>Wingdings</vt:lpstr>
      <vt:lpstr>Mattig</vt:lpstr>
      <vt:lpstr>PowerPoint-Präsentation</vt:lpstr>
      <vt:lpstr>Inhalt</vt:lpstr>
      <vt:lpstr>1. Wirtschaftsstandort Schweiz</vt:lpstr>
      <vt:lpstr>Die Schweiz in Zahlen</vt:lpstr>
      <vt:lpstr>Wirtschaftsstandort Schweiz</vt:lpstr>
      <vt:lpstr>Wirtschaftsstandort Schweiz</vt:lpstr>
      <vt:lpstr>Wirtschaftsstandort Schweiz</vt:lpstr>
      <vt:lpstr>Wirtschaftsstandort Schweiz</vt:lpstr>
      <vt:lpstr>Wirtschaftsstandort Schweiz</vt:lpstr>
      <vt:lpstr>Wirtschaftsstandort Schweiz</vt:lpstr>
      <vt:lpstr>Wirtschaftsstandort Schweiz</vt:lpstr>
      <vt:lpstr>PowerPoint-Präsentation</vt:lpstr>
      <vt:lpstr>2. Die Grundzüge des schweizerischen Steuersystems</vt:lpstr>
      <vt:lpstr>Das schweizerische Steuersystem</vt:lpstr>
      <vt:lpstr>Föderalistischer Aufbau der Schweiz</vt:lpstr>
      <vt:lpstr>Wer erhebt in der Schweiz Steuern?</vt:lpstr>
      <vt:lpstr>Schranken des Steuerföderalismus1</vt:lpstr>
      <vt:lpstr>Schranken des Steuerföderalismus1</vt:lpstr>
      <vt:lpstr>Das Wesentliche in Kürze</vt:lpstr>
      <vt:lpstr>3. Die einzelnen Steuern</vt:lpstr>
      <vt:lpstr>Das schweizerische Steuersystem  nach Arten und Hoheitsträgern (Ertragshoheit)</vt:lpstr>
      <vt:lpstr>PowerPoint-Präsentation</vt:lpstr>
      <vt:lpstr>Direkte Bundessteuern Einkommenssteuern natürlicher Personen </vt:lpstr>
      <vt:lpstr>Direkte Bundessteuern Einkommenssteuern natürlicher Personen </vt:lpstr>
      <vt:lpstr>Direkte Bundessteuern Gewinnsteuer juristischer Personen </vt:lpstr>
      <vt:lpstr>Mehrwertsteuer</vt:lpstr>
      <vt:lpstr>Mehrwertsteuer</vt:lpstr>
      <vt:lpstr>Eidgenössische Verrechnungssteuer</vt:lpstr>
      <vt:lpstr>Eidgenössische Verrechnungssteuer</vt:lpstr>
      <vt:lpstr>PowerPoint-Präsentation</vt:lpstr>
      <vt:lpstr>Einkommenssteuern natürlicher Personen</vt:lpstr>
      <vt:lpstr>PowerPoint-Präsentation</vt:lpstr>
      <vt:lpstr>Vermögenssteuern natürlicher Personen</vt:lpstr>
      <vt:lpstr>Gewinn- und Kapitalsteuern juristischer Personen</vt:lpstr>
      <vt:lpstr>Gewinn- und Kapitalsteuern juristischer Personen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dbe</dc:creator>
  <cp:lastModifiedBy>Mattig Claudia</cp:lastModifiedBy>
  <cp:revision>104</cp:revision>
  <cp:lastPrinted>2015-10-06T14:25:21Z</cp:lastPrinted>
  <dcterms:created xsi:type="dcterms:W3CDTF">2011-01-04T09:32:27Z</dcterms:created>
  <dcterms:modified xsi:type="dcterms:W3CDTF">2015-12-01T18:08:05Z</dcterms:modified>
</cp:coreProperties>
</file>