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4" r:id="rId4"/>
    <p:sldId id="294" r:id="rId5"/>
    <p:sldId id="266" r:id="rId6"/>
    <p:sldId id="267" r:id="rId7"/>
    <p:sldId id="270" r:id="rId8"/>
    <p:sldId id="271" r:id="rId9"/>
    <p:sldId id="283" r:id="rId10"/>
    <p:sldId id="295" r:id="rId11"/>
    <p:sldId id="273" r:id="rId12"/>
    <p:sldId id="293" r:id="rId13"/>
    <p:sldId id="289" r:id="rId14"/>
    <p:sldId id="279" r:id="rId15"/>
    <p:sldId id="290" r:id="rId16"/>
    <p:sldId id="280" r:id="rId17"/>
    <p:sldId id="291" r:id="rId18"/>
    <p:sldId id="292" r:id="rId19"/>
    <p:sldId id="281" r:id="rId20"/>
    <p:sldId id="272" r:id="rId21"/>
    <p:sldId id="284" r:id="rId22"/>
    <p:sldId id="288" r:id="rId23"/>
    <p:sldId id="296" r:id="rId24"/>
    <p:sldId id="286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8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8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5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4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7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18E6-96BE-C243-85B7-B419C4E6F6E9}" type="datetimeFigureOut">
              <a:rPr lang="en-US" smtClean="0"/>
              <a:t>27/01/21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E234-66AC-2A4B-B111-1CF2544D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Covid-19 z </a:t>
            </a:r>
            <a:r>
              <a:rPr lang="en-US" dirty="0" err="1" smtClean="0"/>
              <a:t>pohľadu</a:t>
            </a:r>
            <a:r>
              <a:rPr lang="en-US" dirty="0" smtClean="0"/>
              <a:t> </a:t>
            </a:r>
            <a:r>
              <a:rPr lang="en-US" dirty="0" err="1" smtClean="0"/>
              <a:t>epidemiológa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270" y="4006016"/>
            <a:ext cx="860803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Doc. </a:t>
            </a:r>
            <a:r>
              <a:rPr lang="en-US" dirty="0" err="1" smtClean="0"/>
              <a:t>MUDr</a:t>
            </a:r>
            <a:r>
              <a:rPr lang="en-US" dirty="0" smtClean="0"/>
              <a:t>. Alexandra </a:t>
            </a:r>
            <a:r>
              <a:rPr lang="en-US" dirty="0" err="1" smtClean="0"/>
              <a:t>Bražinová</a:t>
            </a:r>
            <a:r>
              <a:rPr lang="en-US" dirty="0" smtClean="0"/>
              <a:t>, PhD., MPH</a:t>
            </a:r>
          </a:p>
          <a:p>
            <a:endParaRPr lang="en-US" dirty="0" smtClean="0"/>
          </a:p>
          <a:p>
            <a:r>
              <a:rPr lang="en-US" dirty="0" err="1"/>
              <a:t>Ústav</a:t>
            </a:r>
            <a:r>
              <a:rPr lang="en-US" dirty="0"/>
              <a:t> </a:t>
            </a:r>
            <a:r>
              <a:rPr lang="en-US" dirty="0" err="1"/>
              <a:t>epidemiológie</a:t>
            </a:r>
            <a:r>
              <a:rPr lang="en-US" dirty="0"/>
              <a:t> </a:t>
            </a:r>
            <a:r>
              <a:rPr lang="en-US" dirty="0" err="1"/>
              <a:t>Lekárskej</a:t>
            </a:r>
            <a:r>
              <a:rPr lang="en-US" dirty="0"/>
              <a:t> </a:t>
            </a:r>
            <a:r>
              <a:rPr lang="en-US" dirty="0" err="1"/>
              <a:t>fakulty</a:t>
            </a:r>
            <a:r>
              <a:rPr lang="en-US" dirty="0"/>
              <a:t> UK </a:t>
            </a:r>
          </a:p>
          <a:p>
            <a:r>
              <a:rPr lang="en-US" dirty="0" err="1"/>
              <a:t>Regionálny</a:t>
            </a:r>
            <a:r>
              <a:rPr lang="en-US" dirty="0"/>
              <a:t> </a:t>
            </a:r>
            <a:r>
              <a:rPr lang="en-US" dirty="0" err="1"/>
              <a:t>úrad</a:t>
            </a:r>
            <a:r>
              <a:rPr lang="en-US" dirty="0"/>
              <a:t> </a:t>
            </a:r>
            <a:r>
              <a:rPr lang="en-US" dirty="0" err="1"/>
              <a:t>verejného</a:t>
            </a:r>
            <a:r>
              <a:rPr lang="en-US" dirty="0"/>
              <a:t> </a:t>
            </a:r>
            <a:r>
              <a:rPr lang="en-US" dirty="0" err="1"/>
              <a:t>zdravotníctva</a:t>
            </a:r>
            <a:r>
              <a:rPr lang="en-US" dirty="0"/>
              <a:t> Bratislava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8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Slovensko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nadmerné</a:t>
            </a:r>
            <a:r>
              <a:rPr lang="en-US" dirty="0" smtClean="0"/>
              <a:t> </a:t>
            </a:r>
            <a:r>
              <a:rPr lang="en-US" dirty="0" err="1" smtClean="0"/>
              <a:t>úmrtia</a:t>
            </a:r>
            <a:endParaRPr lang="en-US" dirty="0"/>
          </a:p>
        </p:txBody>
      </p:sp>
      <p:pic>
        <p:nvPicPr>
          <p:cNvPr id="4" name="Content Placeholder 3" descr="Snímka obrazovky 2021-01-27 o 9.19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3" r="-873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667422" y="2264533"/>
            <a:ext cx="1019378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2020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4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9634"/>
            <a:ext cx="8408257" cy="6362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Diagnostika Covid-19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Klinické</a:t>
            </a:r>
            <a:r>
              <a:rPr lang="en-US" u="sng" dirty="0" smtClean="0"/>
              <a:t> </a:t>
            </a:r>
            <a:r>
              <a:rPr lang="en-US" u="sng" dirty="0" err="1" smtClean="0"/>
              <a:t>príznaky</a:t>
            </a:r>
            <a:r>
              <a:rPr lang="en-US" u="sng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Prítomnosť</a:t>
            </a:r>
            <a:r>
              <a:rPr lang="en-US" u="sng" dirty="0" smtClean="0"/>
              <a:t> </a:t>
            </a:r>
            <a:r>
              <a:rPr lang="en-US" u="sng" dirty="0" err="1" smtClean="0"/>
              <a:t>vírusu</a:t>
            </a:r>
            <a:endParaRPr lang="en-US" u="sng" dirty="0" smtClean="0"/>
          </a:p>
          <a:p>
            <a:pPr>
              <a:buFontTx/>
              <a:buChar char="-"/>
            </a:pPr>
            <a:r>
              <a:rPr lang="en-US" dirty="0" smtClean="0"/>
              <a:t>RT-PCR test</a:t>
            </a:r>
          </a:p>
          <a:p>
            <a:pPr>
              <a:buFontTx/>
              <a:buChar char="-"/>
            </a:pPr>
            <a:r>
              <a:rPr lang="en-US" dirty="0" err="1" smtClean="0"/>
              <a:t>Antigénový</a:t>
            </a:r>
            <a:r>
              <a:rPr lang="en-US" dirty="0" smtClean="0"/>
              <a:t> test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err="1" smtClean="0"/>
              <a:t>Prekonaná</a:t>
            </a:r>
            <a:r>
              <a:rPr lang="en-US" u="sng" dirty="0" smtClean="0"/>
              <a:t> </a:t>
            </a:r>
            <a:r>
              <a:rPr lang="en-US" u="sng" dirty="0" err="1" smtClean="0"/>
              <a:t>infekcia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Protilátky</a:t>
            </a:r>
            <a:r>
              <a:rPr lang="en-US" dirty="0" smtClean="0"/>
              <a:t> / </a:t>
            </a:r>
            <a:r>
              <a:rPr lang="en-US" dirty="0" err="1" smtClean="0"/>
              <a:t>bunková</a:t>
            </a:r>
            <a:r>
              <a:rPr lang="en-US" dirty="0" smtClean="0"/>
              <a:t> </a:t>
            </a:r>
            <a:r>
              <a:rPr lang="en-US" dirty="0" err="1" smtClean="0"/>
              <a:t>imunita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nímka obrazovky 2021-01-27 o 6.3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91" y="239634"/>
            <a:ext cx="4923009" cy="36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ímka obrazovky 2021-01-20 o 21.03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587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9634"/>
            <a:ext cx="8408257" cy="6362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Covid</a:t>
            </a:r>
            <a:r>
              <a:rPr lang="en-US" b="1" dirty="0"/>
              <a:t>-</a:t>
            </a:r>
            <a:r>
              <a:rPr lang="en-US" b="1" dirty="0" smtClean="0"/>
              <a:t>19 testy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b="1" dirty="0" err="1" smtClean="0"/>
              <a:t>priama</a:t>
            </a:r>
            <a:r>
              <a:rPr lang="en-US" b="1" dirty="0" smtClean="0"/>
              <a:t> </a:t>
            </a:r>
            <a:r>
              <a:rPr lang="en-US" b="1" dirty="0" err="1" smtClean="0"/>
              <a:t>diagnostika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RT-PCR testy</a:t>
            </a:r>
            <a:r>
              <a:rPr lang="en-US" dirty="0" smtClean="0"/>
              <a:t>: </a:t>
            </a:r>
            <a:r>
              <a:rPr lang="en-US" dirty="0" err="1" smtClean="0"/>
              <a:t>zlatý</a:t>
            </a:r>
            <a:r>
              <a:rPr lang="en-US" dirty="0" smtClean="0"/>
              <a:t> </a:t>
            </a:r>
            <a:r>
              <a:rPr lang="en-US" dirty="0" err="1" smtClean="0"/>
              <a:t>štandard</a:t>
            </a:r>
            <a:r>
              <a:rPr lang="en-US" dirty="0" smtClean="0"/>
              <a:t>, </a:t>
            </a:r>
            <a:r>
              <a:rPr lang="en-US" dirty="0" err="1" smtClean="0"/>
              <a:t>presná</a:t>
            </a:r>
            <a:r>
              <a:rPr lang="en-US" dirty="0" smtClean="0"/>
              <a:t> </a:t>
            </a:r>
            <a:r>
              <a:rPr lang="en-US" dirty="0" err="1" smtClean="0"/>
              <a:t>diagnostika</a:t>
            </a:r>
            <a:r>
              <a:rPr lang="en-US" dirty="0" smtClean="0"/>
              <a:t> </a:t>
            </a:r>
            <a:r>
              <a:rPr lang="en-US" dirty="0" err="1" smtClean="0"/>
              <a:t>prítomnosti</a:t>
            </a:r>
            <a:r>
              <a:rPr lang="en-US" dirty="0" smtClean="0"/>
              <a:t> </a:t>
            </a:r>
            <a:r>
              <a:rPr lang="en-US" dirty="0" err="1" smtClean="0"/>
              <a:t>vírusu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err="1" smtClean="0"/>
              <a:t>Antigénové</a:t>
            </a:r>
            <a:r>
              <a:rPr lang="en-US" u="sng" dirty="0" smtClean="0"/>
              <a:t> testy</a:t>
            </a:r>
            <a:r>
              <a:rPr lang="en-US" dirty="0" smtClean="0"/>
              <a:t>: </a:t>
            </a:r>
            <a:r>
              <a:rPr lang="en-US" dirty="0" err="1" smtClean="0"/>
              <a:t>skríning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vysokorizikovom</a:t>
            </a:r>
            <a:r>
              <a:rPr lang="en-US" dirty="0" smtClean="0"/>
              <a:t> </a:t>
            </a:r>
            <a:r>
              <a:rPr lang="en-US" dirty="0" err="1" smtClean="0"/>
              <a:t>prostredí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Okresy</a:t>
            </a:r>
            <a:r>
              <a:rPr lang="en-US" dirty="0" smtClean="0"/>
              <a:t> s </a:t>
            </a:r>
            <a:r>
              <a:rPr lang="en-US" dirty="0" err="1" smtClean="0"/>
              <a:t>vysokým</a:t>
            </a:r>
            <a:r>
              <a:rPr lang="en-US" dirty="0" smtClean="0"/>
              <a:t> </a:t>
            </a:r>
            <a:r>
              <a:rPr lang="en-US" dirty="0" err="1" smtClean="0"/>
              <a:t>rizikom</a:t>
            </a:r>
            <a:r>
              <a:rPr lang="en-US" dirty="0" smtClean="0"/>
              <a:t>, </a:t>
            </a:r>
            <a:r>
              <a:rPr lang="en-US" dirty="0" err="1" smtClean="0"/>
              <a:t>nemocnice</a:t>
            </a:r>
            <a:r>
              <a:rPr lang="en-US" dirty="0" smtClean="0"/>
              <a:t>, DSS, </a:t>
            </a:r>
            <a:r>
              <a:rPr lang="en-US" dirty="0" err="1" smtClean="0"/>
              <a:t>prevádzky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8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ka obrazovky 2020-11-17 o 17.10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8" r="-3608"/>
          <a:stretch>
            <a:fillRect/>
          </a:stretch>
        </p:blipFill>
        <p:spPr>
          <a:xfrm>
            <a:off x="625663" y="210141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73829" y="1797898"/>
            <a:ext cx="164211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Expozícia</a:t>
            </a:r>
            <a:r>
              <a:rPr lang="en-US" sz="1600" dirty="0" smtClean="0"/>
              <a:t> </a:t>
            </a:r>
            <a:r>
              <a:rPr lang="en-US" sz="1600" dirty="0" err="1" smtClean="0"/>
              <a:t>vírusu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15942" y="1925469"/>
            <a:ext cx="165871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Nástup</a:t>
            </a:r>
            <a:r>
              <a:rPr lang="en-US" sz="1600" dirty="0" smtClean="0"/>
              <a:t> </a:t>
            </a:r>
            <a:r>
              <a:rPr lang="en-US" sz="1600" dirty="0" err="1" smtClean="0"/>
              <a:t>príznakov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00805" y="6349400"/>
            <a:ext cx="25658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Čas</a:t>
            </a:r>
            <a:r>
              <a:rPr lang="en-US" dirty="0" smtClean="0"/>
              <a:t> v </a:t>
            </a:r>
            <a:r>
              <a:rPr lang="en-US" dirty="0" err="1" smtClean="0"/>
              <a:t>týždňoch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799398" y="3718936"/>
            <a:ext cx="28768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Pravdepodobnosť</a:t>
            </a:r>
            <a:r>
              <a:rPr lang="en-US" dirty="0" smtClean="0"/>
              <a:t> </a:t>
            </a:r>
            <a:r>
              <a:rPr lang="en-US" dirty="0" err="1" smtClean="0"/>
              <a:t>záchytu</a:t>
            </a:r>
            <a:endParaRPr lang="en-US" dirty="0"/>
          </a:p>
        </p:txBody>
      </p:sp>
      <p:pic>
        <p:nvPicPr>
          <p:cNvPr id="9" name="Picture 8" descr="Snímka obrazovky 2020-11-17 o 17.1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99" y="699270"/>
            <a:ext cx="482600" cy="186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876" y="659124"/>
            <a:ext cx="1762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RT-PCR test</a:t>
            </a:r>
          </a:p>
          <a:p>
            <a:endParaRPr lang="en-US" dirty="0" smtClean="0"/>
          </a:p>
          <a:p>
            <a:r>
              <a:rPr lang="en-US" dirty="0" err="1" smtClean="0"/>
              <a:t>Antigénový</a:t>
            </a:r>
            <a:r>
              <a:rPr lang="en-US" dirty="0" smtClean="0"/>
              <a:t> test</a:t>
            </a:r>
          </a:p>
          <a:p>
            <a:endParaRPr lang="en-US" dirty="0" smtClean="0"/>
          </a:p>
          <a:p>
            <a:r>
              <a:rPr lang="en-US" dirty="0" err="1" smtClean="0"/>
              <a:t>Protilátkový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2983" y="2521"/>
            <a:ext cx="8108516" cy="774957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Použitie</a:t>
            </a:r>
            <a:r>
              <a:rPr lang="en-US" sz="3200" dirty="0" smtClean="0"/>
              <a:t> </a:t>
            </a:r>
            <a:r>
              <a:rPr lang="en-US" sz="3200" dirty="0" err="1" smtClean="0"/>
              <a:t>testov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detekciu</a:t>
            </a:r>
            <a:r>
              <a:rPr lang="en-US" sz="3200" dirty="0" smtClean="0"/>
              <a:t> Covid-19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46718" y="2938698"/>
            <a:ext cx="12344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en-US" dirty="0" err="1" smtClean="0"/>
              <a:t>protilátky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78323" y="3975198"/>
            <a:ext cx="12344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err="1" smtClean="0"/>
              <a:t>protilátky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nímka obrazovky 2021-01-20 o 19.17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5" r="-21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240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Virálna</a:t>
            </a:r>
            <a:r>
              <a:rPr lang="en-US" dirty="0" smtClean="0"/>
              <a:t> </a:t>
            </a:r>
            <a:r>
              <a:rPr lang="en-US" dirty="0" err="1" smtClean="0"/>
              <a:t>nálož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nímka obrazovky 2020-11-18 o 6.00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1" r="-327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302297" y="6271652"/>
            <a:ext cx="427637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Virálna</a:t>
            </a:r>
            <a:r>
              <a:rPr lang="en-US" dirty="0" smtClean="0"/>
              <a:t> </a:t>
            </a:r>
            <a:r>
              <a:rPr lang="en-US" dirty="0" err="1" smtClean="0"/>
              <a:t>nálož</a:t>
            </a:r>
            <a:r>
              <a:rPr lang="en-US" dirty="0" smtClean="0"/>
              <a:t> =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vírusových</a:t>
            </a:r>
            <a:r>
              <a:rPr lang="en-US" dirty="0" smtClean="0"/>
              <a:t> </a:t>
            </a:r>
            <a:r>
              <a:rPr lang="en-US" dirty="0" err="1" smtClean="0"/>
              <a:t>častíc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ka obrazovky 2021-01-27 o 6.41.49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29" r="-54629"/>
          <a:stretch>
            <a:fillRect/>
          </a:stretch>
        </p:blipFill>
        <p:spPr>
          <a:xfrm>
            <a:off x="-525137" y="233018"/>
            <a:ext cx="10528896" cy="5790487"/>
          </a:xfrm>
        </p:spPr>
      </p:pic>
      <p:pic>
        <p:nvPicPr>
          <p:cNvPr id="5" name="Picture 4" descr="Snímka obrazovky 2021-01-27 o 6.43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89" y="5638986"/>
            <a:ext cx="3982111" cy="12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TESTY - </a:t>
            </a:r>
            <a:r>
              <a:rPr lang="en-US" dirty="0" err="1" smtClean="0"/>
              <a:t>Senzitivita</a:t>
            </a:r>
            <a:r>
              <a:rPr lang="en-US" dirty="0" smtClean="0"/>
              <a:t>, </a:t>
            </a:r>
            <a:r>
              <a:rPr lang="en-US" dirty="0" err="1" smtClean="0"/>
              <a:t>špecificita</a:t>
            </a:r>
            <a:endParaRPr lang="en-US" dirty="0"/>
          </a:p>
        </p:txBody>
      </p:sp>
      <p:pic>
        <p:nvPicPr>
          <p:cNvPr id="6" name="Content Placeholder 5" descr="Snímka obrazovky 2020-11-09 o 6.26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" r="-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118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Infekčnosť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dirty="0" err="1" smtClean="0"/>
              <a:t>schopnosť</a:t>
            </a:r>
            <a:r>
              <a:rPr lang="en-US" dirty="0" smtClean="0"/>
              <a:t> </a:t>
            </a:r>
            <a:r>
              <a:rPr lang="en-US" dirty="0" err="1" smtClean="0"/>
              <a:t>infikovať</a:t>
            </a:r>
            <a:r>
              <a:rPr lang="en-US" dirty="0" smtClean="0"/>
              <a:t> </a:t>
            </a:r>
            <a:r>
              <a:rPr lang="en-US" dirty="0" err="1" smtClean="0"/>
              <a:t>ďalších</a:t>
            </a:r>
            <a:r>
              <a:rPr lang="en-US" dirty="0" smtClean="0"/>
              <a:t> </a:t>
            </a:r>
            <a:r>
              <a:rPr lang="en-US" dirty="0" err="1" smtClean="0"/>
              <a:t>ľudí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Po 10.dňoch od </a:t>
            </a:r>
            <a:r>
              <a:rPr lang="en-US" dirty="0" err="1" smtClean="0"/>
              <a:t>rozvoja</a:t>
            </a:r>
            <a:r>
              <a:rPr lang="en-US" dirty="0" smtClean="0"/>
              <a:t> </a:t>
            </a:r>
            <a:r>
              <a:rPr lang="en-US" dirty="0" err="1" smtClean="0"/>
              <a:t>ochorenia</a:t>
            </a:r>
            <a:r>
              <a:rPr lang="en-US" dirty="0" smtClean="0"/>
              <a:t> </a:t>
            </a:r>
            <a:r>
              <a:rPr lang="en-US" dirty="0" err="1" smtClean="0"/>
              <a:t>končí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nímka obrazovky 2020-11-18 o 6.0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29" y="3413593"/>
            <a:ext cx="5878400" cy="34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Terminológia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nímka obrazovky 2020-07-22 o 21.05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926429" y="4256261"/>
            <a:ext cx="4445368" cy="2444781"/>
          </a:xfrm>
        </p:spPr>
      </p:pic>
      <p:sp>
        <p:nvSpPr>
          <p:cNvPr id="5" name="TextBox 4"/>
          <p:cNvSpPr txBox="1"/>
          <p:nvPr/>
        </p:nvSpPr>
        <p:spPr>
          <a:xfrm>
            <a:off x="457200" y="1727736"/>
            <a:ext cx="6792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Nový</a:t>
            </a:r>
            <a:r>
              <a:rPr lang="en-US" sz="2400" dirty="0" smtClean="0"/>
              <a:t> </a:t>
            </a:r>
            <a:r>
              <a:rPr lang="en-US" sz="2400" dirty="0" err="1" smtClean="0"/>
              <a:t>koronavírus</a:t>
            </a:r>
            <a:r>
              <a:rPr lang="en-US" sz="2400" dirty="0" smtClean="0"/>
              <a:t> SARS-CoV-2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Ochorenie</a:t>
            </a:r>
            <a:r>
              <a:rPr lang="en-US" sz="2400" dirty="0" smtClean="0"/>
              <a:t> Covid</a:t>
            </a:r>
            <a:r>
              <a:rPr lang="en-US" sz="2400" dirty="0"/>
              <a:t>-19 (Coronavirus Disease 2019)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Epidémia je </a:t>
            </a:r>
            <a:r>
              <a:rPr lang="en-US" sz="2400" dirty="0" err="1"/>
              <a:t>náhly</a:t>
            </a:r>
            <a:r>
              <a:rPr lang="en-US" sz="2400" dirty="0"/>
              <a:t> a </a:t>
            </a:r>
            <a:r>
              <a:rPr lang="en-US" sz="2400" dirty="0" err="1"/>
              <a:t>hromadný</a:t>
            </a:r>
            <a:r>
              <a:rPr lang="en-US" sz="2400" dirty="0"/>
              <a:t> </a:t>
            </a:r>
            <a:r>
              <a:rPr lang="en-US" sz="2400" dirty="0" err="1"/>
              <a:t>výskyt</a:t>
            </a:r>
            <a:r>
              <a:rPr lang="en-US" sz="2400" dirty="0"/>
              <a:t> a </a:t>
            </a:r>
            <a:r>
              <a:rPr lang="en-US" sz="2400" dirty="0" err="1"/>
              <a:t>šírenie</a:t>
            </a:r>
            <a:r>
              <a:rPr lang="en-US" sz="2400" dirty="0"/>
              <a:t> </a:t>
            </a:r>
            <a:r>
              <a:rPr lang="en-US" sz="2400" dirty="0" err="1"/>
              <a:t>infekčných</a:t>
            </a:r>
            <a:r>
              <a:rPr lang="en-US" sz="2400" dirty="0"/>
              <a:t> a </a:t>
            </a:r>
            <a:r>
              <a:rPr lang="en-US" sz="2400" dirty="0" err="1"/>
              <a:t>iných</a:t>
            </a:r>
            <a:r>
              <a:rPr lang="en-US" sz="2400" dirty="0"/>
              <a:t> </a:t>
            </a:r>
            <a:r>
              <a:rPr lang="en-US" sz="2400" dirty="0" err="1"/>
              <a:t>chorôb</a:t>
            </a:r>
            <a:r>
              <a:rPr lang="en-US" sz="2400" dirty="0"/>
              <a:t> v </a:t>
            </a:r>
            <a:r>
              <a:rPr lang="en-US" sz="2400" dirty="0" err="1"/>
              <a:t>určitom</a:t>
            </a:r>
            <a:r>
              <a:rPr lang="en-US" sz="2400" dirty="0"/>
              <a:t> </a:t>
            </a:r>
            <a:r>
              <a:rPr lang="en-US" sz="2400" dirty="0" err="1"/>
              <a:t>mieste</a:t>
            </a:r>
            <a:r>
              <a:rPr lang="en-US" sz="2400" dirty="0"/>
              <a:t> a </a:t>
            </a:r>
            <a:r>
              <a:rPr lang="en-US" sz="2400" dirty="0" err="1" smtClean="0"/>
              <a:t>čase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Pandémia</a:t>
            </a:r>
            <a:r>
              <a:rPr lang="en-US" sz="2400" dirty="0" smtClean="0"/>
              <a:t> je </a:t>
            </a:r>
            <a:r>
              <a:rPr lang="en-US" sz="2400" dirty="0" err="1" smtClean="0"/>
              <a:t>epidémia</a:t>
            </a:r>
            <a:r>
              <a:rPr lang="en-US" sz="2400" dirty="0" smtClean="0"/>
              <a:t> </a:t>
            </a:r>
            <a:r>
              <a:rPr lang="en-US" sz="2400" dirty="0" err="1" smtClean="0"/>
              <a:t>čo</a:t>
            </a:r>
            <a:r>
              <a:rPr lang="en-US" sz="2400" dirty="0" smtClean="0"/>
              <a:t> </a:t>
            </a:r>
            <a:r>
              <a:rPr lang="en-US" sz="2400" dirty="0" err="1" smtClean="0"/>
              <a:t>prekračuje</a:t>
            </a:r>
            <a:r>
              <a:rPr lang="en-US" sz="2400" dirty="0" smtClean="0"/>
              <a:t> </a:t>
            </a:r>
            <a:r>
              <a:rPr lang="en-US" sz="2400" dirty="0" err="1" smtClean="0"/>
              <a:t>kontinenty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94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34"/>
            <a:ext cx="8229600" cy="588653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Plošné</a:t>
            </a:r>
            <a:r>
              <a:rPr lang="en-US" dirty="0" smtClean="0"/>
              <a:t> </a:t>
            </a:r>
            <a:r>
              <a:rPr lang="en-US" dirty="0" err="1" smtClean="0"/>
              <a:t>testovanie</a:t>
            </a:r>
            <a:r>
              <a:rPr lang="en-US" dirty="0" smtClean="0"/>
              <a:t> je </a:t>
            </a:r>
            <a:r>
              <a:rPr lang="en-US" dirty="0" err="1" smtClean="0"/>
              <a:t>nástroj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Zachytenie</a:t>
            </a:r>
            <a:r>
              <a:rPr lang="en-US" dirty="0" smtClean="0"/>
              <a:t> a </a:t>
            </a:r>
            <a:r>
              <a:rPr lang="en-US" dirty="0" err="1" smtClean="0"/>
              <a:t>izolácia</a:t>
            </a:r>
            <a:r>
              <a:rPr lang="en-US" dirty="0" smtClean="0"/>
              <a:t> </a:t>
            </a:r>
            <a:r>
              <a:rPr lang="en-US" dirty="0" err="1" smtClean="0"/>
              <a:t>pozitívnych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Limitácie</a:t>
            </a:r>
            <a:r>
              <a:rPr lang="en-US" dirty="0" smtClean="0"/>
              <a:t> </a:t>
            </a:r>
            <a:r>
              <a:rPr lang="en-US" dirty="0" err="1" smtClean="0"/>
              <a:t>testov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Logistika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Spoľahlivosť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Odber</a:t>
            </a:r>
            <a:r>
              <a:rPr lang="en-US" dirty="0" smtClean="0"/>
              <a:t> a </a:t>
            </a:r>
            <a:r>
              <a:rPr lang="en-US" dirty="0" err="1" smtClean="0"/>
              <a:t>spracovanie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Snímka obrazovky 2020-12-17 o 22.3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16" y="100562"/>
            <a:ext cx="2387084" cy="1929153"/>
          </a:xfrm>
          <a:prstGeom prst="rect">
            <a:avLst/>
          </a:prstGeom>
        </p:spPr>
      </p:pic>
      <p:pic>
        <p:nvPicPr>
          <p:cNvPr id="5" name="Picture 4" descr="Snímka obrazovky 2021-01-27 o 9.31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3" y="4924460"/>
            <a:ext cx="2019121" cy="1837069"/>
          </a:xfrm>
          <a:prstGeom prst="rect">
            <a:avLst/>
          </a:prstGeom>
        </p:spPr>
      </p:pic>
      <p:pic>
        <p:nvPicPr>
          <p:cNvPr id="6" name="Picture 5" descr="Snímka obrazovky 2021-01-27 o 9.3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72" y="4924460"/>
            <a:ext cx="1920548" cy="1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87"/>
            <a:ext cx="8229600" cy="1143000"/>
          </a:xfrm>
        </p:spPr>
        <p:txBody>
          <a:bodyPr/>
          <a:lstStyle/>
          <a:p>
            <a:r>
              <a:rPr lang="en-US" dirty="0" smtClean="0"/>
              <a:t>Diagnostika </a:t>
            </a:r>
            <a:r>
              <a:rPr lang="en-US" dirty="0" err="1" smtClean="0"/>
              <a:t>teraz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rgbClr val="0000FF"/>
                </a:solidFill>
              </a:rPr>
              <a:t>čoskoro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494"/>
            <a:ext cx="8229600" cy="4893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PRIAMA:</a:t>
            </a:r>
          </a:p>
          <a:p>
            <a:r>
              <a:rPr lang="en-US" dirty="0" smtClean="0"/>
              <a:t>PCR</a:t>
            </a:r>
            <a:endParaRPr lang="en-US" dirty="0"/>
          </a:p>
          <a:p>
            <a:r>
              <a:rPr lang="en-US" dirty="0" err="1" smtClean="0"/>
              <a:t>Antigénová</a:t>
            </a:r>
            <a:r>
              <a:rPr lang="en-US" dirty="0" smtClean="0"/>
              <a:t> </a:t>
            </a:r>
            <a:r>
              <a:rPr lang="en-US" dirty="0" err="1" smtClean="0"/>
              <a:t>diagnostika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LAMP</a:t>
            </a:r>
          </a:p>
          <a:p>
            <a:pPr marL="0" indent="0">
              <a:buNone/>
            </a:pPr>
            <a:r>
              <a:rPr lang="en-US" dirty="0" err="1" smtClean="0"/>
              <a:t>Odber</a:t>
            </a:r>
            <a:r>
              <a:rPr lang="en-US" dirty="0" smtClean="0"/>
              <a:t>: </a:t>
            </a:r>
            <a:r>
              <a:rPr lang="en-US" dirty="0" err="1" smtClean="0"/>
              <a:t>ster</a:t>
            </a:r>
            <a:r>
              <a:rPr lang="en-US" dirty="0" smtClean="0"/>
              <a:t> z </a:t>
            </a:r>
            <a:r>
              <a:rPr lang="en-US" dirty="0" err="1" smtClean="0"/>
              <a:t>hrdla</a:t>
            </a:r>
            <a:r>
              <a:rPr lang="en-US" dirty="0" smtClean="0"/>
              <a:t> a </a:t>
            </a:r>
            <a:r>
              <a:rPr lang="en-US" dirty="0" err="1" smtClean="0"/>
              <a:t>nosohltanu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kloktanie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sliny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NEPRIAMA:</a:t>
            </a:r>
          </a:p>
          <a:p>
            <a:pPr marL="0" indent="0">
              <a:buNone/>
            </a:pPr>
            <a:r>
              <a:rPr lang="en-US" dirty="0" err="1" smtClean="0"/>
              <a:t>Protilátky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bunková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imunita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1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Vakcinácia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Registrácia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web </a:t>
            </a:r>
            <a:r>
              <a:rPr lang="en-US" dirty="0" err="1" smtClean="0"/>
              <a:t>korona.gov.sk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Očkovanie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vakcinačné</a:t>
            </a:r>
            <a:r>
              <a:rPr lang="en-US" dirty="0" smtClean="0"/>
              <a:t> </a:t>
            </a:r>
            <a:r>
              <a:rPr lang="en-US" dirty="0" err="1" smtClean="0"/>
              <a:t>miesta</a:t>
            </a:r>
            <a:r>
              <a:rPr lang="en-US" dirty="0" smtClean="0"/>
              <a:t> (79 v SR)</a:t>
            </a:r>
          </a:p>
        </p:txBody>
      </p:sp>
    </p:spTree>
    <p:extLst>
      <p:ext uri="{BB962C8B-B14F-4D97-AF65-F5344CB8AC3E}">
        <p14:creationId xmlns:p14="http://schemas.microsoft.com/office/powerpoint/2010/main" val="242606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Ďalšie</a:t>
            </a:r>
            <a:r>
              <a:rPr lang="en-US" dirty="0" smtClean="0"/>
              <a:t> info: </a:t>
            </a:r>
            <a:r>
              <a:rPr lang="en-US" dirty="0" err="1" smtClean="0"/>
              <a:t>ssaki.sk</a:t>
            </a:r>
            <a:endParaRPr lang="en-US" dirty="0"/>
          </a:p>
        </p:txBody>
      </p:sp>
      <p:pic>
        <p:nvPicPr>
          <p:cNvPr id="4" name="Content Placeholder 3" descr="Snímka obrazovky 2021-01-27 o 6.59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88" r="-23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177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53" y="455303"/>
            <a:ext cx="8420237" cy="582308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Časté</a:t>
            </a:r>
            <a:r>
              <a:rPr lang="en-US" dirty="0" smtClean="0"/>
              <a:t> </a:t>
            </a:r>
            <a:r>
              <a:rPr lang="en-US" dirty="0" err="1" smtClean="0"/>
              <a:t>testovanie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Vakcína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SR: jar, </a:t>
            </a:r>
            <a:r>
              <a:rPr lang="en-US" dirty="0" err="1" smtClean="0"/>
              <a:t>leto</a:t>
            </a:r>
            <a:endParaRPr lang="en-US" dirty="0" smtClean="0"/>
          </a:p>
          <a:p>
            <a:r>
              <a:rPr lang="en-US" dirty="0" err="1" smtClean="0"/>
              <a:t>Liečba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SARS-CoV-2: </a:t>
            </a:r>
            <a:r>
              <a:rPr lang="en-US" dirty="0" err="1" smtClean="0"/>
              <a:t>prechod</a:t>
            </a:r>
            <a:r>
              <a:rPr lang="en-US" dirty="0" smtClean="0"/>
              <a:t> do </a:t>
            </a:r>
            <a:r>
              <a:rPr lang="en-US" dirty="0" err="1" smtClean="0"/>
              <a:t>endemicity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err="1" smtClean="0"/>
              <a:t>Populácia</a:t>
            </a:r>
            <a:r>
              <a:rPr lang="en-US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en-US" sz="2800" dirty="0" err="1"/>
              <a:t>T</a:t>
            </a:r>
            <a:r>
              <a:rPr lang="en-US" sz="2800" dirty="0" err="1" smtClean="0"/>
              <a:t>í</a:t>
            </a:r>
            <a:r>
              <a:rPr lang="en-US" sz="2800" dirty="0" smtClean="0"/>
              <a:t>, </a:t>
            </a:r>
            <a:r>
              <a:rPr lang="en-US" sz="2800" dirty="0" err="1" smtClean="0"/>
              <a:t>čo</a:t>
            </a:r>
            <a:r>
              <a:rPr lang="en-US" sz="2800" dirty="0" smtClean="0"/>
              <a:t> </a:t>
            </a:r>
            <a:r>
              <a:rPr lang="en-US" sz="2800" dirty="0" err="1" smtClean="0"/>
              <a:t>prekonali</a:t>
            </a:r>
            <a:r>
              <a:rPr lang="en-US" sz="2800" dirty="0" smtClean="0"/>
              <a:t> </a:t>
            </a:r>
            <a:r>
              <a:rPr lang="en-US" sz="2800" dirty="0" err="1" smtClean="0"/>
              <a:t>ochorenie</a:t>
            </a:r>
            <a:r>
              <a:rPr lang="en-US" sz="2800" dirty="0" smtClean="0"/>
              <a:t> (</a:t>
            </a:r>
            <a:r>
              <a:rPr lang="en-US" sz="2800" dirty="0" err="1" smtClean="0"/>
              <a:t>imunita</a:t>
            </a:r>
            <a:r>
              <a:rPr lang="en-US" sz="2800" dirty="0"/>
              <a:t>?</a:t>
            </a:r>
            <a:r>
              <a:rPr lang="en-US" sz="28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US" sz="2800" dirty="0" err="1" smtClean="0"/>
              <a:t>Zaočkovaní</a:t>
            </a:r>
            <a:r>
              <a:rPr lang="en-US" sz="2800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sz="2800" dirty="0" err="1" smtClean="0"/>
              <a:t>Vnímaví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" name="Picture 1" descr="Snímka obrazovky 2020-12-10 o 10.37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93" y="5045236"/>
            <a:ext cx="3047742" cy="1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487100">
            <a:off x="6876719" y="615969"/>
            <a:ext cx="20007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Blízka</a:t>
            </a:r>
            <a:r>
              <a:rPr lang="en-US" dirty="0" smtClean="0"/>
              <a:t> </a:t>
            </a:r>
            <a:r>
              <a:rPr lang="en-US" dirty="0" err="1" smtClean="0"/>
              <a:t>budúcnosť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5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Ďakujem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1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34"/>
            <a:ext cx="8229600" cy="5886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SARS-CoV-2 </a:t>
            </a:r>
            <a:r>
              <a:rPr lang="en-US" b="1" dirty="0" err="1" smtClean="0"/>
              <a:t>pôvod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Vírus</a:t>
            </a:r>
            <a:r>
              <a:rPr lang="en-US" sz="2400" dirty="0" smtClean="0"/>
              <a:t> </a:t>
            </a:r>
            <a:r>
              <a:rPr lang="en-US" sz="2400" dirty="0" err="1" smtClean="0"/>
              <a:t>bol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identifikovaný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mokrom</a:t>
            </a:r>
            <a:r>
              <a:rPr lang="en-US" sz="2400" dirty="0" smtClean="0"/>
              <a:t> </a:t>
            </a:r>
            <a:r>
              <a:rPr lang="en-US" sz="2400" dirty="0" err="1" smtClean="0"/>
              <a:t>trhu</a:t>
            </a:r>
            <a:r>
              <a:rPr lang="en-US" sz="2400" dirty="0" smtClean="0"/>
              <a:t> </a:t>
            </a:r>
            <a:r>
              <a:rPr lang="en-US" sz="2400" dirty="0" err="1" smtClean="0"/>
              <a:t>vo</a:t>
            </a:r>
            <a:r>
              <a:rPr lang="en-US" sz="2400" dirty="0" smtClean="0"/>
              <a:t> </a:t>
            </a:r>
            <a:r>
              <a:rPr lang="en-US" sz="2400" dirty="0" err="1" smtClean="0"/>
              <a:t>Wuhane</a:t>
            </a:r>
            <a:r>
              <a:rPr lang="en-US" sz="2400" dirty="0" smtClean="0"/>
              <a:t>, </a:t>
            </a:r>
            <a:r>
              <a:rPr lang="en-US" sz="2400" dirty="0" err="1" smtClean="0"/>
              <a:t>kde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predávajú</a:t>
            </a:r>
            <a:r>
              <a:rPr lang="en-US" sz="2400" dirty="0" smtClean="0"/>
              <a:t> a </a:t>
            </a:r>
            <a:r>
              <a:rPr lang="en-US" sz="2400" dirty="0" err="1" smtClean="0"/>
              <a:t>konzumujú</a:t>
            </a:r>
            <a:r>
              <a:rPr lang="en-US" sz="2400" dirty="0" smtClean="0"/>
              <a:t> </a:t>
            </a:r>
            <a:r>
              <a:rPr lang="en-US" sz="2400" dirty="0" err="1" smtClean="0"/>
              <a:t>rôzne</a:t>
            </a:r>
            <a:r>
              <a:rPr lang="en-US" sz="2400" dirty="0" smtClean="0"/>
              <a:t> </a:t>
            </a:r>
            <a:r>
              <a:rPr lang="en-US" sz="2400" dirty="0" err="1" smtClean="0"/>
              <a:t>druhy</a:t>
            </a:r>
            <a:r>
              <a:rPr lang="en-US" sz="2400" dirty="0" smtClean="0"/>
              <a:t> </a:t>
            </a:r>
            <a:r>
              <a:rPr lang="en-US" sz="2400" dirty="0" err="1" smtClean="0"/>
              <a:t>exotických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živočíchov</a:t>
            </a:r>
            <a:r>
              <a:rPr lang="en-US" sz="2400" dirty="0" smtClean="0"/>
              <a:t> </a:t>
            </a:r>
            <a:r>
              <a:rPr lang="en-US" sz="2000" dirty="0" smtClean="0"/>
              <a:t>(dec19)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Rezervoár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netopiere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možný</a:t>
            </a:r>
            <a:r>
              <a:rPr lang="en-US" sz="2400" dirty="0" smtClean="0"/>
              <a:t> </a:t>
            </a:r>
            <a:r>
              <a:rPr lang="en-US" sz="2400" dirty="0" err="1" smtClean="0"/>
              <a:t>prenos</a:t>
            </a:r>
            <a:r>
              <a:rPr lang="en-US" sz="2400" dirty="0" smtClean="0"/>
              <a:t> </a:t>
            </a:r>
            <a:r>
              <a:rPr lang="en-US" sz="2400" dirty="0" err="1" smtClean="0"/>
              <a:t>vírusu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človeka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b="1" dirty="0" err="1" smtClean="0"/>
              <a:t>Šupinavec</a:t>
            </a:r>
            <a:r>
              <a:rPr lang="en-US" sz="2400" dirty="0" smtClean="0"/>
              <a:t> - ilegálne </a:t>
            </a:r>
            <a:r>
              <a:rPr lang="en-US" sz="2400" dirty="0" err="1" smtClean="0"/>
              <a:t>importovaný</a:t>
            </a:r>
            <a:r>
              <a:rPr lang="en-US" sz="2400" dirty="0" smtClean="0"/>
              <a:t> z </a:t>
            </a:r>
            <a:r>
              <a:rPr lang="en-US" sz="2400" dirty="0" err="1" smtClean="0"/>
              <a:t>Malajzie</a:t>
            </a:r>
            <a:r>
              <a:rPr lang="en-US" sz="2400" dirty="0" smtClean="0"/>
              <a:t> do </a:t>
            </a:r>
            <a:r>
              <a:rPr lang="en-US" sz="2400" dirty="0" err="1" smtClean="0"/>
              <a:t>Číny</a:t>
            </a:r>
            <a:r>
              <a:rPr lang="en-US" sz="2400" dirty="0" smtClean="0"/>
              <a:t>, </a:t>
            </a:r>
            <a:r>
              <a:rPr lang="en-US" sz="2400" dirty="0" err="1" smtClean="0"/>
              <a:t>kde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konzumuje</a:t>
            </a:r>
            <a:r>
              <a:rPr lang="en-US" sz="2400" dirty="0" smtClean="0"/>
              <a:t> </a:t>
            </a:r>
            <a:r>
              <a:rPr lang="en-US" sz="2400" dirty="0" err="1" smtClean="0"/>
              <a:t>jeho</a:t>
            </a:r>
            <a:r>
              <a:rPr lang="en-US" sz="2400" dirty="0" smtClean="0"/>
              <a:t> </a:t>
            </a:r>
            <a:r>
              <a:rPr lang="en-US" sz="2400" dirty="0" err="1" smtClean="0"/>
              <a:t>mäso</a:t>
            </a:r>
            <a:r>
              <a:rPr lang="en-US" sz="2400" dirty="0" smtClean="0"/>
              <a:t> a </a:t>
            </a:r>
            <a:r>
              <a:rPr lang="en-US" sz="2400" dirty="0" err="1" smtClean="0"/>
              <a:t>jeho</a:t>
            </a:r>
            <a:r>
              <a:rPr lang="en-US" sz="2400" dirty="0" smtClean="0"/>
              <a:t> </a:t>
            </a:r>
            <a:r>
              <a:rPr lang="en-US" sz="2400" dirty="0" err="1" smtClean="0"/>
              <a:t>tkanivá</a:t>
            </a:r>
            <a:r>
              <a:rPr lang="en-US" sz="2400" dirty="0" smtClean="0"/>
              <a:t> a </a:t>
            </a:r>
            <a:r>
              <a:rPr lang="en-US" sz="2400" dirty="0" err="1" smtClean="0"/>
              <a:t>šupiny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využívajú</a:t>
            </a:r>
            <a:r>
              <a:rPr lang="en-US" sz="2400" dirty="0" smtClean="0"/>
              <a:t> v </a:t>
            </a:r>
            <a:r>
              <a:rPr lang="en-US" sz="2400" dirty="0" err="1" smtClean="0"/>
              <a:t>tradičnej</a:t>
            </a:r>
            <a:r>
              <a:rPr lang="en-US" sz="2400" dirty="0" smtClean="0"/>
              <a:t> </a:t>
            </a:r>
            <a:r>
              <a:rPr lang="en-US" sz="2400" dirty="0" err="1" smtClean="0"/>
              <a:t>čínskej</a:t>
            </a:r>
            <a:r>
              <a:rPr lang="en-US" sz="2400" dirty="0" smtClean="0"/>
              <a:t> </a:t>
            </a:r>
            <a:r>
              <a:rPr lang="en-US" sz="2400" dirty="0" err="1" smtClean="0"/>
              <a:t>medicíne</a:t>
            </a:r>
            <a:endParaRPr lang="en-US" sz="2400" dirty="0"/>
          </a:p>
        </p:txBody>
      </p:sp>
      <p:pic>
        <p:nvPicPr>
          <p:cNvPr id="4" name="Picture 3" descr="Snímka obrazovky 2020-07-23 o 9.2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98" y="5225791"/>
            <a:ext cx="4029702" cy="16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Pandémia</a:t>
            </a:r>
            <a:r>
              <a:rPr lang="en-US" dirty="0" smtClean="0"/>
              <a:t> Covid-19</a:t>
            </a:r>
            <a:endParaRPr lang="en-US" dirty="0"/>
          </a:p>
        </p:txBody>
      </p:sp>
      <p:pic>
        <p:nvPicPr>
          <p:cNvPr id="4" name="Content Placeholder 3" descr="Snímka obrazovky 2021-01-27 o 7.02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25" r="-145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169879" y="6386222"/>
            <a:ext cx="273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worldometer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2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34"/>
            <a:ext cx="8229600" cy="58865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Prevencia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sz="2800" dirty="0" smtClean="0"/>
              <a:t>Covid-19: </a:t>
            </a:r>
            <a:r>
              <a:rPr lang="en-US" sz="2800" dirty="0" err="1" smtClean="0"/>
              <a:t>Respiračné</a:t>
            </a:r>
            <a:r>
              <a:rPr lang="en-US" sz="2800" dirty="0" smtClean="0"/>
              <a:t> </a:t>
            </a:r>
            <a:r>
              <a:rPr lang="en-US" sz="2800" dirty="0" err="1" smtClean="0"/>
              <a:t>ochorenie</a:t>
            </a:r>
            <a:r>
              <a:rPr lang="en-US" sz="2800" dirty="0" smtClean="0"/>
              <a:t>, </a:t>
            </a:r>
            <a:r>
              <a:rPr lang="en-US" sz="2800" dirty="0" err="1" smtClean="0"/>
              <a:t>prenášané</a:t>
            </a:r>
            <a:r>
              <a:rPr lang="en-US" sz="2800" dirty="0" smtClean="0"/>
              <a:t> </a:t>
            </a:r>
            <a:r>
              <a:rPr lang="en-US" sz="2800" dirty="0" err="1" smtClean="0"/>
              <a:t>vzduchom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Vitamín</a:t>
            </a:r>
            <a:r>
              <a:rPr lang="en-US" dirty="0" smtClean="0"/>
              <a:t> D?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Imunita</a:t>
            </a:r>
            <a:r>
              <a:rPr lang="en-US" dirty="0" smtClean="0"/>
              <a:t>: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posilňovať</a:t>
            </a:r>
            <a:r>
              <a:rPr lang="en-US" dirty="0" smtClean="0"/>
              <a:t> pre </a:t>
            </a:r>
            <a:r>
              <a:rPr lang="en-US" dirty="0" err="1" smtClean="0"/>
              <a:t>celkové</a:t>
            </a:r>
            <a:r>
              <a:rPr lang="en-US" dirty="0" smtClean="0"/>
              <a:t> </a:t>
            </a:r>
            <a:r>
              <a:rPr lang="en-US" dirty="0" err="1" smtClean="0"/>
              <a:t>zdravie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pohyb</a:t>
            </a:r>
            <a:r>
              <a:rPr lang="en-US" dirty="0" smtClean="0"/>
              <a:t>, </a:t>
            </a:r>
            <a:r>
              <a:rPr lang="en-US" dirty="0" err="1" smtClean="0"/>
              <a:t>strava</a:t>
            </a:r>
            <a:r>
              <a:rPr lang="en-US" dirty="0" smtClean="0"/>
              <a:t>, </a:t>
            </a:r>
            <a:r>
              <a:rPr lang="en-US" dirty="0" err="1" smtClean="0"/>
              <a:t>spánok</a:t>
            </a:r>
            <a:r>
              <a:rPr lang="en-US" dirty="0" smtClean="0"/>
              <a:t>, </a:t>
            </a:r>
            <a:r>
              <a:rPr lang="en-US" dirty="0" err="1" smtClean="0"/>
              <a:t>psychická</a:t>
            </a:r>
            <a:r>
              <a:rPr lang="en-US" dirty="0" smtClean="0"/>
              <a:t> </a:t>
            </a:r>
            <a:r>
              <a:rPr lang="en-US" dirty="0" err="1" smtClean="0"/>
              <a:t>pohoda</a:t>
            </a:r>
            <a:r>
              <a:rPr lang="en-US" dirty="0" smtClean="0"/>
              <a:t>, </a:t>
            </a:r>
            <a:r>
              <a:rPr lang="en-US" dirty="0" err="1" smtClean="0"/>
              <a:t>vitamíny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vitamín</a:t>
            </a:r>
            <a:r>
              <a:rPr lang="en-US" dirty="0" smtClean="0"/>
              <a:t> D (2000-5000 IU </a:t>
            </a:r>
            <a:r>
              <a:rPr lang="en-US" dirty="0" err="1" smtClean="0"/>
              <a:t>denne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nímka obrazovky 2020-10-29 o 4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44" y="2208919"/>
            <a:ext cx="6244756" cy="10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3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87" y="252086"/>
            <a:ext cx="8771401" cy="660591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Rúška</a:t>
            </a:r>
            <a:r>
              <a:rPr lang="en-US" b="1" dirty="0" smtClean="0"/>
              <a:t>, </a:t>
            </a:r>
            <a:r>
              <a:rPr lang="en-US" b="1" dirty="0" err="1" smtClean="0"/>
              <a:t>respirátory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Kvalita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Čistota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Nasadenie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Ochrana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Látkové</a:t>
            </a:r>
            <a:r>
              <a:rPr lang="en-US" dirty="0" smtClean="0"/>
              <a:t> </a:t>
            </a:r>
            <a:r>
              <a:rPr lang="en-US" dirty="0" err="1" smtClean="0"/>
              <a:t>rúško</a:t>
            </a:r>
            <a:r>
              <a:rPr lang="en-US" dirty="0" smtClean="0"/>
              <a:t> -&gt; </a:t>
            </a:r>
            <a:r>
              <a:rPr lang="en-US" dirty="0" err="1" smtClean="0"/>
              <a:t>chir.rúško</a:t>
            </a:r>
            <a:r>
              <a:rPr lang="en-US" dirty="0" smtClean="0"/>
              <a:t>/FFP1 -&gt; FFP2 -&gt; FFP3</a:t>
            </a:r>
            <a:endParaRPr lang="en-US" dirty="0"/>
          </a:p>
        </p:txBody>
      </p:sp>
      <p:pic>
        <p:nvPicPr>
          <p:cNvPr id="2" name="Picture 1" descr="Snímka obrazovky 2020-10-29 o 4.2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87" y="850384"/>
            <a:ext cx="4204713" cy="3706594"/>
          </a:xfrm>
          <a:prstGeom prst="rect">
            <a:avLst/>
          </a:prstGeom>
        </p:spPr>
      </p:pic>
      <p:pic>
        <p:nvPicPr>
          <p:cNvPr id="4" name="Picture 3" descr="Snímka obrazovky 2020-10-29 o 4.26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000"/>
            <a:ext cx="4708275" cy="2123110"/>
          </a:xfrm>
          <a:prstGeom prst="rect">
            <a:avLst/>
          </a:prstGeom>
        </p:spPr>
      </p:pic>
      <p:pic>
        <p:nvPicPr>
          <p:cNvPr id="5" name="Picture 4" descr="Snímka obrazovky 2021-01-27 o 6.04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72" y="4780680"/>
            <a:ext cx="1047428" cy="1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3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34"/>
            <a:ext cx="8229600" cy="58865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Prenos</a:t>
            </a:r>
            <a:r>
              <a:rPr lang="en-US" b="1" dirty="0" smtClean="0"/>
              <a:t> </a:t>
            </a:r>
            <a:r>
              <a:rPr lang="en-US" b="1" dirty="0" err="1" smtClean="0"/>
              <a:t>infekcie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sz="2400" dirty="0" smtClean="0"/>
              <a:t>vírus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šíri</a:t>
            </a:r>
            <a:r>
              <a:rPr lang="en-US" sz="2400" dirty="0" smtClean="0"/>
              <a:t> </a:t>
            </a:r>
            <a:r>
              <a:rPr lang="en-US" sz="2400" dirty="0" err="1" smtClean="0"/>
              <a:t>kvapôčkovou</a:t>
            </a:r>
            <a:r>
              <a:rPr lang="en-US" sz="2400" dirty="0" smtClean="0"/>
              <a:t> </a:t>
            </a:r>
            <a:r>
              <a:rPr lang="en-US" sz="2400" dirty="0" err="1" smtClean="0"/>
              <a:t>infekciou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a </a:t>
            </a:r>
            <a:r>
              <a:rPr lang="en-US" sz="2400" dirty="0" err="1" smtClean="0"/>
              <a:t>aerosolom</a:t>
            </a:r>
            <a:r>
              <a:rPr lang="en-US" sz="2400" dirty="0" smtClean="0"/>
              <a:t> =&gt; </a:t>
            </a:r>
            <a:r>
              <a:rPr lang="en-US" sz="2400" dirty="0" err="1" smtClean="0"/>
              <a:t>vdýchnutím</a:t>
            </a:r>
            <a:r>
              <a:rPr lang="en-US" sz="2400" dirty="0" smtClean="0"/>
              <a:t> </a:t>
            </a:r>
            <a:r>
              <a:rPr lang="en-US" sz="2400" dirty="0" err="1" smtClean="0"/>
              <a:t>vzduchu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prenos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kontaktom</a:t>
            </a:r>
            <a:r>
              <a:rPr lang="en-US" sz="2400" dirty="0" smtClean="0"/>
              <a:t> je </a:t>
            </a:r>
            <a:r>
              <a:rPr lang="en-US" sz="2400" dirty="0" err="1" smtClean="0"/>
              <a:t>minimálny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n</a:t>
            </a:r>
            <a:r>
              <a:rPr lang="en-US" sz="2400" dirty="0" err="1" smtClean="0"/>
              <a:t>ové</a:t>
            </a:r>
            <a:r>
              <a:rPr lang="en-US" sz="2400" dirty="0" smtClean="0"/>
              <a:t> </a:t>
            </a:r>
            <a:r>
              <a:rPr lang="en-US" sz="2400" dirty="0" err="1" smtClean="0"/>
              <a:t>varianty</a:t>
            </a:r>
            <a:r>
              <a:rPr lang="en-US" sz="2400" dirty="0" smtClean="0"/>
              <a:t> / </a:t>
            </a:r>
            <a:r>
              <a:rPr lang="en-US" sz="2400" dirty="0" err="1" smtClean="0"/>
              <a:t>mutácie</a:t>
            </a:r>
            <a:r>
              <a:rPr lang="en-US" sz="2400" dirty="0" smtClean="0"/>
              <a:t>?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Snímka obrazovky 2020-10-29 o 4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44" y="5779702"/>
            <a:ext cx="6244756" cy="1078298"/>
          </a:xfrm>
          <a:prstGeom prst="rect">
            <a:avLst/>
          </a:prstGeom>
        </p:spPr>
      </p:pic>
      <p:pic>
        <p:nvPicPr>
          <p:cNvPr id="4" name="Picture 3" descr="XTlR.riziko_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96" y="1002699"/>
            <a:ext cx="3807804" cy="47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5" y="239634"/>
            <a:ext cx="8531295" cy="58865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COVID-19 / </a:t>
            </a:r>
            <a:r>
              <a:rPr lang="en-US" b="1" dirty="0" err="1" smtClean="0"/>
              <a:t>chrípka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Príznaky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podobné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sz="3000" dirty="0" smtClean="0"/>
              <a:t>Covid-19: strata </a:t>
            </a:r>
          </a:p>
          <a:p>
            <a:pPr marL="0" indent="0">
              <a:buNone/>
            </a:pPr>
            <a:r>
              <a:rPr lang="en-US" sz="3000" dirty="0" err="1"/>
              <a:t>č</a:t>
            </a:r>
            <a:r>
              <a:rPr lang="en-US" sz="3000" dirty="0" err="1" smtClean="0"/>
              <a:t>uchu</a:t>
            </a:r>
            <a:r>
              <a:rPr lang="en-US" sz="3000" dirty="0" smtClean="0"/>
              <a:t> / </a:t>
            </a:r>
            <a:r>
              <a:rPr lang="en-US" sz="3000" dirty="0" err="1" smtClean="0"/>
              <a:t>chuti</a:t>
            </a:r>
            <a:endParaRPr lang="en-US" sz="30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Smrtnosť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Covid-19 </a:t>
            </a:r>
            <a:r>
              <a:rPr lang="en-US" sz="2400" dirty="0" err="1" smtClean="0"/>
              <a:t>oveľa</a:t>
            </a:r>
            <a:r>
              <a:rPr lang="en-US" sz="2400" dirty="0" smtClean="0"/>
              <a:t> </a:t>
            </a:r>
            <a:r>
              <a:rPr lang="en-US" sz="2400" dirty="0" err="1" smtClean="0"/>
              <a:t>vyššia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Excesívna</a:t>
            </a:r>
            <a:r>
              <a:rPr lang="en-US" sz="2400" dirty="0" smtClean="0"/>
              <a:t> </a:t>
            </a:r>
            <a:r>
              <a:rPr lang="en-US" sz="2400" dirty="0" err="1" smtClean="0"/>
              <a:t>úmrtnosť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Snímka obrazovky 2020-12-17 o 22.3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064341"/>
            <a:ext cx="5575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9"/>
            <a:ext cx="8229600" cy="983095"/>
          </a:xfrm>
        </p:spPr>
        <p:txBody>
          <a:bodyPr/>
          <a:lstStyle/>
          <a:p>
            <a:r>
              <a:rPr lang="en-US" dirty="0" err="1" smtClean="0"/>
              <a:t>Nadmerná</a:t>
            </a:r>
            <a:r>
              <a:rPr lang="en-US" dirty="0" smtClean="0"/>
              <a:t> </a:t>
            </a:r>
            <a:r>
              <a:rPr lang="en-US" dirty="0" err="1" smtClean="0"/>
              <a:t>úmrtnosť</a:t>
            </a:r>
            <a:r>
              <a:rPr lang="en-US" dirty="0" smtClean="0"/>
              <a:t> -EUROMO</a:t>
            </a:r>
            <a:endParaRPr lang="en-US" dirty="0"/>
          </a:p>
        </p:txBody>
      </p:sp>
      <p:pic>
        <p:nvPicPr>
          <p:cNvPr id="4" name="Content Placeholder 3" descr="Snímka obrazovky 2020-12-17 o 22.07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44" b="-25844"/>
          <a:stretch>
            <a:fillRect/>
          </a:stretch>
        </p:blipFill>
        <p:spPr>
          <a:xfrm>
            <a:off x="16484" y="159301"/>
            <a:ext cx="9127516" cy="3650527"/>
          </a:xfrm>
        </p:spPr>
      </p:pic>
      <p:pic>
        <p:nvPicPr>
          <p:cNvPr id="7" name="Picture 6" descr="Snímka obrazovky 2020-12-17 o 22.08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47"/>
            <a:ext cx="8800836" cy="2613153"/>
          </a:xfrm>
          <a:prstGeom prst="rect">
            <a:avLst/>
          </a:prstGeom>
        </p:spPr>
      </p:pic>
      <p:pic>
        <p:nvPicPr>
          <p:cNvPr id="5" name="Picture 4" descr="Snímka obrazovky 2020-12-17 o 22.07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" y="3053161"/>
            <a:ext cx="9144000" cy="15133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17309" y="1025724"/>
            <a:ext cx="2372109" cy="58322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423</Words>
  <Application>Microsoft Macintosh PowerPoint</Application>
  <PresentationFormat>On-screen Show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Covid-19 z pohľadu epidemiológa</vt:lpstr>
      <vt:lpstr>Terminológia </vt:lpstr>
      <vt:lpstr>PowerPoint Presentation</vt:lpstr>
      <vt:lpstr>Pandémia Covid-19</vt:lpstr>
      <vt:lpstr>PowerPoint Presentation</vt:lpstr>
      <vt:lpstr>PowerPoint Presentation</vt:lpstr>
      <vt:lpstr>PowerPoint Presentation</vt:lpstr>
      <vt:lpstr>PowerPoint Presentation</vt:lpstr>
      <vt:lpstr>Nadmerná úmrtnosť -EUROMO</vt:lpstr>
      <vt:lpstr>Slovensko – nadmerné úmrtia</vt:lpstr>
      <vt:lpstr>PowerPoint Presentation</vt:lpstr>
      <vt:lpstr>PowerPoint Presentation</vt:lpstr>
      <vt:lpstr>PowerPoint Presentation</vt:lpstr>
      <vt:lpstr>Použitie testov na detekciu Covid-19</vt:lpstr>
      <vt:lpstr>PowerPoint Presentation</vt:lpstr>
      <vt:lpstr>Virálna nálož </vt:lpstr>
      <vt:lpstr>PowerPoint Presentation</vt:lpstr>
      <vt:lpstr>TESTY - Senzitivita, špecificita</vt:lpstr>
      <vt:lpstr>Infekčnosť </vt:lpstr>
      <vt:lpstr>PowerPoint Presentation</vt:lpstr>
      <vt:lpstr>Diagnostika teraz a čoskoro </vt:lpstr>
      <vt:lpstr>Vakcinácia </vt:lpstr>
      <vt:lpstr>Ďalšie info: ssaki.sk</vt:lpstr>
      <vt:lpstr>PowerPoint Presentation</vt:lpstr>
      <vt:lpstr>Ďakujem za pozornosť </vt:lpstr>
    </vt:vector>
  </TitlesOfParts>
  <Company>FZaSP TU v Trnave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FZaSP MacBook Air256</dc:creator>
  <cp:lastModifiedBy>FZaSP MacBook Air256</cp:lastModifiedBy>
  <cp:revision>40</cp:revision>
  <dcterms:created xsi:type="dcterms:W3CDTF">2020-10-28T19:35:46Z</dcterms:created>
  <dcterms:modified xsi:type="dcterms:W3CDTF">2021-01-27T10:33:39Z</dcterms:modified>
</cp:coreProperties>
</file>